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303" r:id="rId2"/>
    <p:sldId id="304" r:id="rId3"/>
    <p:sldId id="375" r:id="rId4"/>
    <p:sldId id="305" r:id="rId5"/>
    <p:sldId id="332" r:id="rId6"/>
    <p:sldId id="374" r:id="rId7"/>
    <p:sldId id="337" r:id="rId8"/>
    <p:sldId id="306" r:id="rId9"/>
    <p:sldId id="307" r:id="rId10"/>
    <p:sldId id="338" r:id="rId11"/>
    <p:sldId id="369" r:id="rId12"/>
    <p:sldId id="372" r:id="rId13"/>
    <p:sldId id="401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9" r:id="rId25"/>
    <p:sldId id="390" r:id="rId26"/>
    <p:sldId id="387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342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</p:sldIdLst>
  <p:sldSz cx="9144000" cy="6858000" type="screen4x3"/>
  <p:notesSz cx="7315200" cy="9601200"/>
  <p:defaultTextStyle>
    <a:defPPr>
      <a:defRPr lang="es-E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DDDDDD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88" autoAdjust="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27634FC4-E38E-BB20-FC7E-F9C361E592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246E84BF-BE30-B9A4-558F-92030B738A7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9E7F7BA9-CC07-DFA1-1A47-775AA1FEAA8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Préstamos, Líneas de Crédito y Garantías</a:t>
            </a:r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0763BDD3-54E4-A17A-1E5B-49A1D418C8C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1A64867-266C-4C64-9928-9A6330A32D30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CBF8BB0-5408-C034-FBB3-BED36AEA37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C09F3AC-4505-D657-15A4-1EF82B0E2B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005D32F5-161A-2F57-8329-766504803C1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262B5B6-DB38-694B-F713-AEA166C6E8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43ADA5F-E327-5D7D-AB50-4A087DAB41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Préstamos, Líneas de Crédito y Garantías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80E8BAF8-B67C-9471-9DDA-1394418820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C58B15AA-CCAA-4A19-9877-542AB353EC5E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>
            <a:extLst>
              <a:ext uri="{FF2B5EF4-FFF2-40B4-BE49-F238E27FC236}">
                <a16:creationId xmlns:a16="http://schemas.microsoft.com/office/drawing/2014/main" id="{857BBD45-C7C7-7657-0271-C4D252B7B5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55299" name="Rectangle 7">
            <a:extLst>
              <a:ext uri="{FF2B5EF4-FFF2-40B4-BE49-F238E27FC236}">
                <a16:creationId xmlns:a16="http://schemas.microsoft.com/office/drawing/2014/main" id="{0E65CD5B-D47B-7D9E-1311-BD4287B18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0D62C392-F072-4A61-834C-C77C50E53F64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6DEE3244-3FD1-DB5B-0EA5-FD90898F29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E73A600F-A224-9785-3777-77AB26D37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>
            <a:extLst>
              <a:ext uri="{FF2B5EF4-FFF2-40B4-BE49-F238E27FC236}">
                <a16:creationId xmlns:a16="http://schemas.microsoft.com/office/drawing/2014/main" id="{2CEC9AF0-4952-99A4-1EC3-E44FD71D5D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4515" name="Rectangle 7">
            <a:extLst>
              <a:ext uri="{FF2B5EF4-FFF2-40B4-BE49-F238E27FC236}">
                <a16:creationId xmlns:a16="http://schemas.microsoft.com/office/drawing/2014/main" id="{45292BAB-0641-6566-A70A-FD79E4E13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F094C5EE-0BA8-4B4D-990E-ED04F34A8825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958CDBA3-1B0E-5803-42C7-0EED0C63992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8202E885-7C6A-8256-62E2-E8A831C89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>
            <a:extLst>
              <a:ext uri="{FF2B5EF4-FFF2-40B4-BE49-F238E27FC236}">
                <a16:creationId xmlns:a16="http://schemas.microsoft.com/office/drawing/2014/main" id="{290C6EE5-78FB-E881-D4F3-26EAAF811C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5539" name="Rectangle 7">
            <a:extLst>
              <a:ext uri="{FF2B5EF4-FFF2-40B4-BE49-F238E27FC236}">
                <a16:creationId xmlns:a16="http://schemas.microsoft.com/office/drawing/2014/main" id="{762D6274-AC92-20EF-5260-FC1BC19413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A4DDB4D1-82D0-40E8-9183-5460D5BE02D9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11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34885F98-5EF9-81D7-0787-7274D8E1B5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95AACB59-4F35-70A3-4BBC-07737CC2B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>
            <a:extLst>
              <a:ext uri="{FF2B5EF4-FFF2-40B4-BE49-F238E27FC236}">
                <a16:creationId xmlns:a16="http://schemas.microsoft.com/office/drawing/2014/main" id="{5629A397-DE19-1D6C-56E8-8B6AAF8FCD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6563" name="Rectangle 7">
            <a:extLst>
              <a:ext uri="{FF2B5EF4-FFF2-40B4-BE49-F238E27FC236}">
                <a16:creationId xmlns:a16="http://schemas.microsoft.com/office/drawing/2014/main" id="{17EC09DB-D85A-150B-8274-0F75B9FE5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1450C819-353E-4122-990C-954D6661F813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12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C1EFCE04-E20C-3175-155C-5BDCC0EAA2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68055EA1-C088-B92B-148E-22174641B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>
            <a:extLst>
              <a:ext uri="{FF2B5EF4-FFF2-40B4-BE49-F238E27FC236}">
                <a16:creationId xmlns:a16="http://schemas.microsoft.com/office/drawing/2014/main" id="{94CA0756-215D-3AB1-A5DD-572B783676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7587" name="Rectangle 7">
            <a:extLst>
              <a:ext uri="{FF2B5EF4-FFF2-40B4-BE49-F238E27FC236}">
                <a16:creationId xmlns:a16="http://schemas.microsoft.com/office/drawing/2014/main" id="{70E99178-A722-F7CA-DE61-C1A77F846E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CFCFEAD5-3CAE-4C97-9515-A47199842A2A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13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0FA3C280-086D-B1D2-EA7A-7EE2472674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14473A71-02A2-205E-4A88-1EF88966C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>
            <a:extLst>
              <a:ext uri="{FF2B5EF4-FFF2-40B4-BE49-F238E27FC236}">
                <a16:creationId xmlns:a16="http://schemas.microsoft.com/office/drawing/2014/main" id="{8460C132-36B7-6E7F-B837-7F5BE3C89A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8611" name="Rectangle 7">
            <a:extLst>
              <a:ext uri="{FF2B5EF4-FFF2-40B4-BE49-F238E27FC236}">
                <a16:creationId xmlns:a16="http://schemas.microsoft.com/office/drawing/2014/main" id="{C6F3FF72-957A-01CA-0EF4-0478D89268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D1038C09-3D8A-4536-BD1E-B240CED1FB91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14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4356C7BA-7456-0A8B-2762-0139A91A81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8075AED8-D6B9-8D5E-B6D9-3619069D7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>
            <a:extLst>
              <a:ext uri="{FF2B5EF4-FFF2-40B4-BE49-F238E27FC236}">
                <a16:creationId xmlns:a16="http://schemas.microsoft.com/office/drawing/2014/main" id="{70F3ED50-FA6C-B74F-D1B1-88769E8C0C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9635" name="Rectangle 7">
            <a:extLst>
              <a:ext uri="{FF2B5EF4-FFF2-40B4-BE49-F238E27FC236}">
                <a16:creationId xmlns:a16="http://schemas.microsoft.com/office/drawing/2014/main" id="{FE420536-E191-76A0-2617-18AFFB4B2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9EA73A96-CA7D-4065-A8B5-2E600BE64208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15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2EE4184E-3AEB-8BB3-D287-48A63A16BD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7DD93291-71A4-0A5B-EBBF-83942A65D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>
            <a:extLst>
              <a:ext uri="{FF2B5EF4-FFF2-40B4-BE49-F238E27FC236}">
                <a16:creationId xmlns:a16="http://schemas.microsoft.com/office/drawing/2014/main" id="{3D108765-6211-6B22-F7AB-D7AFE30424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0659" name="Rectangle 7">
            <a:extLst>
              <a:ext uri="{FF2B5EF4-FFF2-40B4-BE49-F238E27FC236}">
                <a16:creationId xmlns:a16="http://schemas.microsoft.com/office/drawing/2014/main" id="{7A70DFAB-1274-FD25-F27F-9BA7AE0E0D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11DC6D85-A6F1-4886-86D3-8E0FB3329899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16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26ABFC04-AFEF-72A1-3B6D-39A889FF78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5AC52A11-7CB8-6F7D-F048-F92098661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>
            <a:extLst>
              <a:ext uri="{FF2B5EF4-FFF2-40B4-BE49-F238E27FC236}">
                <a16:creationId xmlns:a16="http://schemas.microsoft.com/office/drawing/2014/main" id="{D3C542D3-B540-D388-E239-1913A8F6F7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1683" name="Rectangle 7">
            <a:extLst>
              <a:ext uri="{FF2B5EF4-FFF2-40B4-BE49-F238E27FC236}">
                <a16:creationId xmlns:a16="http://schemas.microsoft.com/office/drawing/2014/main" id="{A555A206-E1EA-B649-D21E-24F76175B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55C5447E-FFDB-49BC-929A-4C37B224BCD6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17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719E0619-5D1D-4858-6ED2-A57726B20B7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9FF01961-5120-711A-12B9-6F5CD7F69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>
            <a:extLst>
              <a:ext uri="{FF2B5EF4-FFF2-40B4-BE49-F238E27FC236}">
                <a16:creationId xmlns:a16="http://schemas.microsoft.com/office/drawing/2014/main" id="{EF63FDCD-3369-8616-BC69-23F7E732B0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2707" name="Rectangle 7">
            <a:extLst>
              <a:ext uri="{FF2B5EF4-FFF2-40B4-BE49-F238E27FC236}">
                <a16:creationId xmlns:a16="http://schemas.microsoft.com/office/drawing/2014/main" id="{7303EB58-5D9B-3805-2170-8F7744DC3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BC620496-F5E1-4949-A32D-FDA7DC426A6B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18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FC54D1D8-EA34-0486-E705-DEDB649E7F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52B12F67-A310-A335-80FA-D8FE21F66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>
            <a:extLst>
              <a:ext uri="{FF2B5EF4-FFF2-40B4-BE49-F238E27FC236}">
                <a16:creationId xmlns:a16="http://schemas.microsoft.com/office/drawing/2014/main" id="{815F7E93-9631-009E-606E-34CD0A5603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3731" name="Rectangle 7">
            <a:extLst>
              <a:ext uri="{FF2B5EF4-FFF2-40B4-BE49-F238E27FC236}">
                <a16:creationId xmlns:a16="http://schemas.microsoft.com/office/drawing/2014/main" id="{4517D786-DBB5-6148-D9BE-972D6030C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B9A6617F-996A-4165-B4C2-6A07B7C164C6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19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FEC86ADF-E12F-9FDC-2044-3EB0966ADF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94B48E30-A38C-771D-1EEF-51B9DF00A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>
            <a:extLst>
              <a:ext uri="{FF2B5EF4-FFF2-40B4-BE49-F238E27FC236}">
                <a16:creationId xmlns:a16="http://schemas.microsoft.com/office/drawing/2014/main" id="{59A46A03-B662-6F27-8628-7F9107CD70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56323" name="Rectangle 7">
            <a:extLst>
              <a:ext uri="{FF2B5EF4-FFF2-40B4-BE49-F238E27FC236}">
                <a16:creationId xmlns:a16="http://schemas.microsoft.com/office/drawing/2014/main" id="{ED557DBF-092B-18E1-2843-2A031604E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235704B1-B44E-4AB8-9509-34D66555BAA2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680C084A-AACA-6CCB-FF84-28839A4F8D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5488"/>
            <a:ext cx="4786313" cy="3589337"/>
          </a:xfrm>
          <a:ln w="12700" cap="flat">
            <a:solidFill>
              <a:schemeClr val="tx1"/>
            </a:solidFill>
          </a:ln>
        </p:spPr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5C833EB0-C194-1F1F-F3AF-E98E57DA4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>
            <a:extLst>
              <a:ext uri="{FF2B5EF4-FFF2-40B4-BE49-F238E27FC236}">
                <a16:creationId xmlns:a16="http://schemas.microsoft.com/office/drawing/2014/main" id="{4CE4264A-03C0-DBB4-4721-66D8513F85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4755" name="Rectangle 7">
            <a:extLst>
              <a:ext uri="{FF2B5EF4-FFF2-40B4-BE49-F238E27FC236}">
                <a16:creationId xmlns:a16="http://schemas.microsoft.com/office/drawing/2014/main" id="{C89F011B-0C06-B479-91D0-2065DF013A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A072A21D-B736-4D38-9EDA-3A07DBB3E9CF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20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9EF34F6A-D6F7-240A-804E-D9B1B72F05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5C23FC68-30CA-6B20-94DE-DDC2E01A4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>
            <a:extLst>
              <a:ext uri="{FF2B5EF4-FFF2-40B4-BE49-F238E27FC236}">
                <a16:creationId xmlns:a16="http://schemas.microsoft.com/office/drawing/2014/main" id="{5EE1C876-3DA8-8CA6-8034-A0CE47AE50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5779" name="Rectangle 7">
            <a:extLst>
              <a:ext uri="{FF2B5EF4-FFF2-40B4-BE49-F238E27FC236}">
                <a16:creationId xmlns:a16="http://schemas.microsoft.com/office/drawing/2014/main" id="{2F4FE84B-AD30-E68D-2B20-A88741FB3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A0C3BF9E-D7E7-4AE1-B29E-B7F930453A50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21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8C9AA35B-B204-127D-5AD4-B17DD6CC8F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704BE98F-6865-093B-DE6C-132E40B49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>
            <a:extLst>
              <a:ext uri="{FF2B5EF4-FFF2-40B4-BE49-F238E27FC236}">
                <a16:creationId xmlns:a16="http://schemas.microsoft.com/office/drawing/2014/main" id="{24ADC515-6B15-93EF-B68E-A6848217ED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6803" name="Rectangle 7">
            <a:extLst>
              <a:ext uri="{FF2B5EF4-FFF2-40B4-BE49-F238E27FC236}">
                <a16:creationId xmlns:a16="http://schemas.microsoft.com/office/drawing/2014/main" id="{ABEF267E-0F86-27C8-DD03-130544E19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001BE71C-281B-404B-8E88-BED383AEF586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22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FD3A554D-A389-A942-7183-C3681656A8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8F7A51B4-02A3-EA98-6003-24F21F6A2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>
            <a:extLst>
              <a:ext uri="{FF2B5EF4-FFF2-40B4-BE49-F238E27FC236}">
                <a16:creationId xmlns:a16="http://schemas.microsoft.com/office/drawing/2014/main" id="{BC69F4EB-0D37-FECF-933C-6212E77C47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7827" name="Rectangle 7">
            <a:extLst>
              <a:ext uri="{FF2B5EF4-FFF2-40B4-BE49-F238E27FC236}">
                <a16:creationId xmlns:a16="http://schemas.microsoft.com/office/drawing/2014/main" id="{B7AED597-4EA0-25E7-417D-F26C5F548F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5FE7CA48-D130-4FA7-869E-708B07FD07CA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23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8BFE0372-A5CC-4A0E-D3A2-9A3C981E4E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0D6FDD27-A0BF-0169-0C68-6B9C8C920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>
            <a:extLst>
              <a:ext uri="{FF2B5EF4-FFF2-40B4-BE49-F238E27FC236}">
                <a16:creationId xmlns:a16="http://schemas.microsoft.com/office/drawing/2014/main" id="{8FA35745-91A5-692F-497D-BE7C6FE628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8851" name="Rectangle 7">
            <a:extLst>
              <a:ext uri="{FF2B5EF4-FFF2-40B4-BE49-F238E27FC236}">
                <a16:creationId xmlns:a16="http://schemas.microsoft.com/office/drawing/2014/main" id="{7324186F-4CB6-385B-CAD7-83D05FB0A9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E9030C54-2732-480B-BF4E-27278C442D13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24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05629450-8F36-BB49-960E-57D90215FE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939C15A7-0044-F4F7-06A9-F2C1CF787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>
            <a:extLst>
              <a:ext uri="{FF2B5EF4-FFF2-40B4-BE49-F238E27FC236}">
                <a16:creationId xmlns:a16="http://schemas.microsoft.com/office/drawing/2014/main" id="{E7F0EE47-D2E8-7FF9-F645-0C5B4F6844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9875" name="Rectangle 7">
            <a:extLst>
              <a:ext uri="{FF2B5EF4-FFF2-40B4-BE49-F238E27FC236}">
                <a16:creationId xmlns:a16="http://schemas.microsoft.com/office/drawing/2014/main" id="{4B6142E2-24FE-A3BB-69E4-A280E6274A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871FF7F6-CE48-4D04-A957-882A34C669CD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25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10A73ACA-FDA4-8286-6A45-655A33E61C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F6CD731A-89A8-6601-F5E1-4F6D3F81B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>
            <a:extLst>
              <a:ext uri="{FF2B5EF4-FFF2-40B4-BE49-F238E27FC236}">
                <a16:creationId xmlns:a16="http://schemas.microsoft.com/office/drawing/2014/main" id="{C45315BF-A35D-C916-42EB-6F24E5A5A4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79CC2ACB-78AB-6E51-FDFF-8250B4EDD2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CFECAD8F-E4B7-49C6-A2CC-E14BFAFFBBAE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26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469ECAAA-E6DF-A889-9857-77EC7F449C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66F000DE-A228-7878-9539-27B34D455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>
            <a:extLst>
              <a:ext uri="{FF2B5EF4-FFF2-40B4-BE49-F238E27FC236}">
                <a16:creationId xmlns:a16="http://schemas.microsoft.com/office/drawing/2014/main" id="{5FF791C7-087D-691A-C825-E44EE4AD7B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1923" name="Rectangle 7">
            <a:extLst>
              <a:ext uri="{FF2B5EF4-FFF2-40B4-BE49-F238E27FC236}">
                <a16:creationId xmlns:a16="http://schemas.microsoft.com/office/drawing/2014/main" id="{41E5EDCC-ECF4-2E2C-2C60-4528AE1E1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197A99B3-D138-40CE-BA38-0CB34DF85D6E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27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09C2BFEE-76F7-EC39-FB38-1980EFCECF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047CFBF5-E2B5-E9CC-8F52-3411D87AE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>
            <a:extLst>
              <a:ext uri="{FF2B5EF4-FFF2-40B4-BE49-F238E27FC236}">
                <a16:creationId xmlns:a16="http://schemas.microsoft.com/office/drawing/2014/main" id="{B7D9EF4F-314D-9D5A-C6CD-A731C39FEF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2947" name="Rectangle 7">
            <a:extLst>
              <a:ext uri="{FF2B5EF4-FFF2-40B4-BE49-F238E27FC236}">
                <a16:creationId xmlns:a16="http://schemas.microsoft.com/office/drawing/2014/main" id="{62AFE186-B2BB-4FD1-2E32-BC2A2BA2C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52512630-D6A5-459E-84AF-ADC922F3DCF6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28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4F866962-E162-1852-98D4-B06D2D1C2B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D8F07902-B8CF-A462-E524-F3907B85A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>
            <a:extLst>
              <a:ext uri="{FF2B5EF4-FFF2-40B4-BE49-F238E27FC236}">
                <a16:creationId xmlns:a16="http://schemas.microsoft.com/office/drawing/2014/main" id="{8F4ADF43-36FC-A6DF-4EC6-1DB5C0F38A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3971" name="Rectangle 7">
            <a:extLst>
              <a:ext uri="{FF2B5EF4-FFF2-40B4-BE49-F238E27FC236}">
                <a16:creationId xmlns:a16="http://schemas.microsoft.com/office/drawing/2014/main" id="{BCD18CED-7F70-2613-2BFB-B5074458F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4CFA2B99-0464-443E-ABFE-83554B98E519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29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8F584DD4-52E3-3E32-AC1B-A3B779B20BA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548B3C14-E825-CDE5-99B3-3F6FF0C34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>
            <a:extLst>
              <a:ext uri="{FF2B5EF4-FFF2-40B4-BE49-F238E27FC236}">
                <a16:creationId xmlns:a16="http://schemas.microsoft.com/office/drawing/2014/main" id="{4F9D608B-DAFE-4A93-D93A-5F7A903376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57347" name="Rectangle 7">
            <a:extLst>
              <a:ext uri="{FF2B5EF4-FFF2-40B4-BE49-F238E27FC236}">
                <a16:creationId xmlns:a16="http://schemas.microsoft.com/office/drawing/2014/main" id="{47EC9051-E521-AFD9-CC34-FB01393A52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0E0A5C8E-645C-4206-8F21-7014335ED30B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039F8F52-DADF-F23F-A1B3-E424D5806D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571C6508-4356-3424-B329-56DAE084F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>
            <a:extLst>
              <a:ext uri="{FF2B5EF4-FFF2-40B4-BE49-F238E27FC236}">
                <a16:creationId xmlns:a16="http://schemas.microsoft.com/office/drawing/2014/main" id="{49F58C38-5A28-DC13-EF72-87C31EE198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4995" name="Rectangle 7">
            <a:extLst>
              <a:ext uri="{FF2B5EF4-FFF2-40B4-BE49-F238E27FC236}">
                <a16:creationId xmlns:a16="http://schemas.microsoft.com/office/drawing/2014/main" id="{930E16B1-EFA8-29DD-FFEC-4642D374B9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58EBD5E5-559B-4BF3-B8AB-A3021E47B57F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30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B0C44CFB-BC99-4D25-CAD2-2405C8A52A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EFC8C54E-BF01-3B7A-9DB5-19BFC1DA9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>
            <a:extLst>
              <a:ext uri="{FF2B5EF4-FFF2-40B4-BE49-F238E27FC236}">
                <a16:creationId xmlns:a16="http://schemas.microsoft.com/office/drawing/2014/main" id="{D657FF85-BC42-9827-E13D-794C42FA5D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6019" name="Rectangle 7">
            <a:extLst>
              <a:ext uri="{FF2B5EF4-FFF2-40B4-BE49-F238E27FC236}">
                <a16:creationId xmlns:a16="http://schemas.microsoft.com/office/drawing/2014/main" id="{01704BC4-7CCF-9BE2-60F5-FE90FA451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AB228CEC-4D6D-4D01-83EA-AAD4FC5FB399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31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3CDE0B8B-A196-3ADA-C10E-DA297A89C7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286B2FA8-3516-3CF6-2E21-70E1079B9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>
            <a:extLst>
              <a:ext uri="{FF2B5EF4-FFF2-40B4-BE49-F238E27FC236}">
                <a16:creationId xmlns:a16="http://schemas.microsoft.com/office/drawing/2014/main" id="{DDA4D16C-DA1B-A0A3-59F0-61629EA308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7043" name="Rectangle 7">
            <a:extLst>
              <a:ext uri="{FF2B5EF4-FFF2-40B4-BE49-F238E27FC236}">
                <a16:creationId xmlns:a16="http://schemas.microsoft.com/office/drawing/2014/main" id="{FBDB842C-3529-47FD-ED4C-0DDE8D02C4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1AE4F59C-0BC1-4EC5-9560-4476FD4F340F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32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40617A5B-DC32-6453-0603-AB13E13068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4F545B3E-A7E2-B039-DE2F-17383886F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>
            <a:extLst>
              <a:ext uri="{FF2B5EF4-FFF2-40B4-BE49-F238E27FC236}">
                <a16:creationId xmlns:a16="http://schemas.microsoft.com/office/drawing/2014/main" id="{28AEFCED-75CA-6494-EA4B-4A5A6249FC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8067" name="Rectangle 7">
            <a:extLst>
              <a:ext uri="{FF2B5EF4-FFF2-40B4-BE49-F238E27FC236}">
                <a16:creationId xmlns:a16="http://schemas.microsoft.com/office/drawing/2014/main" id="{C05F3973-5130-399E-57B6-CDD24D3E5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13EE92E6-13DE-4FAE-B139-66925E249FD8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33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B1C38812-9254-63FA-367E-43E9347EBC2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9" name="Rectangle 3">
            <a:extLst>
              <a:ext uri="{FF2B5EF4-FFF2-40B4-BE49-F238E27FC236}">
                <a16:creationId xmlns:a16="http://schemas.microsoft.com/office/drawing/2014/main" id="{2F172B2A-DA81-BF9A-3CAE-A9A740FB9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>
            <a:extLst>
              <a:ext uri="{FF2B5EF4-FFF2-40B4-BE49-F238E27FC236}">
                <a16:creationId xmlns:a16="http://schemas.microsoft.com/office/drawing/2014/main" id="{042345A1-F618-15CC-F9AF-73D44863A3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9091" name="Rectangle 7">
            <a:extLst>
              <a:ext uri="{FF2B5EF4-FFF2-40B4-BE49-F238E27FC236}">
                <a16:creationId xmlns:a16="http://schemas.microsoft.com/office/drawing/2014/main" id="{C6CD7694-9153-AA41-E5E3-0BC58CF2FE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C4535CB7-0382-467C-AA67-E6EA41B518AB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34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99E23EF6-5B0B-4571-DE11-775A434746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0F1C4123-0E38-DF17-96F7-5F04F8482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>
            <a:extLst>
              <a:ext uri="{FF2B5EF4-FFF2-40B4-BE49-F238E27FC236}">
                <a16:creationId xmlns:a16="http://schemas.microsoft.com/office/drawing/2014/main" id="{172075F9-D77B-C5B1-883E-2E34139A40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0115" name="Rectangle 7">
            <a:extLst>
              <a:ext uri="{FF2B5EF4-FFF2-40B4-BE49-F238E27FC236}">
                <a16:creationId xmlns:a16="http://schemas.microsoft.com/office/drawing/2014/main" id="{A0C22592-D9AE-1E03-5FBD-E5F9EF3509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7676B1DA-7A42-467C-B344-CB31A4102591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35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95BB0BA2-6D56-DF32-B6F0-D3B3D8F87D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6C110FE1-579C-DC92-1CC1-BCB1B6787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>
            <a:extLst>
              <a:ext uri="{FF2B5EF4-FFF2-40B4-BE49-F238E27FC236}">
                <a16:creationId xmlns:a16="http://schemas.microsoft.com/office/drawing/2014/main" id="{77A1902E-A6D0-E7D3-3DFA-DF46F4561B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1139" name="Rectangle 7">
            <a:extLst>
              <a:ext uri="{FF2B5EF4-FFF2-40B4-BE49-F238E27FC236}">
                <a16:creationId xmlns:a16="http://schemas.microsoft.com/office/drawing/2014/main" id="{46111F6F-FB58-AF19-8B7F-4C731B47F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F3B5D434-3231-421B-B256-8A89D55E3323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36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536C434E-AC3A-2982-7C6D-0F801891B5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1" name="Rectangle 3">
            <a:extLst>
              <a:ext uri="{FF2B5EF4-FFF2-40B4-BE49-F238E27FC236}">
                <a16:creationId xmlns:a16="http://schemas.microsoft.com/office/drawing/2014/main" id="{D7E89AC6-82D3-0954-B84A-26D2AAAC8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>
            <a:extLst>
              <a:ext uri="{FF2B5EF4-FFF2-40B4-BE49-F238E27FC236}">
                <a16:creationId xmlns:a16="http://schemas.microsoft.com/office/drawing/2014/main" id="{A263F408-F828-0A85-20AB-00123C16F6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2163" name="Rectangle 7">
            <a:extLst>
              <a:ext uri="{FF2B5EF4-FFF2-40B4-BE49-F238E27FC236}">
                <a16:creationId xmlns:a16="http://schemas.microsoft.com/office/drawing/2014/main" id="{2572E6B8-6B61-BD1B-8A91-D2B4E7B037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10D1417D-10E4-4164-9FB1-85EF52395CAC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37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A008EDB5-16C9-80BB-9240-95E56B88F3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2165" name="Rectangle 3">
            <a:extLst>
              <a:ext uri="{FF2B5EF4-FFF2-40B4-BE49-F238E27FC236}">
                <a16:creationId xmlns:a16="http://schemas.microsoft.com/office/drawing/2014/main" id="{5697EC2B-2343-4B58-BD8B-DE48929BF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>
            <a:extLst>
              <a:ext uri="{FF2B5EF4-FFF2-40B4-BE49-F238E27FC236}">
                <a16:creationId xmlns:a16="http://schemas.microsoft.com/office/drawing/2014/main" id="{D25D3593-6FBD-E051-EAE4-590D73611E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3187" name="Rectangle 7">
            <a:extLst>
              <a:ext uri="{FF2B5EF4-FFF2-40B4-BE49-F238E27FC236}">
                <a16:creationId xmlns:a16="http://schemas.microsoft.com/office/drawing/2014/main" id="{A754DA3A-F9D4-3982-6853-9BC2912E7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0A02D474-73AE-4462-B733-2EB2DE66C182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38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5905AEF6-8039-006D-4379-B651E043B9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1EC6E91C-802B-1471-15DE-C0C63B145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>
            <a:extLst>
              <a:ext uri="{FF2B5EF4-FFF2-40B4-BE49-F238E27FC236}">
                <a16:creationId xmlns:a16="http://schemas.microsoft.com/office/drawing/2014/main" id="{8302CBFB-2951-3B2B-1AAE-6D68847090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4211" name="Rectangle 7">
            <a:extLst>
              <a:ext uri="{FF2B5EF4-FFF2-40B4-BE49-F238E27FC236}">
                <a16:creationId xmlns:a16="http://schemas.microsoft.com/office/drawing/2014/main" id="{C1961060-C018-8CA6-CD12-03133D1563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088FA159-E7DC-4B04-AB6D-4413C450CEE0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39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E4E9A30B-6FA4-5F2E-B9E2-CF545A6CEF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>
            <a:extLst>
              <a:ext uri="{FF2B5EF4-FFF2-40B4-BE49-F238E27FC236}">
                <a16:creationId xmlns:a16="http://schemas.microsoft.com/office/drawing/2014/main" id="{13471EB6-5FFA-1E30-774D-57C22FB94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>
            <a:extLst>
              <a:ext uri="{FF2B5EF4-FFF2-40B4-BE49-F238E27FC236}">
                <a16:creationId xmlns:a16="http://schemas.microsoft.com/office/drawing/2014/main" id="{A0C81454-8058-25F9-B86D-DDCBD7A2D3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58371" name="Rectangle 7">
            <a:extLst>
              <a:ext uri="{FF2B5EF4-FFF2-40B4-BE49-F238E27FC236}">
                <a16:creationId xmlns:a16="http://schemas.microsoft.com/office/drawing/2014/main" id="{40E75E8F-F5A0-16E2-67EA-812ECC895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5131A233-7AE7-4DA2-B665-F3EE53BE6C38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7421A746-D82A-A35C-9656-F1DE9BB3B8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5488"/>
            <a:ext cx="4786313" cy="3589337"/>
          </a:xfrm>
          <a:ln w="12700" cap="flat">
            <a:solidFill>
              <a:schemeClr val="tx1"/>
            </a:solidFill>
          </a:ln>
        </p:spPr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D915845D-E38D-679C-B965-151ADA16D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>
            <a:extLst>
              <a:ext uri="{FF2B5EF4-FFF2-40B4-BE49-F238E27FC236}">
                <a16:creationId xmlns:a16="http://schemas.microsoft.com/office/drawing/2014/main" id="{35F1380B-868E-3216-1C01-AEE8D15B51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5235" name="Rectangle 7">
            <a:extLst>
              <a:ext uri="{FF2B5EF4-FFF2-40B4-BE49-F238E27FC236}">
                <a16:creationId xmlns:a16="http://schemas.microsoft.com/office/drawing/2014/main" id="{BB2EC734-D632-E4CB-3C9C-BC40F9AE02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D48F0C85-024F-406C-BAF3-24022789DEC0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40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0AE04C25-EED9-66AA-CAF3-8ADD414059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7" name="Rectangle 3">
            <a:extLst>
              <a:ext uri="{FF2B5EF4-FFF2-40B4-BE49-F238E27FC236}">
                <a16:creationId xmlns:a16="http://schemas.microsoft.com/office/drawing/2014/main" id="{1BA8EA76-694A-1CE6-B818-FEFEF2963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>
            <a:extLst>
              <a:ext uri="{FF2B5EF4-FFF2-40B4-BE49-F238E27FC236}">
                <a16:creationId xmlns:a16="http://schemas.microsoft.com/office/drawing/2014/main" id="{28842B28-353D-BA5E-D631-A18549E0B6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6259" name="Rectangle 7">
            <a:extLst>
              <a:ext uri="{FF2B5EF4-FFF2-40B4-BE49-F238E27FC236}">
                <a16:creationId xmlns:a16="http://schemas.microsoft.com/office/drawing/2014/main" id="{08780812-9504-458E-4E79-EC83080AEF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F703A4AF-E7F5-49B0-9E9D-5FD5D23219F5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41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96106564-C5A4-ACC7-2E7F-8F8D8B0B8B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1" name="Rectangle 3">
            <a:extLst>
              <a:ext uri="{FF2B5EF4-FFF2-40B4-BE49-F238E27FC236}">
                <a16:creationId xmlns:a16="http://schemas.microsoft.com/office/drawing/2014/main" id="{E522936F-F963-0442-2B18-9AA4766EF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>
            <a:extLst>
              <a:ext uri="{FF2B5EF4-FFF2-40B4-BE49-F238E27FC236}">
                <a16:creationId xmlns:a16="http://schemas.microsoft.com/office/drawing/2014/main" id="{D2022094-4DC2-B7E5-00E7-C175A4ED95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7283" name="Rectangle 7">
            <a:extLst>
              <a:ext uri="{FF2B5EF4-FFF2-40B4-BE49-F238E27FC236}">
                <a16:creationId xmlns:a16="http://schemas.microsoft.com/office/drawing/2014/main" id="{F7F76D48-F830-850A-DB0E-8972D0614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7842C7D5-946F-48DB-BD33-3EEDBA72B28C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42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BAAA71CB-DE9A-AFD0-D343-0DBA5BDEB7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4833409D-4550-17DD-BB8A-FD7264CAC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>
            <a:extLst>
              <a:ext uri="{FF2B5EF4-FFF2-40B4-BE49-F238E27FC236}">
                <a16:creationId xmlns:a16="http://schemas.microsoft.com/office/drawing/2014/main" id="{2921EB50-E3AC-0A98-D4C5-08806D70CF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8307" name="Rectangle 7">
            <a:extLst>
              <a:ext uri="{FF2B5EF4-FFF2-40B4-BE49-F238E27FC236}">
                <a16:creationId xmlns:a16="http://schemas.microsoft.com/office/drawing/2014/main" id="{D6A053D0-1543-39BB-D513-8B49EA6DA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F9A31D60-1D70-4FDB-8D56-525617D5A5E7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43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CEE712E1-98ED-5E4A-FA94-85856E7BC4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9" name="Rectangle 3">
            <a:extLst>
              <a:ext uri="{FF2B5EF4-FFF2-40B4-BE49-F238E27FC236}">
                <a16:creationId xmlns:a16="http://schemas.microsoft.com/office/drawing/2014/main" id="{A07294AE-F146-7DFC-6C0F-9E6306EFA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>
            <a:extLst>
              <a:ext uri="{FF2B5EF4-FFF2-40B4-BE49-F238E27FC236}">
                <a16:creationId xmlns:a16="http://schemas.microsoft.com/office/drawing/2014/main" id="{B4359C31-E202-2929-EA91-0E091DD814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9331" name="Rectangle 7">
            <a:extLst>
              <a:ext uri="{FF2B5EF4-FFF2-40B4-BE49-F238E27FC236}">
                <a16:creationId xmlns:a16="http://schemas.microsoft.com/office/drawing/2014/main" id="{7CA93A24-BF85-EF8A-C008-4583073867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68049A9F-3DBE-4FA8-939C-E4532E85AF48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44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134AFF66-1AD2-CEBA-CF75-58D56BBF7E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3" name="Rectangle 3">
            <a:extLst>
              <a:ext uri="{FF2B5EF4-FFF2-40B4-BE49-F238E27FC236}">
                <a16:creationId xmlns:a16="http://schemas.microsoft.com/office/drawing/2014/main" id="{F75AC268-8C3F-0EC0-9A6D-A885122C2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>
            <a:extLst>
              <a:ext uri="{FF2B5EF4-FFF2-40B4-BE49-F238E27FC236}">
                <a16:creationId xmlns:a16="http://schemas.microsoft.com/office/drawing/2014/main" id="{D67DA6BE-A829-4814-2B4C-6CE36D7690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100355" name="Rectangle 7">
            <a:extLst>
              <a:ext uri="{FF2B5EF4-FFF2-40B4-BE49-F238E27FC236}">
                <a16:creationId xmlns:a16="http://schemas.microsoft.com/office/drawing/2014/main" id="{461B7C56-B93C-73F2-328C-ACA51E4AB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FE83F3F7-266D-4A4C-B371-A5FD6E9B0D7B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45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C2F1FFF0-95B1-AB2F-2879-F35C541AAD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D36304EC-2443-4DF8-A7BE-FD9E08968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>
            <a:extLst>
              <a:ext uri="{FF2B5EF4-FFF2-40B4-BE49-F238E27FC236}">
                <a16:creationId xmlns:a16="http://schemas.microsoft.com/office/drawing/2014/main" id="{FB5D67B0-949A-B735-C318-CDCA3C841A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101379" name="Rectangle 7">
            <a:extLst>
              <a:ext uri="{FF2B5EF4-FFF2-40B4-BE49-F238E27FC236}">
                <a16:creationId xmlns:a16="http://schemas.microsoft.com/office/drawing/2014/main" id="{E9445D00-03A1-F688-C010-B043F17AC7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EC1FA251-CD15-427C-8E37-AD4161F2ECCD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46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D932F487-257A-75BF-C86A-79168257B8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1" name="Rectangle 3">
            <a:extLst>
              <a:ext uri="{FF2B5EF4-FFF2-40B4-BE49-F238E27FC236}">
                <a16:creationId xmlns:a16="http://schemas.microsoft.com/office/drawing/2014/main" id="{B3B860D6-9478-2070-7FAD-240E49527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>
            <a:extLst>
              <a:ext uri="{FF2B5EF4-FFF2-40B4-BE49-F238E27FC236}">
                <a16:creationId xmlns:a16="http://schemas.microsoft.com/office/drawing/2014/main" id="{96242B96-70BF-CF5A-4B2D-4C5FBBF9D5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102403" name="Rectangle 7">
            <a:extLst>
              <a:ext uri="{FF2B5EF4-FFF2-40B4-BE49-F238E27FC236}">
                <a16:creationId xmlns:a16="http://schemas.microsoft.com/office/drawing/2014/main" id="{0E378F7C-0D22-ABD6-9DEC-0007AEAB56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C7A1EE59-6075-4C07-9957-131F6E335D22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47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707A8D26-6A23-E701-DCC9-2421617F32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5" name="Rectangle 3">
            <a:extLst>
              <a:ext uri="{FF2B5EF4-FFF2-40B4-BE49-F238E27FC236}">
                <a16:creationId xmlns:a16="http://schemas.microsoft.com/office/drawing/2014/main" id="{F819247F-0246-DC0E-F06C-518DD6742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>
            <a:extLst>
              <a:ext uri="{FF2B5EF4-FFF2-40B4-BE49-F238E27FC236}">
                <a16:creationId xmlns:a16="http://schemas.microsoft.com/office/drawing/2014/main" id="{F987725A-3F8D-D8CF-2262-F0D6FBA8AF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103427" name="Rectangle 7">
            <a:extLst>
              <a:ext uri="{FF2B5EF4-FFF2-40B4-BE49-F238E27FC236}">
                <a16:creationId xmlns:a16="http://schemas.microsoft.com/office/drawing/2014/main" id="{2AEEA559-6EC1-B9CC-7AF5-41421B7E2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B102CEDF-E97D-48F8-9B1F-70E4756560A3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48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9B8474AF-FDCC-DE8A-2B41-C100FD7A04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CF0FA5A6-A5AE-62BC-8790-E2DAA73A7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>
            <a:extLst>
              <a:ext uri="{FF2B5EF4-FFF2-40B4-BE49-F238E27FC236}">
                <a16:creationId xmlns:a16="http://schemas.microsoft.com/office/drawing/2014/main" id="{6AB69511-5C53-44CF-02E1-CB13900347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104451" name="Rectangle 7">
            <a:extLst>
              <a:ext uri="{FF2B5EF4-FFF2-40B4-BE49-F238E27FC236}">
                <a16:creationId xmlns:a16="http://schemas.microsoft.com/office/drawing/2014/main" id="{B8C39430-FBB8-5290-FDE6-5730AD0EBB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66097CD5-A13C-409C-B674-0C0E497ADEE4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49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C9C19BAA-34EA-6492-C4EC-290F5DF0BD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3" name="Rectangle 3">
            <a:extLst>
              <a:ext uri="{FF2B5EF4-FFF2-40B4-BE49-F238E27FC236}">
                <a16:creationId xmlns:a16="http://schemas.microsoft.com/office/drawing/2014/main" id="{2F9B0B64-E283-D203-BDCC-48D897A4D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>
            <a:extLst>
              <a:ext uri="{FF2B5EF4-FFF2-40B4-BE49-F238E27FC236}">
                <a16:creationId xmlns:a16="http://schemas.microsoft.com/office/drawing/2014/main" id="{278DA082-27A2-5427-9C34-90C628D6AA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59395" name="Rectangle 7">
            <a:extLst>
              <a:ext uri="{FF2B5EF4-FFF2-40B4-BE49-F238E27FC236}">
                <a16:creationId xmlns:a16="http://schemas.microsoft.com/office/drawing/2014/main" id="{DB50714A-C270-1817-32E1-955A3AA849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1D9BA0C5-447F-448D-BF99-447C2BB66303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A8DABF0E-55A6-B55E-A63A-064D935230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FDBD3C52-E4BD-7739-9A49-88A389BAB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>
            <a:extLst>
              <a:ext uri="{FF2B5EF4-FFF2-40B4-BE49-F238E27FC236}">
                <a16:creationId xmlns:a16="http://schemas.microsoft.com/office/drawing/2014/main" id="{64C42378-B3EC-0F71-A6D6-762A65E71B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105475" name="Rectangle 7">
            <a:extLst>
              <a:ext uri="{FF2B5EF4-FFF2-40B4-BE49-F238E27FC236}">
                <a16:creationId xmlns:a16="http://schemas.microsoft.com/office/drawing/2014/main" id="{EFF91056-81AC-EFDA-FEED-5BE0D0FCF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66DE9B5D-22C8-4A4C-94CE-EC6EC476B630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50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5476" name="Rectangle 2">
            <a:extLst>
              <a:ext uri="{FF2B5EF4-FFF2-40B4-BE49-F238E27FC236}">
                <a16:creationId xmlns:a16="http://schemas.microsoft.com/office/drawing/2014/main" id="{0626855C-A4F2-DA46-0261-C55C17D5EC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7" name="Rectangle 3">
            <a:extLst>
              <a:ext uri="{FF2B5EF4-FFF2-40B4-BE49-F238E27FC236}">
                <a16:creationId xmlns:a16="http://schemas.microsoft.com/office/drawing/2014/main" id="{27E38460-F56F-B554-3171-8BA3D2778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>
            <a:extLst>
              <a:ext uri="{FF2B5EF4-FFF2-40B4-BE49-F238E27FC236}">
                <a16:creationId xmlns:a16="http://schemas.microsoft.com/office/drawing/2014/main" id="{80F2EEE0-D673-495A-0B10-FF8E1F6462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106499" name="Rectangle 7">
            <a:extLst>
              <a:ext uri="{FF2B5EF4-FFF2-40B4-BE49-F238E27FC236}">
                <a16:creationId xmlns:a16="http://schemas.microsoft.com/office/drawing/2014/main" id="{A357183B-7180-61D7-658B-ABB64F804D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28600921-830E-4FD2-82C4-9D5491BF2410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51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D8070826-9817-60AE-6096-6DEAB55AA5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1" name="Rectangle 3">
            <a:extLst>
              <a:ext uri="{FF2B5EF4-FFF2-40B4-BE49-F238E27FC236}">
                <a16:creationId xmlns:a16="http://schemas.microsoft.com/office/drawing/2014/main" id="{0BBF9516-A5EE-3E7F-E454-9E2634FFC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>
            <a:extLst>
              <a:ext uri="{FF2B5EF4-FFF2-40B4-BE49-F238E27FC236}">
                <a16:creationId xmlns:a16="http://schemas.microsoft.com/office/drawing/2014/main" id="{0743DD36-C2D7-40CD-F64D-ADC2513A56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0419" name="Rectangle 7">
            <a:extLst>
              <a:ext uri="{FF2B5EF4-FFF2-40B4-BE49-F238E27FC236}">
                <a16:creationId xmlns:a16="http://schemas.microsoft.com/office/drawing/2014/main" id="{8F30E97D-4E12-80AF-C8B2-82B4DE7CFD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778ED602-FED5-4F20-9DB1-FFD56FBCC5F0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6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460559AB-5ABD-AF7F-272E-30529F5ED3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5E376C3D-F878-4A69-41CF-CAA6575C2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>
            <a:extLst>
              <a:ext uri="{FF2B5EF4-FFF2-40B4-BE49-F238E27FC236}">
                <a16:creationId xmlns:a16="http://schemas.microsoft.com/office/drawing/2014/main" id="{5C12D5BB-238D-671E-E293-1CBF3F1EA8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ABC269D3-FEC7-BD03-6AAE-CE8B534375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ED142457-2CE5-4598-86AD-07DBE99D8ABA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7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84A20D6D-9F15-8FE7-1BFB-D05668D559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1A19D61A-4371-A480-D2E4-914057546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>
            <a:extLst>
              <a:ext uri="{FF2B5EF4-FFF2-40B4-BE49-F238E27FC236}">
                <a16:creationId xmlns:a16="http://schemas.microsoft.com/office/drawing/2014/main" id="{538B48EA-976C-5C16-FB7D-2E45362477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455942A3-91A0-15AF-86DF-B756F9BE1E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286CD672-80E9-42AF-B518-5294470F5CC5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8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8025FB7A-312A-6CEC-8D3F-5A93500E3C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5488"/>
            <a:ext cx="4786313" cy="3589337"/>
          </a:xfrm>
          <a:ln w="12700" cap="flat">
            <a:solidFill>
              <a:schemeClr val="tx1"/>
            </a:solidFill>
          </a:ln>
        </p:spPr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1BB2F567-D177-45E1-29A2-EAC455247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FB2905E3-0DB5-CBB8-F2C1-12645B973E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CFFA8ABC-A6F0-C42E-C1D3-E2BAFE4644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9601A73A-8DE3-45CA-AA02-87F94021E5F2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13E8C8A6-4820-8429-241A-5834D705D2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5488"/>
            <a:ext cx="4786313" cy="3589337"/>
          </a:xfrm>
          <a:ln w="12700" cap="flat">
            <a:solidFill>
              <a:schemeClr val="tx1"/>
            </a:solidFill>
          </a:ln>
        </p:spPr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CDFBFB6E-EA32-A8EF-3E62-79335167C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r>
              <a:rPr lang="es-ES_tradnl" altLang="es-CO">
                <a:latin typeface="Arial" panose="020B0604020202020204" pitchFamily="34" charset="0"/>
              </a:rPr>
              <a:t>Los tipos de operación tienen incorporados un doble concepto:</a:t>
            </a:r>
            <a:endParaRPr lang="es-ES" altLang="es-CO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CO" b="1">
                <a:latin typeface="Arial" panose="020B0604020202020204" pitchFamily="34" charset="0"/>
              </a:rPr>
              <a:t>Tipos de estructura de crédito (o tipo de cuota).</a:t>
            </a:r>
            <a:endParaRPr lang="es-ES" altLang="es-CO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CO" b="1">
                <a:latin typeface="Arial" panose="020B0604020202020204" pitchFamily="34" charset="0"/>
              </a:rPr>
              <a:t>Tipo de tasa de interés:</a:t>
            </a:r>
            <a:endParaRPr lang="es-ES" altLang="es-CO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CO" b="1">
                <a:latin typeface="Arial" panose="020B0604020202020204" pitchFamily="34" charset="0"/>
              </a:rPr>
              <a:t>Inferiores a 50</a:t>
            </a:r>
            <a:r>
              <a:rPr lang="es-ES_tradnl" altLang="es-CO">
                <a:latin typeface="Arial" panose="020B0604020202020204" pitchFamily="34" charset="0"/>
              </a:rPr>
              <a:t>: préstamos a tasa fija.</a:t>
            </a:r>
            <a:endParaRPr lang="es-ES_tradnl" altLang="es-CO" b="1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CO" b="1">
                <a:latin typeface="Arial" panose="020B0604020202020204" pitchFamily="34" charset="0"/>
              </a:rPr>
              <a:t>Superiores a 50</a:t>
            </a:r>
            <a:r>
              <a:rPr lang="es-ES_tradnl" altLang="es-CO">
                <a:latin typeface="Arial" panose="020B0604020202020204" pitchFamily="34" charset="0"/>
              </a:rPr>
              <a:t>: préstamos a tasa revisable, es decir que utilizan una tasa base (clase de tasa) modificable automáticamente, mas un plus fijo.</a:t>
            </a:r>
          </a:p>
          <a:p>
            <a:pPr eaLnBrk="1" hangingPunct="1"/>
            <a:endParaRPr lang="es-ES_tradnl" altLang="es-CO">
              <a:latin typeface="Arial" panose="020B0604020202020204" pitchFamily="34" charset="0"/>
            </a:endParaRPr>
          </a:p>
          <a:p>
            <a:pPr eaLnBrk="1" hangingPunct="1"/>
            <a:endParaRPr lang="es-ES_tradnl" altLang="es-CO">
              <a:latin typeface="Arial" panose="020B0604020202020204" pitchFamily="34" charset="0"/>
            </a:endParaRPr>
          </a:p>
          <a:p>
            <a:pPr eaLnBrk="1" hangingPunct="1"/>
            <a:endParaRPr lang="es-ES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6902B1B-F957-140F-7A3F-51FACB507D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B5648666-BA60-44C4-BCCC-01CFACCEDB00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0C5E6A1-5A7B-890F-0572-95853D83874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41267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DD0569F-41B8-7A70-EF58-042058ECE2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A81C264F-63E4-4879-A849-997FA9861486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BFF550D-6E45-922B-9B7C-3036BC3AD3C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290567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04813"/>
            <a:ext cx="2057400" cy="57213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6019800" cy="57213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C1806B9-25DF-C906-EA66-FEDB72DEA7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D442965F-D4AB-47F2-A687-B6E8B78FAD98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A478788-A77B-DA3E-4075-3FF164C0607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144531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89D90EC-5A45-AEB6-4C5B-552B38AF6B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292136B2-CCD5-4368-A368-7DED2096BB59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311F148-9844-047D-2F2B-CBAB874908A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25059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C19FC95-2498-545F-DEAC-3F4ECAC732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12F29266-4682-40BC-A3AF-AAF3B5712982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BDC3F22-5ED0-F4CD-5F09-50A7D42A5D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145377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F658A4B-029C-9B56-0C59-B453AD79A5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B1EBFD5A-1FA8-4C41-85AE-4B71C0292813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388922E-010B-BEED-4CA6-DCE890BF546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155601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0879373-0727-FB56-79B9-FAC75970C0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EA8A6CAA-6E68-4A9F-9411-54FB13A1B06E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F8FCD83-369E-86F4-3B06-37C326ECC24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8609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6A689E6-D3D5-73E6-64A9-3FEB82705B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7150FD42-0917-47EE-A949-BF8112B6533F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D005B0E-AE49-8FB4-6F17-5BC298A673B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256883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7827152-0280-FE03-1F1B-CF3A05653E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FD2B519A-9712-4ACA-AB58-5ECFD94F6F58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950EEAE-E724-79A8-19A7-5BBB2CCBB2E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99986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F1208B8-A370-1ABE-0A26-12BA419606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723CDFA7-92D4-4502-8E37-FFB1743618CF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1CF4324-7297-DB3D-4D05-3D6DA209105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174069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2A7CFE7-AE67-C254-EAE6-F817BFD963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D6CFB6CE-689B-48E3-98B6-2C4BDB96FAEA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FB81467-C4DC-DAF0-8754-B2CAD67CBDC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387926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_fondo_home">
            <a:extLst>
              <a:ext uri="{FF2B5EF4-FFF2-40B4-BE49-F238E27FC236}">
                <a16:creationId xmlns:a16="http://schemas.microsoft.com/office/drawing/2014/main" id="{45117DA6-A16D-276E-1B99-F247920A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227" name="Rectangle 3">
            <a:extLst>
              <a:ext uri="{FF2B5EF4-FFF2-40B4-BE49-F238E27FC236}">
                <a16:creationId xmlns:a16="http://schemas.microsoft.com/office/drawing/2014/main" id="{E28A397C-304F-F947-7C57-C8E84BCCB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8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</a:t>
            </a:r>
          </a:p>
        </p:txBody>
      </p:sp>
      <p:sp>
        <p:nvSpPr>
          <p:cNvPr id="564228" name="Rectangle 4">
            <a:extLst>
              <a:ext uri="{FF2B5EF4-FFF2-40B4-BE49-F238E27FC236}">
                <a16:creationId xmlns:a16="http://schemas.microsoft.com/office/drawing/2014/main" id="{8B2B46F4-D655-32CB-23F8-2BD7DF19D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29" name="Picture 5" descr="sup_logo_bantotal">
            <a:extLst>
              <a:ext uri="{FF2B5EF4-FFF2-40B4-BE49-F238E27FC236}">
                <a16:creationId xmlns:a16="http://schemas.microsoft.com/office/drawing/2014/main" id="{E772328A-1A47-017E-60EA-7D46E1FCF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sup_fondo">
            <a:extLst>
              <a:ext uri="{FF2B5EF4-FFF2-40B4-BE49-F238E27FC236}">
                <a16:creationId xmlns:a16="http://schemas.microsoft.com/office/drawing/2014/main" id="{E7DD9135-AA93-BC04-3E1E-4FB47F98A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0"/>
            <a:ext cx="6372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231" name="Rectangle 7">
            <a:extLst>
              <a:ext uri="{FF2B5EF4-FFF2-40B4-BE49-F238E27FC236}">
                <a16:creationId xmlns:a16="http://schemas.microsoft.com/office/drawing/2014/main" id="{E9DBD048-55F7-0879-1AEC-67E389572A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altLang="es-CO"/>
              <a:t>WWW.BANTOTAL.COM - </a:t>
            </a:r>
            <a:fld id="{E37A2A35-C3D8-49FC-BC01-C31CB3A4B3A1}" type="slidenum">
              <a:rPr lang="es-ES" altLang="es-CO"/>
              <a:pPr/>
              <a:t>‹Nº›</a:t>
            </a:fld>
            <a:endParaRPr lang="es-ES" altLang="es-CO"/>
          </a:p>
        </p:txBody>
      </p:sp>
      <p:pic>
        <p:nvPicPr>
          <p:cNvPr id="1032" name="Picture 8" descr="Image3">
            <a:extLst>
              <a:ext uri="{FF2B5EF4-FFF2-40B4-BE49-F238E27FC236}">
                <a16:creationId xmlns:a16="http://schemas.microsoft.com/office/drawing/2014/main" id="{72C49CA2-319C-0479-8862-AD4A5F04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6524625"/>
            <a:ext cx="14827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233" name="Rectangle 9">
            <a:extLst>
              <a:ext uri="{FF2B5EF4-FFF2-40B4-BE49-F238E27FC236}">
                <a16:creationId xmlns:a16="http://schemas.microsoft.com/office/drawing/2014/main" id="{DC3C27E7-0B4C-A858-C0F4-2CF179B279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4938" y="6481763"/>
            <a:ext cx="213360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84120E9E-D35F-F2ED-C3FB-10FE11E22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77A8F28D-2128-427F-844A-1FE6B196E28F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1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595EEB39-957A-7284-9CDD-C247A72DCE9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F817A5AC-1E4A-8B7A-8B20-31C0FD056D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s-ES_tradnl"/>
          </a:p>
          <a:p>
            <a:pPr eaLnBrk="1" hangingPunct="1">
              <a:defRPr/>
            </a:pPr>
            <a:endParaRPr lang="es-ES_tradnl"/>
          </a:p>
          <a:p>
            <a:pPr eaLnBrk="1" hangingPunct="1">
              <a:defRPr/>
            </a:pPr>
            <a:endParaRPr lang="es-ES_tradnl"/>
          </a:p>
          <a:p>
            <a:pPr eaLnBrk="1" hangingPunct="1">
              <a:defRPr/>
            </a:pPr>
            <a:endParaRPr lang="es-ES_tradnl"/>
          </a:p>
          <a:p>
            <a:pPr eaLnBrk="1" hangingPunct="1">
              <a:defRPr/>
            </a:pPr>
            <a:endParaRPr lang="es-ES_tradnl"/>
          </a:p>
          <a:p>
            <a:pPr eaLnBrk="1" hangingPunct="1">
              <a:defRPr/>
            </a:pPr>
            <a:endParaRPr lang="es-ES_tradnl"/>
          </a:p>
          <a:p>
            <a:pPr eaLnBrk="1" hangingPunct="1">
              <a:defRPr/>
            </a:pPr>
            <a:endParaRPr lang="es-ES_tradnl"/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E77F2D04-4AEC-7C08-A2CC-4ACE04A2A1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1773238"/>
            <a:ext cx="7848600" cy="28082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3600"/>
              <a:t>Preseteo de Productos Activos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>
            <a:extLst>
              <a:ext uri="{FF2B5EF4-FFF2-40B4-BE49-F238E27FC236}">
                <a16:creationId xmlns:a16="http://schemas.microsoft.com/office/drawing/2014/main" id="{6F0DC728-1613-5438-0113-A6E9CB678E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93747CB5-E8C0-4E4E-A403-5654C0F78651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10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4 Marcador de fecha">
            <a:extLst>
              <a:ext uri="{FF2B5EF4-FFF2-40B4-BE49-F238E27FC236}">
                <a16:creationId xmlns:a16="http://schemas.microsoft.com/office/drawing/2014/main" id="{0205CF4E-E2AD-DC4B-4886-899B22F3017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486402" name="Rectangle 2">
            <a:extLst>
              <a:ext uri="{FF2B5EF4-FFF2-40B4-BE49-F238E27FC236}">
                <a16:creationId xmlns:a16="http://schemas.microsoft.com/office/drawing/2014/main" id="{61A84FF9-8641-A745-2707-4FDD33B34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7313" y="404813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s-UY" sz="2400"/>
              <a:t>Preseteo de Préstamos</a:t>
            </a:r>
            <a:endParaRPr lang="es-ES" sz="2400"/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39755A1-9B3B-1DBF-CE45-95C35799E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s-ES" altLang="es-CO" sz="2400"/>
              <a:t>cont. Parámetro 504:</a:t>
            </a:r>
          </a:p>
        </p:txBody>
      </p:sp>
      <p:pic>
        <p:nvPicPr>
          <p:cNvPr id="11270" name="Picture 4">
            <a:extLst>
              <a:ext uri="{FF2B5EF4-FFF2-40B4-BE49-F238E27FC236}">
                <a16:creationId xmlns:a16="http://schemas.microsoft.com/office/drawing/2014/main" id="{164E2FC4-6C61-309F-C148-6DC9C39E1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7437437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9232A5F-A5E5-5A02-0C2C-EF85CDECE0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E0D34BAE-2241-4B32-85F2-BC65D71B54F1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11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5ED7816C-D9B4-4661-2B6A-072E05156BB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2D7F28BF-F177-3622-C781-F799C1DC7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4438" y="404813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2400"/>
              <a:t>Parámetros: Tipo Amortización</a:t>
            </a:r>
            <a:endParaRPr lang="es-ES" sz="2400"/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EF68A1B1-5566-8CE1-8B94-5A0B89AE3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Tipo Amortización: </a:t>
            </a:r>
            <a:r>
              <a:rPr lang="es-ES" sz="1800" b="0"/>
              <a:t>forma de cálculo de valor cuota y cronograma.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/>
              <a:t>Automática (U):  variación en el cálculo de valor cuota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/>
              <a:t>1- Francés : cuota constante (K+ I)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/>
              <a:t>2- Alemán : cuota constante dada por el (K)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/>
              <a:t>3- Francés con Seguro : cuota constante (K + I + Imp. + Seg.) 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/>
              <a:t>4- Gradiente Geométrico : valor cuota evoluciona en forma exponencial (creciente o decreciente) en función de un porcentaje predefinido.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/>
              <a:t>5- Gradiente Lineal : valor cuota evoluciona en forma lineal (creciente o decreciente) en función de un importe predefinido.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/>
              <a:t>8- Plazo Fijo : la constante es la cuota 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/>
              <a:t>9- DPF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/>
              <a:t>10- Leasing : es un préstamo francés con una primera cuota "canon inicial" que puede ser irregular y cuya última cuota comprende al valor residual que también es irregular.</a:t>
            </a:r>
            <a:r>
              <a:rPr lang="es-ES" sz="1800"/>
              <a:t> 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/>
              <a:t>Manual (M): 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/>
              <a:t>6- Plan de Pagos : cronograma con intereses vencidos.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/>
              <a:t>7- Plan de Pagos (Int. Ad.) : cronograma con int. Adelantados. 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2000"/>
          </a:p>
          <a:p>
            <a:pPr eaLnBrk="1" hangingPunct="1">
              <a:buFont typeface="Arial" charset="0"/>
              <a:buChar char="♦"/>
              <a:defRPr/>
            </a:pPr>
            <a:endParaRPr lang="es-ES" sz="2000"/>
          </a:p>
          <a:p>
            <a:pPr eaLnBrk="1" hangingPunct="1">
              <a:buFont typeface="Arial" charset="0"/>
              <a:buChar char="♦"/>
              <a:defRPr/>
            </a:pPr>
            <a:endParaRPr lang="es-ES" sz="2000"/>
          </a:p>
          <a:p>
            <a:pPr eaLnBrk="1" hangingPunct="1">
              <a:buFont typeface="Arial" charset="0"/>
              <a:buChar char="♦"/>
              <a:defRPr/>
            </a:pPr>
            <a:endParaRPr lang="es-ES" sz="2000"/>
          </a:p>
          <a:p>
            <a:pPr eaLnBrk="1" hangingPunct="1">
              <a:buFont typeface="Arial" charset="0"/>
              <a:buChar char="♦"/>
              <a:defRPr/>
            </a:pPr>
            <a:endParaRPr lang="es-ES" sz="2000"/>
          </a:p>
          <a:p>
            <a:pPr eaLnBrk="1" hangingPunct="1">
              <a:buFont typeface="Arial" charset="0"/>
              <a:buChar char="♦"/>
              <a:defRPr/>
            </a:pPr>
            <a:endParaRPr lang="es-ES" sz="200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Rango mínimo – máximo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20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/>
              <a:t>Periodicidad de cuota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/>
              <a:t>Cantidad de cuotas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/>
              <a:t>Importes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200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Valores preestablecidos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20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/>
              <a:t>Periodicidad de cuota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/>
              <a:t>Cantidad de cuotas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2A9F284B-D94B-C83D-14A5-12D7B28D5A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FA9647A1-B621-43CB-ABD5-F128D9B4D3CA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12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D1336499-52FC-DE1D-F60A-1AC47343612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58082" name="Rectangle 2">
            <a:extLst>
              <a:ext uri="{FF2B5EF4-FFF2-40B4-BE49-F238E27FC236}">
                <a16:creationId xmlns:a16="http://schemas.microsoft.com/office/drawing/2014/main" id="{A6DA69E6-4258-B8F9-9FA2-7EC3CA688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3800" y="404813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2400"/>
              <a:t>Parámetros: Formas de Despeje</a:t>
            </a:r>
            <a:endParaRPr lang="es-ES" sz="2400"/>
          </a:p>
        </p:txBody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CA0ABAC2-CD04-AB8B-E86D-289553D78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2000"/>
              <a:t>Formas de Despeje:</a:t>
            </a:r>
            <a:r>
              <a:rPr lang="es-ES" sz="1600"/>
              <a:t> </a:t>
            </a:r>
            <a:r>
              <a:rPr lang="es-ES" sz="1800" b="0"/>
              <a:t>determina los datos de entrada para calcular el cronograma.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sz="1800" b="0"/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 b="1"/>
              <a:t>F.Vto y Valor Cuota:</a:t>
            </a:r>
            <a:r>
              <a:rPr lang="es-ES" sz="1600"/>
              <a:t> </a:t>
            </a:r>
            <a:r>
              <a:rPr lang="es-ES" sz="1800"/>
              <a:t>se determinan a partir de: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Capital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Período entre Cuotas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Cantidad de cuotas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800"/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 b="1"/>
              <a:t>F.Vto y Cant. Cuotas:</a:t>
            </a:r>
            <a:r>
              <a:rPr lang="es-ES" sz="1600"/>
              <a:t> </a:t>
            </a:r>
            <a:r>
              <a:rPr lang="es-ES" sz="1800"/>
              <a:t>se determinan a partir de:</a:t>
            </a:r>
            <a:endParaRPr lang="es-ES" sz="1400"/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Capital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Período entre Cuotas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Valor Cuota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800"/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 b="1"/>
              <a:t>Capital y Cant. Cuotas:</a:t>
            </a:r>
            <a:r>
              <a:rPr lang="es-ES" sz="1600"/>
              <a:t> </a:t>
            </a:r>
            <a:r>
              <a:rPr lang="es-ES" sz="1800"/>
              <a:t>se determinan a partir de:</a:t>
            </a:r>
            <a:endParaRPr lang="es-ES" sz="1600"/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Plazo Total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Período entre Cuotas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Valor Cuota</a:t>
            </a:r>
            <a:r>
              <a:rPr lang="es-ES" sz="2400"/>
              <a:t> </a:t>
            </a:r>
            <a:endParaRPr lang="es-ES" sz="1600"/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197E37A8-1AD1-1E63-B4F3-FF2B0C230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8550C148-4D01-45A0-B08C-E10E72D6B318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13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2FF84117-C386-6458-9A27-1795E33F564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05186" name="Rectangle 2">
            <a:extLst>
              <a:ext uri="{FF2B5EF4-FFF2-40B4-BE49-F238E27FC236}">
                <a16:creationId xmlns:a16="http://schemas.microsoft.com/office/drawing/2014/main" id="{D25C61FD-D653-95CD-5D82-15F40ECEF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Internet</a:t>
            </a:r>
            <a:endParaRPr lang="es-ES" sz="2400"/>
          </a:p>
        </p:txBody>
      </p:sp>
      <p:sp>
        <p:nvSpPr>
          <p:cNvPr id="605187" name="Rectangle 3">
            <a:extLst>
              <a:ext uri="{FF2B5EF4-FFF2-40B4-BE49-F238E27FC236}">
                <a16:creationId xmlns:a16="http://schemas.microsoft.com/office/drawing/2014/main" id="{087EF422-9B3B-3F4C-A62D-2F20BE011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 dirty="0"/>
              <a:t>Identificar Personas (Simulador Internet)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2000" dirty="0"/>
              <a:t>	</a:t>
            </a:r>
            <a:r>
              <a:rPr lang="es-ES" sz="1800" b="0" dirty="0"/>
              <a:t>En caso de estar simulando por internet para cotizarle un crédito a una persona, se pueden pedir los datos de la misma.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 dirty="0"/>
              <a:t>	</a:t>
            </a:r>
            <a:r>
              <a:rPr lang="es-ES" sz="1800" dirty="0"/>
              <a:t>SI- </a:t>
            </a:r>
            <a:r>
              <a:rPr lang="es-ES" sz="1800" b="0" dirty="0"/>
              <a:t> Las alternativas son: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0" dirty="0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 dirty="0"/>
              <a:t>Actividad Deudor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 dirty="0"/>
              <a:t>País Id Persona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 dirty="0"/>
              <a:t>Tipo de Documento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 dirty="0"/>
              <a:t>Ingresos mensuales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1" dirty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0" dirty="0"/>
              <a:t> </a:t>
            </a:r>
            <a:r>
              <a:rPr lang="es-ES" sz="2000" dirty="0"/>
              <a:t>Instancia Producto: </a:t>
            </a:r>
            <a:r>
              <a:rPr lang="es-ES" sz="1800" b="0" dirty="0"/>
              <a:t>si se quieren visualizar los siguientes datos:</a:t>
            </a:r>
            <a:endParaRPr lang="es-ES" sz="2000" dirty="0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 dirty="0"/>
              <a:t>Cuenta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 dirty="0"/>
              <a:t>Sucursal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 dirty="0"/>
              <a:t>Operación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 dirty="0"/>
              <a:t>Suboperación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1" dirty="0"/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251C59E-C7EB-3AB5-18E0-361092A51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130A04AF-9BB4-47E6-B52B-575B05EF224B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14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E4073D8C-F69E-877E-80B4-E80DB16D0BE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7A00C12E-A1AE-72A8-2D63-E8D20A34A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Fechas Plan de Pagos</a:t>
            </a:r>
            <a:endParaRPr lang="es-ES" sz="2400"/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FF639758-956A-5FB3-B342-1E07B4979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Arial" charset="0"/>
              <a:buChar char="♦"/>
              <a:defRPr/>
            </a:pPr>
            <a:r>
              <a:rPr lang="es-ES" sz="2000"/>
              <a:t>Fechas Plan de Pagos:  </a:t>
            </a:r>
            <a:r>
              <a:rPr lang="es-ES" sz="1800" b="0"/>
              <a:t>esta categoría determina las formas en que se calculará el cronograma de pagos.</a:t>
            </a:r>
          </a:p>
          <a:p>
            <a:pPr marL="533400" indent="-533400" eaLnBrk="1" hangingPunct="1">
              <a:buFont typeface="Arial" charset="0"/>
              <a:buNone/>
              <a:defRPr/>
            </a:pPr>
            <a:endParaRPr lang="es-ES" sz="1800" b="0"/>
          </a:p>
          <a:p>
            <a:pPr marL="990600" lvl="1" indent="-533400" eaLnBrk="1" hangingPunct="1">
              <a:buFont typeface="Arial" charset="0"/>
              <a:buChar char="♦"/>
              <a:defRPr/>
            </a:pPr>
            <a:r>
              <a:rPr lang="es-ES" sz="1800" b="1"/>
              <a:t> Período entre Cuotas:</a:t>
            </a:r>
          </a:p>
          <a:p>
            <a:pPr marL="1257300" lvl="2" indent="-342900" eaLnBrk="1" hangingPunct="1">
              <a:buFont typeface="Arial" charset="0"/>
              <a:buChar char="♦"/>
              <a:defRPr/>
            </a:pPr>
            <a:r>
              <a:rPr lang="es-ES" b="1"/>
              <a:t>En días- Valor: </a:t>
            </a:r>
            <a:r>
              <a:rPr lang="es-ES"/>
              <a:t> Período Mínimo/ Período Máximo/Valor Default</a:t>
            </a:r>
            <a:endParaRPr lang="es-ES" b="1"/>
          </a:p>
          <a:p>
            <a:pPr marL="1257300" lvl="2" indent="-342900" eaLnBrk="1" hangingPunct="1">
              <a:buFont typeface="Arial" charset="0"/>
              <a:buChar char="♦"/>
              <a:defRPr/>
            </a:pPr>
            <a:r>
              <a:rPr lang="es-ES" b="1"/>
              <a:t>En días- Lista:  </a:t>
            </a:r>
            <a:r>
              <a:rPr lang="es-ES"/>
              <a:t>Lista de valores (n posibles períodos)</a:t>
            </a:r>
            <a:endParaRPr lang="es-ES" b="1"/>
          </a:p>
          <a:p>
            <a:pPr marL="990600" lvl="1" indent="-533400" eaLnBrk="1" hangingPunct="1">
              <a:buFont typeface="Arial" charset="0"/>
              <a:buChar char="♦"/>
              <a:defRPr/>
            </a:pPr>
            <a:endParaRPr lang="es-ES" sz="1800" b="1"/>
          </a:p>
          <a:p>
            <a:pPr marL="990600" lvl="1" indent="-533400" eaLnBrk="1" hangingPunct="1">
              <a:buFont typeface="Arial" charset="0"/>
              <a:buChar char="♦"/>
              <a:defRPr/>
            </a:pPr>
            <a:r>
              <a:rPr lang="es-ES" sz="1800" b="1"/>
              <a:t>Cantidad de Cuotas:</a:t>
            </a:r>
          </a:p>
          <a:p>
            <a:pPr marL="1257300" lvl="2" indent="-342900" eaLnBrk="1" hangingPunct="1">
              <a:buFont typeface="Arial" charset="0"/>
              <a:buChar char="♦"/>
              <a:defRPr/>
            </a:pPr>
            <a:r>
              <a:rPr lang="es-ES" b="1"/>
              <a:t>Valor: </a:t>
            </a:r>
            <a:r>
              <a:rPr lang="es-ES"/>
              <a:t>Cantidad Mínima /Cantidad Máxima/Valor Default</a:t>
            </a:r>
          </a:p>
          <a:p>
            <a:pPr marL="1257300" lvl="2" indent="-342900" eaLnBrk="1" hangingPunct="1">
              <a:buFont typeface="Arial" charset="0"/>
              <a:buChar char="♦"/>
              <a:defRPr/>
            </a:pPr>
            <a:r>
              <a:rPr lang="es-ES" b="1"/>
              <a:t>Lista: </a:t>
            </a:r>
            <a:r>
              <a:rPr lang="es-ES"/>
              <a:t>Lista de valores (n posibles cantidades)</a:t>
            </a:r>
          </a:p>
          <a:p>
            <a:pPr marL="1257300" lvl="2" indent="-342900" eaLnBrk="1" hangingPunct="1">
              <a:buFont typeface="Arial" charset="0"/>
              <a:buChar char="♦"/>
              <a:defRPr/>
            </a:pPr>
            <a:endParaRPr lang="es-ES" sz="1200"/>
          </a:p>
          <a:p>
            <a:pPr marL="1257300" lvl="2" indent="-342900" eaLnBrk="1" hangingPunct="1">
              <a:buFont typeface="Arial" charset="0"/>
              <a:buChar char="♦"/>
              <a:defRPr/>
            </a:pPr>
            <a:endParaRPr lang="es-ES" sz="1200" b="1"/>
          </a:p>
          <a:p>
            <a:pPr marL="990600" lvl="1" indent="-533400" eaLnBrk="1" hangingPunct="1">
              <a:buFont typeface="Arial" charset="0"/>
              <a:buNone/>
              <a:defRPr/>
            </a:pPr>
            <a:endParaRPr lang="es-ES" sz="1800" b="1"/>
          </a:p>
          <a:p>
            <a:pPr marL="990600" lvl="1" indent="-533400" eaLnBrk="1" hangingPunct="1">
              <a:buFont typeface="Arial" charset="0"/>
              <a:buChar char="♦"/>
              <a:defRPr/>
            </a:pPr>
            <a:endParaRPr lang="es-ES" sz="1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4468C11-444B-658B-1171-371F8A8DDE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368F411E-2881-40C8-B62F-CFE6306B1891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15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74000EB9-81CA-D54C-4293-7356557C0E6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79586" name="Rectangle 2">
            <a:extLst>
              <a:ext uri="{FF2B5EF4-FFF2-40B4-BE49-F238E27FC236}">
                <a16:creationId xmlns:a16="http://schemas.microsoft.com/office/drawing/2014/main" id="{16521BD6-E183-1BBA-F8A1-D606AF695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Fechas Plan de Pagos</a:t>
            </a:r>
            <a:endParaRPr lang="es-ES" sz="2400"/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3A107F7A-6F3F-C37A-2E8D-99D90436B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Tipo de Día: </a:t>
            </a:r>
          </a:p>
          <a:p>
            <a:pPr lvl="2" eaLnBrk="1" hangingPunct="1">
              <a:buFontTx/>
              <a:buNone/>
            </a:pPr>
            <a:endParaRPr lang="es-ES" altLang="es-CO" b="1"/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1-Comerciales:  </a:t>
            </a:r>
            <a:r>
              <a:rPr lang="es-ES" altLang="es-CO"/>
              <a:t>se toman todos los meses de 30 días.</a:t>
            </a:r>
          </a:p>
          <a:p>
            <a:pPr lvl="4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Febrero de 28 Días? :</a:t>
            </a:r>
            <a:r>
              <a:rPr lang="es-ES" altLang="es-CO" sz="1800"/>
              <a:t>determina si Febrero se toma como un mes de 28 ó 30 días.</a:t>
            </a:r>
            <a:endParaRPr lang="es-ES" altLang="es-CO" sz="1800" b="1"/>
          </a:p>
          <a:p>
            <a:pPr lvl="4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Expande Fechas hasta Fin de Mes?: </a:t>
            </a:r>
            <a:r>
              <a:rPr lang="es-ES" altLang="es-CO" sz="1800"/>
              <a:t>para los meses que tienen más de 30 días lleva el vencimiento de la cuota a fin de mes.</a:t>
            </a:r>
            <a:endParaRPr lang="es-ES" altLang="es-CO" sz="1800" b="1"/>
          </a:p>
          <a:p>
            <a:pPr lvl="2" eaLnBrk="1" hangingPunct="1">
              <a:buFont typeface="Arial" panose="020B0604020202020204" pitchFamily="34" charset="0"/>
              <a:buChar char="♦"/>
            </a:pPr>
            <a:endParaRPr lang="es-ES" altLang="es-CO" b="1"/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2-Calendario: </a:t>
            </a:r>
            <a:r>
              <a:rPr lang="es-ES" altLang="es-CO"/>
              <a:t>se consideran los días reales del mes.</a:t>
            </a:r>
          </a:p>
          <a:p>
            <a:pPr lvl="4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Fuerza Fecha Comercial?</a:t>
            </a:r>
          </a:p>
          <a:p>
            <a:pPr lvl="4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Vencimiento Plazo Fijo/Fecha Fija: </a:t>
            </a:r>
            <a:r>
              <a:rPr lang="es-ES" altLang="es-CO" sz="1800"/>
              <a:t>permite solicitar de forma interactiva un día fijo como fecha de vencimiento de  las cuotas del cronograma; ó un período constante entre cuotas.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6A8D979A-D850-7B79-FAEA-414C499BF0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1C8E2756-EEC6-446C-AD8F-97919F011009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16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EF126EA4-27C2-8848-2AAF-56F744561E3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81634" name="Rectangle 2">
            <a:extLst>
              <a:ext uri="{FF2B5EF4-FFF2-40B4-BE49-F238E27FC236}">
                <a16:creationId xmlns:a16="http://schemas.microsoft.com/office/drawing/2014/main" id="{B5C54C8E-AA2D-A347-EA21-EFFAB3D35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Fechas Plan de Pagos</a:t>
            </a:r>
            <a:endParaRPr lang="es-ES" sz="2400"/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383E7A83-BE5D-C193-21D3-4E2BD3602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Tipo de Vencimiento: </a:t>
            </a:r>
            <a:r>
              <a:rPr lang="es-ES" altLang="es-CO" sz="1800"/>
              <a:t>determina la forma de ajustar la fecha de vencimiento de la cuota en caso de que ésta sea un día no hábil:</a:t>
            </a:r>
            <a:endParaRPr lang="es-ES" altLang="es-CO" sz="1800" b="1"/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Día Hábil Anterior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No Corresponde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Día Hábil Posterior</a:t>
            </a:r>
            <a:r>
              <a:rPr lang="es-ES" altLang="es-CO" sz="1200" b="1"/>
              <a:t> 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endParaRPr lang="es-ES" altLang="es-CO" sz="1200" b="1"/>
          </a:p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Pedir Fecha de Primer Pago?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SI: </a:t>
            </a:r>
            <a:r>
              <a:rPr lang="es-ES" altLang="es-CO"/>
              <a:t>solicita fecha de primer pago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NO: Día Fijo Vencimiento Cuota : </a:t>
            </a:r>
            <a:r>
              <a:rPr lang="es-ES" altLang="es-CO"/>
              <a:t>permite indicar un día fijo del mes como vto. de todas las cuotas (por ej. todos los 10 de cada mes) y comienza a aplicar desde el vencimiento del primer período siguiente al alta.</a:t>
            </a:r>
            <a:r>
              <a:rPr lang="es-ES" altLang="es-CO" b="1"/>
              <a:t>  Ej: </a:t>
            </a:r>
            <a:r>
              <a:rPr lang="es-ES" altLang="es-CO"/>
              <a:t>un pmo desembolsado del 30/11: el primer vto sería el 10/12. Un pmo desembolsado el 01/12 tendrá el primer vto el 10/01. </a:t>
            </a:r>
          </a:p>
          <a:p>
            <a:pPr lvl="2" eaLnBrk="1" hangingPunct="1">
              <a:buFontTx/>
              <a:buNone/>
            </a:pPr>
            <a:r>
              <a:rPr lang="es-ES" altLang="es-CO" b="1"/>
              <a:t>   </a:t>
            </a:r>
            <a:r>
              <a:rPr lang="es-ES" altLang="es-CO"/>
              <a:t>En</a:t>
            </a:r>
            <a:r>
              <a:rPr lang="es-ES" altLang="es-CO" b="1"/>
              <a:t> </a:t>
            </a:r>
            <a:r>
              <a:rPr lang="es-ES" altLang="es-CO"/>
              <a:t>caso de parametrizar como día fijo el 31, asume fin de mes y realiza el ajuste que corresponda (30, 28, etc).</a:t>
            </a:r>
            <a:endParaRPr lang="es-ES" altLang="es-CO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9BA775C4-B840-4D18-F5A0-56A67F9F2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97B437DE-C2C4-4B58-8C18-E41A9876AED8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17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6596A53B-CD66-A0BF-0161-6B2F29CD17C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82658" name="Rectangle 2">
            <a:extLst>
              <a:ext uri="{FF2B5EF4-FFF2-40B4-BE49-F238E27FC236}">
                <a16:creationId xmlns:a16="http://schemas.microsoft.com/office/drawing/2014/main" id="{BC15DEF7-7F71-DC39-5047-69B4B4716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Fechas Plan de Pagos</a:t>
            </a:r>
            <a:endParaRPr lang="es-ES" sz="2400"/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6A48C8C3-8B6E-8886-64D5-0B6608366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♦"/>
            </a:pPr>
            <a:r>
              <a:rPr lang="es-ES" altLang="es-CO" sz="1800" b="1"/>
              <a:t>Plazo Total: </a:t>
            </a:r>
            <a:r>
              <a:rPr lang="es-ES" altLang="es-CO" sz="1800"/>
              <a:t>se utiliza para tipo de amortización plazo fijo o modalidad de despeje 5 (capital y cantidad de cuotas).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s-ES" altLang="es-CO" sz="180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♦"/>
            </a:pPr>
            <a:r>
              <a:rPr lang="es-ES" altLang="es-CO" b="1"/>
              <a:t>En días- Valor: </a:t>
            </a:r>
            <a:r>
              <a:rPr lang="es-ES" altLang="es-CO"/>
              <a:t>permite definir un valor por defecto, un mínimo y un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s-ES" altLang="es-CO" b="1"/>
              <a:t>			 </a:t>
            </a:r>
            <a:r>
              <a:rPr lang="es-ES" altLang="es-CO"/>
              <a:t>máximo.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♦"/>
            </a:pPr>
            <a:r>
              <a:rPr lang="es-ES" altLang="es-CO" b="1"/>
              <a:t>En días- Lista:  </a:t>
            </a:r>
            <a:r>
              <a:rPr lang="es-ES" altLang="es-CO"/>
              <a:t>permite definir una lista de plazos posibles.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s-ES" altLang="es-CO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♦"/>
            </a:pPr>
            <a:r>
              <a:rPr lang="es-ES" altLang="es-CO" sz="1800" b="1"/>
              <a:t>Días de Gracia: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s-ES" altLang="es-CO" sz="180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♦"/>
            </a:pPr>
            <a:r>
              <a:rPr lang="es-ES" altLang="es-CO" b="1"/>
              <a:t>Preseteo Días de Gracia: </a:t>
            </a:r>
            <a:r>
              <a:rPr lang="es-ES" altLang="es-CO"/>
              <a:t>se establece el tipo de Gracia: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s-ES" altLang="es-CO"/>
          </a:p>
          <a:p>
            <a:pPr lvl="4" eaLnBrk="1" hangingPunct="1">
              <a:lnSpc>
                <a:spcPct val="90000"/>
              </a:lnSpc>
              <a:buFont typeface="Arial" panose="020B0604020202020204" pitchFamily="34" charset="0"/>
              <a:buChar char="♦"/>
            </a:pPr>
            <a:r>
              <a:rPr lang="es-ES" altLang="es-CO" sz="1800" b="1"/>
              <a:t>Gracia de Meses Fijos: </a:t>
            </a:r>
            <a:r>
              <a:rPr lang="es-ES" altLang="es-CO" sz="1800"/>
              <a:t>se parametriza en qué mes tiene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" altLang="es-CO" sz="1800"/>
              <a:t>				gracia el pmo. Plazas con gracia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" altLang="es-CO" sz="1800"/>
              <a:t>				establecida en un Mes fijo .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" altLang="es-CO" sz="1800"/>
              <a:t>				(Ej: en Panamá- diciembre). </a:t>
            </a:r>
            <a:r>
              <a:rPr lang="es-ES" altLang="es-CO" sz="1800" b="1"/>
              <a:t>    </a:t>
            </a:r>
          </a:p>
          <a:p>
            <a:pPr lvl="4" eaLnBrk="1" hangingPunct="1">
              <a:lnSpc>
                <a:spcPct val="90000"/>
              </a:lnSpc>
              <a:buFont typeface="Arial" panose="020B0604020202020204" pitchFamily="34" charset="0"/>
              <a:buChar char="♦"/>
            </a:pPr>
            <a:r>
              <a:rPr lang="es-ES" altLang="es-CO" sz="1800" b="1"/>
              <a:t>Gracia Standard:</a:t>
            </a:r>
            <a:endParaRPr lang="es-ES" altLang="es-CO" sz="180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" altLang="es-CO" sz="1800" b="1"/>
              <a:t>	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6DCC1F52-0512-2BB2-386A-4A30E8018E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AB899012-013A-4766-AB0A-1E7B1B91B231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18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2F467382-E160-0B83-AA08-D3585D5333C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83682" name="Rectangle 2">
            <a:extLst>
              <a:ext uri="{FF2B5EF4-FFF2-40B4-BE49-F238E27FC236}">
                <a16:creationId xmlns:a16="http://schemas.microsoft.com/office/drawing/2014/main" id="{663C0DB1-273F-1941-9511-6B39F47AA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Fechas Plan de Pagos</a:t>
            </a:r>
            <a:endParaRPr lang="es-ES" sz="2400"/>
          </a:p>
        </p:txBody>
      </p:sp>
      <p:sp>
        <p:nvSpPr>
          <p:cNvPr id="583683" name="Rectangle 3">
            <a:extLst>
              <a:ext uri="{FF2B5EF4-FFF2-40B4-BE49-F238E27FC236}">
                <a16:creationId xmlns:a16="http://schemas.microsoft.com/office/drawing/2014/main" id="{63A09027-1FA1-0200-38F0-CD681E921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Gracia Standard: </a:t>
            </a:r>
            <a:r>
              <a:rPr lang="es-ES" sz="1800"/>
              <a:t>se indica:</a:t>
            </a:r>
            <a:endParaRPr lang="es-ES" sz="1800" b="1"/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1"/>
              <a:t>	- Cuota Inicial: </a:t>
            </a:r>
            <a:r>
              <a:rPr lang="es-ES" sz="1800"/>
              <a:t>a partir de qué cuota tiene gracia</a:t>
            </a:r>
            <a:r>
              <a:rPr lang="es-ES" sz="1800" b="1"/>
              <a:t>	 </a:t>
            </a:r>
            <a:endParaRPr lang="es-ES" sz="2400"/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600" b="1"/>
              <a:t>	</a:t>
            </a:r>
            <a:r>
              <a:rPr lang="es-ES" sz="1800" b="1"/>
              <a:t>- Nro. Períodos: </a:t>
            </a:r>
            <a:r>
              <a:rPr lang="es-ES" sz="1800"/>
              <a:t>por cuántos períodos tiene gracia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600" b="1"/>
              <a:t>	</a:t>
            </a:r>
            <a:r>
              <a:rPr lang="es-ES" sz="1800" b="1"/>
              <a:t>- Forma de Cálculo:  </a:t>
            </a:r>
            <a:r>
              <a:rPr lang="es-ES" sz="1800"/>
              <a:t>E- Expande Plazo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			           N- No Corresponde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			           C- Capitaliza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	</a:t>
            </a:r>
            <a:r>
              <a:rPr lang="es-ES" sz="1800" b="1"/>
              <a:t>- Sobre: </a:t>
            </a:r>
            <a:r>
              <a:rPr lang="es-ES" sz="1800"/>
              <a:t>se debe indicar si la gracia corresponderá a:	   - Capital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		   - Interés 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		   - Ambos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			</a:t>
            </a:r>
            <a:r>
              <a:rPr lang="es-ES" sz="1600" b="1"/>
              <a:t>	</a:t>
            </a:r>
          </a:p>
          <a:p>
            <a:pPr lvl="2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b="1" i="1"/>
              <a:t>Nota: los dos tipos de Gracia son excluyentes (gracia por mes fijo o gracia por cuota). </a:t>
            </a:r>
          </a:p>
          <a:p>
            <a:pPr lvl="2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b="1"/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b="1"/>
              <a:t>Períodos Máximo Gracia:</a:t>
            </a:r>
            <a:r>
              <a:rPr lang="es-ES"/>
              <a:t> se establece el máximo de períodos de   gracia expresado en meses.	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9DB6F77B-2712-8054-B40B-5AFA1B0C7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8F0856E0-CF26-46D5-99A1-F3B983D9E0A7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19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E4429F0A-4643-BF5A-751A-81999244CEB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84706" name="Rectangle 2">
            <a:extLst>
              <a:ext uri="{FF2B5EF4-FFF2-40B4-BE49-F238E27FC236}">
                <a16:creationId xmlns:a16="http://schemas.microsoft.com/office/drawing/2014/main" id="{03DF91FE-7110-5D40-B8FC-4BDAAF68D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Fechas Plan de Pagos</a:t>
            </a:r>
            <a:endParaRPr lang="es-ES" sz="2400"/>
          </a:p>
        </p:txBody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E54FC3C3-6A44-EDCB-70E9-A5A8C7705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Fecha Valor: </a:t>
            </a:r>
            <a:r>
              <a:rPr lang="es-ES" sz="1800" b="0"/>
              <a:t>indica si se despliega o no esta fecha en el simulador y si 		  se permite modificar.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0"/>
          </a:p>
          <a:p>
            <a:pPr marL="533400" indent="-533400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Fecha de Vencimiento: </a:t>
            </a:r>
            <a:r>
              <a:rPr lang="es-ES" sz="1800" b="0"/>
              <a:t>indica si se despliega o no esta fecha en el 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				     simulador y si se permite modificar.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0"/>
          </a:p>
          <a:p>
            <a:pPr marL="533400" indent="-533400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0"/>
              <a:t> </a:t>
            </a:r>
            <a:r>
              <a:rPr lang="es-ES" sz="1800"/>
              <a:t>Fecha Primer Pago: </a:t>
            </a:r>
            <a:r>
              <a:rPr lang="es-ES" sz="1800" b="0"/>
              <a:t>indica si se despliega o no esta fecha en el </a:t>
            </a:r>
            <a:endParaRPr lang="es-ES" sz="1800"/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				 simulador y si se permite modificar.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0"/>
          </a:p>
          <a:p>
            <a:pPr marL="533400" indent="-533400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Médico: </a:t>
            </a:r>
            <a:r>
              <a:rPr lang="es-ES" sz="1800" b="0"/>
              <a:t>indica si el cliente que solicita el crédito debe pasar por revisión 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		         </a:t>
            </a:r>
            <a:r>
              <a:rPr lang="es-ES" sz="1800" b="0"/>
              <a:t>médica. Si se indica SI, la fecha valor se considerará a partir de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                       los días de médico estipulados por ciudad.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0"/>
          </a:p>
          <a:p>
            <a:pPr marL="533400" indent="-533400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Ciudad: </a:t>
            </a:r>
            <a:r>
              <a:rPr lang="es-ES" sz="1800" b="0"/>
              <a:t>indica el valor por defecto de la ciudad donde se desembolsa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                       el préstamo.                 	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6533B952-A77D-47BF-10ED-7B62E6322C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D29E9ED0-AED8-49B3-9F54-3DDABF45F21E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2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E2A4C9D6-41AF-6715-E6A5-6A498AE07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404813"/>
            <a:ext cx="7847012" cy="6096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s-ES_tradnl" sz="3200"/>
              <a:t>Agenda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2B64D423-0775-F63B-21B6-E4C83469F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848600" cy="57912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s-ES"/>
              <a:t>Parametrización General</a:t>
            </a:r>
          </a:p>
          <a:p>
            <a:pPr eaLnBrk="1" hangingPunct="1">
              <a:buFontTx/>
              <a:buNone/>
              <a:defRPr/>
            </a:pPr>
            <a:endParaRPr lang="es-ES"/>
          </a:p>
          <a:p>
            <a:pPr eaLnBrk="1" hangingPunct="1">
              <a:defRPr/>
            </a:pPr>
            <a:r>
              <a:rPr lang="es-ES"/>
              <a:t>Parametrización Particular por Producto</a:t>
            </a:r>
          </a:p>
          <a:p>
            <a:pPr eaLnBrk="1" hangingPunct="1">
              <a:buFontTx/>
              <a:buNone/>
              <a:defRPr/>
            </a:pPr>
            <a:endParaRPr lang="es-ES"/>
          </a:p>
          <a:p>
            <a:pPr lvl="1" eaLnBrk="1" hangingPunct="1">
              <a:defRPr/>
            </a:pPr>
            <a:r>
              <a:rPr lang="es-ES" sz="2400"/>
              <a:t>Parámetro 504: Simulador de Apertura </a:t>
            </a:r>
          </a:p>
          <a:p>
            <a:pPr lvl="1" eaLnBrk="1" hangingPunct="1">
              <a:defRPr/>
            </a:pPr>
            <a:r>
              <a:rPr lang="es-ES" sz="2400"/>
              <a:t>Parámetro 509: Cancelación de Préstamos</a:t>
            </a:r>
          </a:p>
          <a:p>
            <a:pPr lvl="1" eaLnBrk="1" hangingPunct="1">
              <a:defRPr/>
            </a:pPr>
            <a:r>
              <a:rPr lang="es-ES" sz="2400"/>
              <a:t>Parámetro 510: Parámetros Generales</a:t>
            </a:r>
          </a:p>
          <a:p>
            <a:pPr lvl="1" eaLnBrk="1" hangingPunct="1">
              <a:buFontTx/>
              <a:buNone/>
              <a:defRPr/>
            </a:pPr>
            <a:endParaRPr lang="es-ES" sz="24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6C3B525-63DF-E898-2C73-C82114655B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EC0E6AB7-A6E0-45DE-B821-7B1E64CDF403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20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8A1A2788-11C0-D35D-3F45-52AEF0B15A2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85730" name="Rectangle 2">
            <a:extLst>
              <a:ext uri="{FF2B5EF4-FFF2-40B4-BE49-F238E27FC236}">
                <a16:creationId xmlns:a16="http://schemas.microsoft.com/office/drawing/2014/main" id="{B3583E6C-F54E-5CDA-D6D0-FC8C98254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Fechas Plan de Pagos</a:t>
            </a:r>
            <a:endParaRPr lang="es-ES" sz="2400"/>
          </a:p>
        </p:txBody>
      </p:sp>
      <p:sp>
        <p:nvSpPr>
          <p:cNvPr id="585731" name="Rectangle 3">
            <a:extLst>
              <a:ext uri="{FF2B5EF4-FFF2-40B4-BE49-F238E27FC236}">
                <a16:creationId xmlns:a16="http://schemas.microsoft.com/office/drawing/2014/main" id="{A8AC86C4-EAED-6A4B-47AB-C190BF292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Días Mínimos entre F.Valor y F. Primer Pago: </a:t>
            </a:r>
            <a:r>
              <a:rPr lang="es-ES" sz="1800" b="0"/>
              <a:t>indica la cantidad mínima de días permitidos entre la Fecha Valor y Fecha de Primer Pago.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Días Máximo entre F.Valor y F. Primer Pago: </a:t>
            </a:r>
            <a:r>
              <a:rPr lang="es-ES" sz="1800" b="0"/>
              <a:t>indica la cantidad máxima de días permitidos entre la Fecha Valor y Fecha de Primer Pago.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Cant. Frecuencias Máximas entre F. Valor – F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Períodos por Ciudad: </a:t>
            </a:r>
            <a:r>
              <a:rPr lang="es-ES" sz="1800" b="0"/>
              <a:t>indica los períodos entre la fecha valor y la fecha estimada de desembolso  (lista de valores).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Día de Inicio de No Desembolso:</a:t>
            </a:r>
            <a:r>
              <a:rPr lang="es-ES" sz="1800" b="0"/>
              <a:t> indica un día desde el cual no se permiten desembolsos.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Día de Fin de No Desembolso: </a:t>
            </a:r>
            <a:r>
              <a:rPr lang="es-ES" sz="1800" b="0"/>
              <a:t>indica un día hasta el cual no se permiten desembolsos.</a:t>
            </a:r>
            <a:endParaRPr lang="es-E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BDBF20F3-C8BD-728C-8E85-1C8F7CC492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4B9C67BB-159A-4E54-8B4B-58AD09D50427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21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D35E1CF8-2393-F40C-D449-E4EA5FB736B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86754" name="Rectangle 2">
            <a:extLst>
              <a:ext uri="{FF2B5EF4-FFF2-40B4-BE49-F238E27FC236}">
                <a16:creationId xmlns:a16="http://schemas.microsoft.com/office/drawing/2014/main" id="{30C2CF95-EA43-BD95-D127-866A8254E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Capital Plan de Pagos</a:t>
            </a:r>
            <a:endParaRPr lang="es-ES" sz="2400"/>
          </a:p>
        </p:txBody>
      </p:sp>
      <p:sp>
        <p:nvSpPr>
          <p:cNvPr id="586755" name="Rectangle 3">
            <a:extLst>
              <a:ext uri="{FF2B5EF4-FFF2-40B4-BE49-F238E27FC236}">
                <a16:creationId xmlns:a16="http://schemas.microsoft.com/office/drawing/2014/main" id="{A05ABFC9-A588-44D4-3E00-E508CD6E9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Capital Plan de Pagos:  </a:t>
            </a:r>
            <a:r>
              <a:rPr lang="es-ES" sz="1800" b="0"/>
              <a:t>esta</a:t>
            </a:r>
            <a:r>
              <a:rPr lang="es-ES" sz="2000" b="0"/>
              <a:t> </a:t>
            </a:r>
            <a:r>
              <a:rPr lang="es-ES" sz="1800" b="0"/>
              <a:t>categoría determina la forma de cálculo del capital.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1800" b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Capital: </a:t>
            </a:r>
            <a:r>
              <a:rPr lang="es-ES" sz="1800"/>
              <a:t>se determina el rango del capital a desembolsar que tiene que tener en cuenta la simulación.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    Se puede presetear :   - un valor por default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                                         - Capital Mínimo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                                         - Capital Máximo.</a:t>
            </a:r>
            <a:endParaRPr lang="es-ES" sz="1800" b="1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Capital Líquido: </a:t>
            </a:r>
            <a:r>
              <a:rPr lang="es-ES" sz="1800"/>
              <a:t>aplica a productos activos.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    </a:t>
            </a:r>
            <a:r>
              <a:rPr lang="es-ES" sz="1800"/>
              <a:t>Los valores posibles son : ‘N’ ó ‘S’.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    Si se indica capital líquido en </a:t>
            </a:r>
            <a:r>
              <a:rPr lang="es-ES" sz="1800" b="1"/>
              <a:t>‘S</a:t>
            </a:r>
            <a:r>
              <a:rPr lang="es-ES" sz="1800"/>
              <a:t>’, significa que al dar de alta un producto, para calcular el capital a financiar de la operación, </a:t>
            </a:r>
            <a:r>
              <a:rPr lang="es-ES" sz="1800" i="1"/>
              <a:t>se suma al</a:t>
            </a:r>
            <a:r>
              <a:rPr lang="es-ES" sz="1800"/>
              <a:t> </a:t>
            </a:r>
            <a:r>
              <a:rPr lang="es-ES" sz="1800" i="1"/>
              <a:t>importe del préstamo ingresado, los conceptos a financiar</a:t>
            </a:r>
            <a:r>
              <a:rPr lang="es-ES" sz="1800"/>
              <a:t>, que pueden ser: seguros, comisiones, impuestos, etc…</a:t>
            </a:r>
            <a:endParaRPr lang="es-ES" sz="18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1A960DD9-9EBB-20F6-F6A5-74258E0DE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10A86CB4-C2E1-43CE-82F8-F72F66E82C65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22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08349974-1B78-7006-0A42-139443B112C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87778" name="Rectangle 2">
            <a:extLst>
              <a:ext uri="{FF2B5EF4-FFF2-40B4-BE49-F238E27FC236}">
                <a16:creationId xmlns:a16="http://schemas.microsoft.com/office/drawing/2014/main" id="{FFFAB264-7163-3E81-8940-53E79045A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Capital Plan de Pagos</a:t>
            </a:r>
            <a:endParaRPr lang="es-ES" sz="2400"/>
          </a:p>
        </p:txBody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C810E6DD-8F5B-0038-CAC5-81005FE69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1800">
                <a:effectLst/>
              </a:rPr>
              <a:t>Capital Líquido</a:t>
            </a:r>
            <a:r>
              <a:rPr lang="es-ES" sz="1800"/>
              <a:t> en ‘S’:  </a:t>
            </a:r>
            <a:r>
              <a:rPr lang="es-ES" sz="1800" b="0"/>
              <a:t>se despliegan los siguientes conceptos: 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1800" b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Conceptos a Financiar (Cap. Liq.):</a:t>
            </a:r>
            <a:r>
              <a:rPr lang="es-ES" sz="1800"/>
              <a:t> se definen los conceptos que se quieren financiar:   1- Seguros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	2- Impuesto Sobre Capital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	3- Impuesto Sobre Interés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	4- Comisión Operación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18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Códigos de Seguros No Financiables:</a:t>
            </a:r>
            <a:r>
              <a:rPr lang="es-ES" sz="1800"/>
              <a:t> se indica algún código de seguro que se quiera excluír ( Ej: seguro de desgravamen, de vida, etc) </a:t>
            </a:r>
          </a:p>
          <a:p>
            <a:pPr lvl="1" eaLnBrk="1" hangingPunct="1">
              <a:buFont typeface="Arial" charset="0"/>
              <a:buChar char="♦"/>
              <a:defRPr/>
            </a:pPr>
            <a:endParaRPr lang="es-ES" sz="18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Códigos de Comisiones No Financiables: </a:t>
            </a:r>
            <a:r>
              <a:rPr lang="es-ES" sz="1800"/>
              <a:t>se indica algún código de comisión que se quiera excluír. </a:t>
            </a:r>
            <a:endParaRPr lang="es-ES" sz="1800" b="1"/>
          </a:p>
          <a:p>
            <a:pPr lvl="1" eaLnBrk="1" hangingPunct="1">
              <a:buFont typeface="Arial" charset="0"/>
              <a:buChar char="♦"/>
              <a:defRPr/>
            </a:pPr>
            <a:endParaRPr lang="es-E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E2A7B17C-60EE-9E43-48E2-1BCCAB2B2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3C00A282-EFD2-4E33-9E1E-2064BC0E10FE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23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938EC46F-69B0-F196-5B7C-4F93B9AED33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88802" name="Rectangle 2">
            <a:extLst>
              <a:ext uri="{FF2B5EF4-FFF2-40B4-BE49-F238E27FC236}">
                <a16:creationId xmlns:a16="http://schemas.microsoft.com/office/drawing/2014/main" id="{20C35277-080C-CAEA-D80A-8C58A757F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Interés Plan de Pagos</a:t>
            </a:r>
            <a:endParaRPr lang="es-ES" sz="2400"/>
          </a:p>
        </p:txBody>
      </p:sp>
      <p:sp>
        <p:nvSpPr>
          <p:cNvPr id="588803" name="Rectangle 3">
            <a:extLst>
              <a:ext uri="{FF2B5EF4-FFF2-40B4-BE49-F238E27FC236}">
                <a16:creationId xmlns:a16="http://schemas.microsoft.com/office/drawing/2014/main" id="{EFC099AD-4622-EA2E-3589-49C6AD157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/>
              <a:t>Interés Plan de Pagos:</a:t>
            </a:r>
            <a:r>
              <a:rPr lang="es-ES" sz="1800"/>
              <a:t> </a:t>
            </a:r>
            <a:r>
              <a:rPr lang="es-ES" sz="1800" b="0"/>
              <a:t>se determina la forma de cálculo del interés.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0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Manejo de Tasa: </a:t>
            </a:r>
            <a:r>
              <a:rPr lang="es-ES" sz="1800"/>
              <a:t>permite definir el Tipo de Tasa: 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b="1"/>
              <a:t>V- Tasa Variable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b="1"/>
              <a:t>F- Tasa Fija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b="1"/>
              <a:t>A- Ambas</a:t>
            </a:r>
          </a:p>
          <a:p>
            <a:pPr lvl="2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b="1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V- Tasa Variable : </a:t>
            </a:r>
            <a:r>
              <a:rPr lang="es-ES" sz="1800"/>
              <a:t>se selecciona si el préstamo se calculará en base a una tasa variable + un plus.  </a:t>
            </a:r>
          </a:p>
          <a:p>
            <a:pPr lvl="2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/>
              <a:t>   </a:t>
            </a:r>
            <a:r>
              <a:rPr lang="es-ES" sz="1600"/>
              <a:t>Se indican los siguientes parámetros: </a:t>
            </a:r>
          </a:p>
          <a:p>
            <a:pPr lvl="3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Clase de Tasa: </a:t>
            </a:r>
            <a:r>
              <a:rPr lang="es-ES" sz="1800"/>
              <a:t>se indica la clase de tasa que se mostrará por defecto en la simulación ( Ej: Prime, Libor, etc..)</a:t>
            </a:r>
          </a:p>
          <a:p>
            <a:pPr lvl="3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/>
          </a:p>
          <a:p>
            <a:pPr lvl="3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Días de Revisión: </a:t>
            </a:r>
            <a:r>
              <a:rPr lang="es-ES" sz="1800"/>
              <a:t>se indica el rango de días en que se revisará la tasa. Permite definir un valor por defecto, un mínimo y un máximo.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1"/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b="1"/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600" b="1"/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600" b="1"/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600" b="1"/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6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455986B2-1386-A82D-BA28-56C8591495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772FE2D2-74F3-4BFA-884F-0AD32A3C6522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24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554894A0-E86A-75EB-0D89-D80060B442B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92898" name="Rectangle 2">
            <a:extLst>
              <a:ext uri="{FF2B5EF4-FFF2-40B4-BE49-F238E27FC236}">
                <a16:creationId xmlns:a16="http://schemas.microsoft.com/office/drawing/2014/main" id="{BB86DC4D-4AF9-0F63-1805-BCA4C36B8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Interés Plan de Pagos</a:t>
            </a:r>
            <a:endParaRPr lang="es-ES" sz="2400"/>
          </a:p>
        </p:txBody>
      </p:sp>
      <p:sp>
        <p:nvSpPr>
          <p:cNvPr id="592899" name="Rectangle 3">
            <a:extLst>
              <a:ext uri="{FF2B5EF4-FFF2-40B4-BE49-F238E27FC236}">
                <a16:creationId xmlns:a16="http://schemas.microsoft.com/office/drawing/2014/main" id="{BBD5AE3C-FE13-DB9E-F47B-35B6D92ED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Período Máximo 1ª Revisión de Tasas.</a:t>
            </a:r>
          </a:p>
          <a:p>
            <a:pPr lvl="3" eaLnBrk="1" hangingPunct="1">
              <a:buFont typeface="Arial" charset="0"/>
              <a:buNone/>
              <a:defRPr/>
            </a:pPr>
            <a:endParaRPr lang="es-ES" sz="1800"/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Tratamiento Plus: </a:t>
            </a:r>
            <a:r>
              <a:rPr lang="es-ES" sz="1800"/>
              <a:t>posibles opciones: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N- Pide interactivamente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S- Asume de Pizarra :</a:t>
            </a:r>
            <a:r>
              <a:rPr lang="es-ES" sz="1600"/>
              <a:t> no permite modificarla</a:t>
            </a:r>
            <a:endParaRPr lang="es-ES" sz="1600" b="1"/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A- Asume de Pizarra y Pide: </a:t>
            </a:r>
            <a:r>
              <a:rPr lang="es-ES" sz="1600"/>
              <a:t>toma la tasa plus de pizarra y permite modificarla.</a:t>
            </a:r>
          </a:p>
          <a:p>
            <a:pPr eaLnBrk="1" hangingPunct="1">
              <a:buFontTx/>
              <a:buNone/>
              <a:defRPr/>
            </a:pPr>
            <a:r>
              <a:rPr lang="es-ES" sz="1600" b="0"/>
              <a:t>			En caso de asumir de pizarra o asumir y pedir tasa plus, se habilitan 		los siguientes parámetros: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Tipos de Pizarra Plus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Tipos de Pizarra Plus Alterna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Control de Tolerancia Plus? 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Plazo para Plus como Días de Revisión?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Plus: </a:t>
            </a:r>
            <a:r>
              <a:rPr lang="es-ES" sz="1600"/>
              <a:t>indica si se muestra el dato en pantalla y si es modificable.</a:t>
            </a:r>
            <a:endParaRPr lang="es-ES" sz="16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F9DE862E-7813-3F21-5107-D94BEFD67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0E8D8C59-35F5-4481-AFE9-B9AC1132C421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25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511AFBDE-8161-365E-26A7-901DA77F420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93922" name="Rectangle 2">
            <a:extLst>
              <a:ext uri="{FF2B5EF4-FFF2-40B4-BE49-F238E27FC236}">
                <a16:creationId xmlns:a16="http://schemas.microsoft.com/office/drawing/2014/main" id="{D2B221A2-FA29-15D0-67BA-FA023B23D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Interés Plan de Pagos</a:t>
            </a:r>
            <a:endParaRPr lang="es-ES" sz="2400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4FE53D11-A0C8-00A4-7B97-B026E7286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¿Uso de Tasa Máxima/Mínima?: </a:t>
            </a:r>
            <a:r>
              <a:rPr lang="es-ES" altLang="es-CO" sz="1800"/>
              <a:t>permite definir si habrá topes de tasa para dicho producto y si los mismos serán variables o fijos. </a:t>
            </a:r>
            <a:endParaRPr lang="es-ES" altLang="es-CO" sz="1800" b="1"/>
          </a:p>
          <a:p>
            <a:pPr lvl="4" eaLnBrk="1" hangingPunct="1">
              <a:buFontTx/>
              <a:buNone/>
            </a:pPr>
            <a:r>
              <a:rPr lang="es-ES" altLang="es-CO" sz="1600"/>
              <a:t>     Valores:      N- No Corresponde</a:t>
            </a:r>
          </a:p>
          <a:p>
            <a:pPr lvl="4" eaLnBrk="1" hangingPunct="1">
              <a:buFontTx/>
              <a:buNone/>
            </a:pPr>
            <a:r>
              <a:rPr lang="es-ES" altLang="es-CO" sz="1600"/>
              <a:t>	                    V- Tasa Máx/Mín Variable : Clase tasa máx y mín.</a:t>
            </a:r>
          </a:p>
          <a:p>
            <a:pPr lvl="4" eaLnBrk="1" hangingPunct="1">
              <a:buFontTx/>
              <a:buNone/>
            </a:pPr>
            <a:r>
              <a:rPr lang="es-ES" altLang="es-CO" sz="1600"/>
              <a:t>		         F- Tasa Máx/Mín Fija	</a:t>
            </a:r>
          </a:p>
          <a:p>
            <a:pPr lvl="4" eaLnBrk="1" hangingPunct="1">
              <a:buFontTx/>
              <a:buNone/>
            </a:pPr>
            <a:endParaRPr lang="es-ES" altLang="es-CO" sz="1600"/>
          </a:p>
          <a:p>
            <a:pPr lvl="3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Tasa Base: </a:t>
            </a:r>
            <a:r>
              <a:rPr lang="es-ES" altLang="es-CO" sz="1800"/>
              <a:t>indica si se despliega la tasa base en el simulador y si se permite modificar.</a:t>
            </a:r>
          </a:p>
          <a:p>
            <a:pPr lvl="3" eaLnBrk="1" hangingPunct="1">
              <a:buFontTx/>
              <a:buNone/>
            </a:pPr>
            <a:endParaRPr lang="es-ES" altLang="es-CO" sz="1800"/>
          </a:p>
          <a:p>
            <a:pPr lvl="3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 </a:t>
            </a:r>
            <a:r>
              <a:rPr lang="es-ES" altLang="es-CO" sz="1800" b="1"/>
              <a:t>Tasa: </a:t>
            </a:r>
            <a:r>
              <a:rPr lang="es-ES" altLang="es-CO" sz="1800"/>
              <a:t>indica si se despliega en el simulador la tasa resultante y si se permite modificar.</a:t>
            </a:r>
          </a:p>
          <a:p>
            <a:pPr lvl="3" eaLnBrk="1" hangingPunct="1">
              <a:buFontTx/>
              <a:buNone/>
            </a:pPr>
            <a:endParaRPr lang="es-ES" altLang="es-CO" sz="1800"/>
          </a:p>
          <a:p>
            <a:pPr lvl="3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 </a:t>
            </a:r>
            <a:r>
              <a:rPr lang="es-ES" altLang="es-CO" sz="1800" b="1"/>
              <a:t>Fecha de Primer Revisión de Tasa: </a:t>
            </a:r>
            <a:r>
              <a:rPr lang="es-ES" altLang="es-CO" sz="1800"/>
              <a:t>indica si se despliega en el simulador dicha fecha.</a:t>
            </a:r>
          </a:p>
          <a:p>
            <a:pPr lvl="3" eaLnBrk="1" hangingPunct="1">
              <a:buFontTx/>
              <a:buNone/>
            </a:pPr>
            <a:endParaRPr lang="es-ES" altLang="es-CO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2092B2BB-6915-BF63-F38E-25630FC8D4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CD15CF29-1FEF-48DE-A992-4E7610F244A3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26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1FB14040-B639-2EA1-22A7-B45909002FF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90850" name="Rectangle 2">
            <a:extLst>
              <a:ext uri="{FF2B5EF4-FFF2-40B4-BE49-F238E27FC236}">
                <a16:creationId xmlns:a16="http://schemas.microsoft.com/office/drawing/2014/main" id="{1B7567D3-3F5B-796C-6138-A9573072E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Interés Plan de Pagos</a:t>
            </a:r>
            <a:endParaRPr lang="es-ES" sz="2400"/>
          </a:p>
        </p:txBody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97FDAC87-A129-973E-2875-A552A2675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600" b="1"/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 b="1"/>
              <a:t>F- Tasa Fija</a:t>
            </a:r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600" b="1"/>
              <a:t> </a:t>
            </a:r>
            <a:r>
              <a:rPr lang="es-ES" b="1"/>
              <a:t>Tratamiento Tasa Fija: </a:t>
            </a:r>
            <a:r>
              <a:rPr lang="es-ES"/>
              <a:t>posibles opciones: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600" b="1"/>
              <a:t>N- Pide interactivamente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600" b="1"/>
              <a:t>S- Asume de Pizarra :</a:t>
            </a:r>
            <a:r>
              <a:rPr lang="es-ES" sz="1600"/>
              <a:t> no permite modificarla</a:t>
            </a:r>
            <a:endParaRPr lang="es-ES" sz="1600" b="1"/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600" b="1"/>
              <a:t>A- Asume de Pizarra y Pide: </a:t>
            </a:r>
            <a:r>
              <a:rPr lang="es-ES" sz="1600"/>
              <a:t>toma la tasa de pizarra y permite modificarla.</a:t>
            </a:r>
          </a:p>
          <a:p>
            <a:pPr lvl="4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 sz="1600"/>
              <a:t>En caso de ‘S’ ó ‘A’, se habilitan los siguientes parámetros: 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600" b="1"/>
              <a:t>Tipos de Pizarra Tasa Fija: </a:t>
            </a:r>
            <a:r>
              <a:rPr lang="es-ES" sz="1600"/>
              <a:t>indica sobre qué código de pizarra se va a tomar el valor de la tasa fija en ejecución.</a:t>
            </a:r>
            <a:endParaRPr lang="es-ES" sz="1600" b="1"/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600" b="1"/>
              <a:t>Tipos de Pizarra Tasa Fija Alterna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600" b="1"/>
              <a:t>Control de Tolerancia Tasa Fija? : </a:t>
            </a:r>
            <a:r>
              <a:rPr lang="es-ES" sz="1600"/>
              <a:t>‘S’ ó ‘N’</a:t>
            </a:r>
          </a:p>
          <a:p>
            <a:pPr lvl="4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sz="1600"/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b="1"/>
              <a:t>Tasas Preseteadas a Futuro: </a:t>
            </a:r>
            <a:r>
              <a:rPr lang="es-ES"/>
              <a:t>se parametrizan diferentes tasas a diferentes fechas y el simulador las considera en el alta para el armado del cronograma.</a:t>
            </a:r>
            <a:endParaRPr lang="es-ES" b="1"/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b="1"/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b="1"/>
              <a:t>Tasa: </a:t>
            </a:r>
            <a:r>
              <a:rPr lang="es-ES"/>
              <a:t>indica si se despliega y modifica la tasa resultante.</a:t>
            </a:r>
            <a:endParaRPr lang="es-ES" b="1"/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b="1"/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600" b="1"/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600" b="1"/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sz="1600" b="1"/>
          </a:p>
          <a:p>
            <a:pPr eaLnBrk="1" hangingPunct="1">
              <a:lnSpc>
                <a:spcPct val="80000"/>
              </a:lnSpc>
              <a:defRPr/>
            </a:pPr>
            <a:endParaRPr lang="es-E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CA582994-17D2-A4AC-DEAF-489E8987F8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74B5E52E-E32F-4901-8EEA-479FA8AE23E5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27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46B93C0E-D984-33F5-FE88-73CE9B043F3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94946" name="Rectangle 2">
            <a:extLst>
              <a:ext uri="{FF2B5EF4-FFF2-40B4-BE49-F238E27FC236}">
                <a16:creationId xmlns:a16="http://schemas.microsoft.com/office/drawing/2014/main" id="{C1FB956D-D78D-4133-E04A-9C047F522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Interés Plan de Pagos</a:t>
            </a:r>
            <a:endParaRPr lang="es-ES" sz="2400"/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1204BDFC-4384-7D40-0205-4927C41D7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A- Ambas: </a:t>
            </a:r>
            <a:r>
              <a:rPr lang="es-ES" altLang="es-CO" sz="1800"/>
              <a:t>tiene los parámetros de Tasa Variable y Tasa Fija.</a:t>
            </a:r>
          </a:p>
          <a:p>
            <a:pPr lvl="1" eaLnBrk="1" hangingPunct="1">
              <a:buFont typeface="Arial" panose="020B0604020202020204" pitchFamily="34" charset="0"/>
              <a:buChar char="♦"/>
            </a:pPr>
            <a:endParaRPr lang="es-ES" altLang="es-CO" sz="1800"/>
          </a:p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Tipo de Año: </a:t>
            </a:r>
            <a:r>
              <a:rPr lang="es-ES" altLang="es-CO" sz="1800"/>
              <a:t>sobre qué base se calcularán los intereses del préstamo. </a:t>
            </a:r>
          </a:p>
          <a:p>
            <a:pPr lvl="1" eaLnBrk="1" hangingPunct="1">
              <a:buFontTx/>
              <a:buNone/>
            </a:pPr>
            <a:r>
              <a:rPr lang="es-ES" altLang="es-CO" sz="1800"/>
              <a:t>    Los valores posibles son : </a:t>
            </a:r>
            <a:r>
              <a:rPr lang="es-ES" altLang="es-CO" sz="1800" b="1"/>
              <a:t>1- 360 días- Año Comercial</a:t>
            </a:r>
          </a:p>
          <a:p>
            <a:pPr lvl="1" eaLnBrk="1" hangingPunct="1">
              <a:buFontTx/>
              <a:buNone/>
            </a:pPr>
            <a:r>
              <a:rPr lang="es-ES" altLang="es-CO" sz="1800" b="1"/>
              <a:t>				           2- 365 días- Año Calendario</a:t>
            </a:r>
            <a:r>
              <a:rPr lang="es-ES" altLang="es-CO" sz="1800"/>
              <a:t>	</a:t>
            </a:r>
          </a:p>
          <a:p>
            <a:pPr lvl="1" eaLnBrk="1" hangingPunct="1">
              <a:buFont typeface="Arial" panose="020B0604020202020204" pitchFamily="34" charset="0"/>
              <a:buChar char="♦"/>
            </a:pPr>
            <a:endParaRPr lang="es-ES" altLang="es-CO" sz="1800"/>
          </a:p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 </a:t>
            </a:r>
            <a:r>
              <a:rPr lang="es-ES" altLang="es-CO" sz="1800" b="1"/>
              <a:t>Tipo de Gracia Interés (Préstamo Francés): </a:t>
            </a:r>
            <a:r>
              <a:rPr lang="es-ES" altLang="es-CO" sz="1800"/>
              <a:t>indica qué decisión   tomar cuando el valor de los intereses supera el valor cuota.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1- Capital Negativo: </a:t>
            </a:r>
            <a:r>
              <a:rPr lang="es-ES" altLang="es-CO"/>
              <a:t>los intereses que superan el valor cuota se capitalizan.</a:t>
            </a:r>
            <a:endParaRPr lang="es-ES" altLang="es-CO" b="1"/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2- Interés Deudor: </a:t>
            </a:r>
            <a:r>
              <a:rPr lang="es-ES" altLang="es-CO"/>
              <a:t>los intereses que superan el valor cuota se van acumulando pero no se capitalizan.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endParaRPr lang="es-ES" altLang="es-CO"/>
          </a:p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Tipo de Tasa: </a:t>
            </a:r>
            <a:r>
              <a:rPr lang="es-ES" altLang="es-CO" sz="1800"/>
              <a:t>permite ingresar un tipo de tasa a sugerir.</a:t>
            </a:r>
            <a:endParaRPr lang="es-ES" altLang="es-CO" sz="1800" b="1"/>
          </a:p>
          <a:p>
            <a:pPr lvl="1" eaLnBrk="1" hangingPunct="1">
              <a:buFont typeface="Arial" panose="020B0604020202020204" pitchFamily="34" charset="0"/>
              <a:buChar char="♦"/>
            </a:pPr>
            <a:endParaRPr lang="es-ES" altLang="es-CO" sz="18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>
            <a:extLst>
              <a:ext uri="{FF2B5EF4-FFF2-40B4-BE49-F238E27FC236}">
                <a16:creationId xmlns:a16="http://schemas.microsoft.com/office/drawing/2014/main" id="{D4C48B49-0D7D-4561-329A-F38E2E6575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DEBFECFE-7FCE-41CB-B65E-E7E747E4E916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28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4 Marcador de fecha">
            <a:extLst>
              <a:ext uri="{FF2B5EF4-FFF2-40B4-BE49-F238E27FC236}">
                <a16:creationId xmlns:a16="http://schemas.microsoft.com/office/drawing/2014/main" id="{B8E9D8C1-1A23-E748-66EE-7D476008AF5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95970" name="Rectangle 2">
            <a:extLst>
              <a:ext uri="{FF2B5EF4-FFF2-40B4-BE49-F238E27FC236}">
                <a16:creationId xmlns:a16="http://schemas.microsoft.com/office/drawing/2014/main" id="{7900379E-17D7-A0BF-351E-A56949F74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Interés Plan de Pagos</a:t>
            </a:r>
            <a:endParaRPr lang="es-ES" sz="2400"/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3B4FE488-E456-6BAA-F176-CC16B9294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s-ES" sz="1800" b="0"/>
              <a:t>	Los posibles tipos de tasa a seleccionar son los siguientes: </a:t>
            </a:r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1- Efectiva Anual</a:t>
            </a:r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2- Lineal Anual</a:t>
            </a:r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3- Efectiva Mensual</a:t>
            </a:r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4- Lineal Mensual</a:t>
            </a:r>
          </a:p>
          <a:p>
            <a:pPr lvl="3" eaLnBrk="1" hangingPunct="1">
              <a:buFont typeface="Arial" charset="0"/>
              <a:buChar char="♦"/>
              <a:defRPr/>
            </a:pPr>
            <a:endParaRPr lang="es-ES" sz="1800" b="1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Manejo Especial de Interés Ciclo/Gracia: </a:t>
            </a:r>
            <a:r>
              <a:rPr lang="es-ES" sz="1800"/>
              <a:t>con valor ‘S’ se habilitan: </a:t>
            </a:r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Cobra Intereses de Ciclo? </a:t>
            </a:r>
            <a:r>
              <a:rPr lang="es-ES" sz="1800"/>
              <a:t>Período de Ciclo: días que van desde el desembolso real y la fecha fija de pago.</a:t>
            </a:r>
            <a:endParaRPr lang="es-ES" sz="1800" b="1"/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Cobra Intereses de Gracia?</a:t>
            </a:r>
          </a:p>
          <a:p>
            <a:pPr lvl="3" eaLnBrk="1" hangingPunct="1">
              <a:buFont typeface="Arial" charset="0"/>
              <a:buChar char="♦"/>
              <a:defRPr/>
            </a:pPr>
            <a:endParaRPr lang="es-ES" sz="1800" b="1"/>
          </a:p>
          <a:p>
            <a:pPr lvl="3" eaLnBrk="1" hangingPunct="1">
              <a:buFont typeface="Arial" charset="0"/>
              <a:buNone/>
              <a:defRPr/>
            </a:pPr>
            <a:r>
              <a:rPr lang="es-ES" sz="1800"/>
              <a:t>Si la respuesta es ‘SI’, se habilita: </a:t>
            </a:r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Forma de Cálculo Ints Ciclo           1- Intereses Distribuídos</a:t>
            </a:r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Forma de Cálculo Ints Gracia</a:t>
            </a:r>
            <a:r>
              <a:rPr lang="es-ES" sz="1400"/>
              <a:t>            </a:t>
            </a:r>
            <a:r>
              <a:rPr lang="es-ES" sz="1800" b="1"/>
              <a:t>2-</a:t>
            </a:r>
            <a:r>
              <a:rPr lang="es-ES" sz="1800"/>
              <a:t> </a:t>
            </a:r>
            <a:r>
              <a:rPr lang="es-ES" sz="1800" b="1"/>
              <a:t>Interés Normal</a:t>
            </a:r>
            <a:r>
              <a:rPr lang="es-ES" sz="1400" b="1"/>
              <a:t>		</a:t>
            </a:r>
          </a:p>
        </p:txBody>
      </p:sp>
      <p:sp>
        <p:nvSpPr>
          <p:cNvPr id="29702" name="AutoShape 4">
            <a:extLst>
              <a:ext uri="{FF2B5EF4-FFF2-40B4-BE49-F238E27FC236}">
                <a16:creationId xmlns:a16="http://schemas.microsoft.com/office/drawing/2014/main" id="{0B78A876-A01D-BB57-CDC4-7FADC496BA33}"/>
              </a:ext>
            </a:extLst>
          </p:cNvPr>
          <p:cNvSpPr>
            <a:spLocks/>
          </p:cNvSpPr>
          <p:nvPr/>
        </p:nvSpPr>
        <p:spPr bwMode="auto">
          <a:xfrm>
            <a:off x="5435600" y="5300663"/>
            <a:ext cx="288925" cy="503237"/>
          </a:xfrm>
          <a:prstGeom prst="rightBrace">
            <a:avLst>
              <a:gd name="adj1" fmla="val 14515"/>
              <a:gd name="adj2" fmla="val 50000"/>
            </a:avLst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endParaRPr lang="es-UY" altLang="es-CO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177523E3-AA76-AE3F-C701-7675DBABA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3A6EC52B-739D-416B-A6E3-1FDF8419FDF7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29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69474AB6-6ADA-01EE-260D-0AB5BBADF3A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96994" name="Rectangle 2">
            <a:extLst>
              <a:ext uri="{FF2B5EF4-FFF2-40B4-BE49-F238E27FC236}">
                <a16:creationId xmlns:a16="http://schemas.microsoft.com/office/drawing/2014/main" id="{227509DD-4FA4-2941-3E6F-E4230511E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Seguros Plan de Pagos</a:t>
            </a:r>
            <a:endParaRPr lang="es-ES" sz="2400"/>
          </a:p>
        </p:txBody>
      </p:sp>
      <p:sp>
        <p:nvSpPr>
          <p:cNvPr id="596995" name="Rectangle 3">
            <a:extLst>
              <a:ext uri="{FF2B5EF4-FFF2-40B4-BE49-F238E27FC236}">
                <a16:creationId xmlns:a16="http://schemas.microsoft.com/office/drawing/2014/main" id="{B1E1D748-CB08-C11A-06F0-3EA2DC9F4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Seguros Plan de Pagos:</a:t>
            </a:r>
          </a:p>
          <a:p>
            <a:pPr eaLnBrk="1" hangingPunct="1">
              <a:buFont typeface="Arial" charset="0"/>
              <a:buNone/>
              <a:defRPr/>
            </a:pPr>
            <a:endParaRPr lang="es-ES" sz="2000" dirty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 dirty="0"/>
              <a:t>Códigos de Seguros </a:t>
            </a:r>
            <a:r>
              <a:rPr lang="es-ES" sz="1800" b="1" dirty="0" err="1"/>
              <a:t>Preseteados</a:t>
            </a:r>
            <a:r>
              <a:rPr lang="es-ES" sz="1800" b="1" dirty="0"/>
              <a:t>: </a:t>
            </a:r>
            <a:r>
              <a:rPr lang="es-ES" sz="1800" dirty="0"/>
              <a:t>se seleccionan los códigos de seguros que se cobrarán en el producto, y si se pueden modificar o no.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1800" dirty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 dirty="0"/>
              <a:t>¿Pantalla de Seguros Obligatoria en Flujo ? SI- </a:t>
            </a:r>
            <a:r>
              <a:rPr lang="es-ES" sz="1800" dirty="0"/>
              <a:t>siempre muestra la pantalla de Seguros.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1800" dirty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 dirty="0"/>
              <a:t>¿Manejo Especial de Gracia Seguro? </a:t>
            </a:r>
            <a:r>
              <a:rPr lang="es-ES" sz="1800" dirty="0"/>
              <a:t>En caso de existir un período de gracia se indica si se perdonan o no los seguros.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dirty="0"/>
              <a:t>    </a:t>
            </a:r>
            <a:r>
              <a:rPr lang="es-ES" sz="1800" b="1" dirty="0"/>
              <a:t>SI- </a:t>
            </a:r>
            <a:r>
              <a:rPr lang="es-ES" sz="1800" dirty="0"/>
              <a:t> </a:t>
            </a:r>
            <a:r>
              <a:rPr lang="es-ES" sz="1800" b="1" dirty="0"/>
              <a:t>Cobra Gracia Seguros? SI- Forma de Cálculo Gracia Seguros: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 dirty="0"/>
              <a:t>    1- Seguro </a:t>
            </a:r>
            <a:r>
              <a:rPr lang="es-ES" sz="1800" b="1" dirty="0" err="1"/>
              <a:t>Distribuído</a:t>
            </a:r>
            <a:endParaRPr lang="es-ES" sz="1800" b="1" dirty="0"/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 dirty="0"/>
              <a:t>    2- Seguro Normal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 dirty="0"/>
              <a:t>    </a:t>
            </a:r>
            <a:endParaRPr lang="es-ES" sz="1800" dirty="0"/>
          </a:p>
          <a:p>
            <a:pPr lvl="1" eaLnBrk="1" hangingPunct="1">
              <a:buFont typeface="Arial" charset="0"/>
              <a:buChar char="♦"/>
              <a:defRPr/>
            </a:pPr>
            <a:endParaRPr lang="es-ES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3 Marcador de pie de página">
            <a:extLst>
              <a:ext uri="{FF2B5EF4-FFF2-40B4-BE49-F238E27FC236}">
                <a16:creationId xmlns:a16="http://schemas.microsoft.com/office/drawing/2014/main" id="{25D4DA32-65E0-7A51-A690-F986BA4F17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2A50F5F1-BE05-4B28-98C2-C39A70A006F7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73442" name="Rectangle 2">
            <a:extLst>
              <a:ext uri="{FF2B5EF4-FFF2-40B4-BE49-F238E27FC236}">
                <a16:creationId xmlns:a16="http://schemas.microsoft.com/office/drawing/2014/main" id="{2F0BF9D9-B5A5-97B8-FD4F-ECB560DAD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1413" y="404813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s-UY"/>
              <a:t>Preseteo de Préstamos</a:t>
            </a:r>
            <a:endParaRPr lang="es-ES"/>
          </a:p>
        </p:txBody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F7084B17-E4F3-74AC-07C1-7509079F5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4" eaLnBrk="1" hangingPunct="1">
              <a:buFontTx/>
              <a:buNone/>
            </a:pPr>
            <a:endParaRPr lang="es-ES" altLang="es-CO"/>
          </a:p>
          <a:p>
            <a:pPr lvl="4" eaLnBrk="1" hangingPunct="1">
              <a:buFontTx/>
              <a:buNone/>
            </a:pPr>
            <a:endParaRPr lang="es-ES" altLang="es-CO"/>
          </a:p>
        </p:txBody>
      </p:sp>
      <p:sp>
        <p:nvSpPr>
          <p:cNvPr id="4101" name="Oval 4">
            <a:extLst>
              <a:ext uri="{FF2B5EF4-FFF2-40B4-BE49-F238E27FC236}">
                <a16:creationId xmlns:a16="http://schemas.microsoft.com/office/drawing/2014/main" id="{11435899-7022-F4A4-B8A0-40CA286FE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420938"/>
            <a:ext cx="2735262" cy="2663825"/>
          </a:xfrm>
          <a:prstGeom prst="ellips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Alta 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de 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Préstamos</a:t>
            </a:r>
          </a:p>
        </p:txBody>
      </p:sp>
      <p:sp>
        <p:nvSpPr>
          <p:cNvPr id="4102" name="Rectangle 5">
            <a:extLst>
              <a:ext uri="{FF2B5EF4-FFF2-40B4-BE49-F238E27FC236}">
                <a16:creationId xmlns:a16="http://schemas.microsoft.com/office/drawing/2014/main" id="{AFC3076E-C42E-B7EE-208C-38341A4DB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557338"/>
            <a:ext cx="2952750" cy="1584325"/>
          </a:xfrm>
          <a:prstGeom prst="rect">
            <a:avLst/>
          </a:prstGeom>
          <a:noFill/>
          <a:ln w="381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Trn. de Alta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 de Préstamos</a:t>
            </a:r>
          </a:p>
        </p:txBody>
      </p:sp>
      <p:sp>
        <p:nvSpPr>
          <p:cNvPr id="4103" name="Rectangle 6">
            <a:extLst>
              <a:ext uri="{FF2B5EF4-FFF2-40B4-BE49-F238E27FC236}">
                <a16:creationId xmlns:a16="http://schemas.microsoft.com/office/drawing/2014/main" id="{97197F84-9CFD-BA79-00D1-EE8A46E1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221163"/>
            <a:ext cx="2952750" cy="1584325"/>
          </a:xfrm>
          <a:prstGeom prst="rect">
            <a:avLst/>
          </a:prstGeom>
          <a:noFill/>
          <a:ln w="381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Simulador de 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Préstamos </a:t>
            </a:r>
          </a:p>
        </p:txBody>
      </p:sp>
      <p:sp>
        <p:nvSpPr>
          <p:cNvPr id="4104" name="Oval 7">
            <a:extLst>
              <a:ext uri="{FF2B5EF4-FFF2-40B4-BE49-F238E27FC236}">
                <a16:creationId xmlns:a16="http://schemas.microsoft.com/office/drawing/2014/main" id="{019E9707-6549-587F-0CF4-BFC7F8580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49500"/>
            <a:ext cx="2735263" cy="26638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Preseteo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de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Productos</a:t>
            </a:r>
          </a:p>
        </p:txBody>
      </p:sp>
      <p:sp>
        <p:nvSpPr>
          <p:cNvPr id="4105" name="Line 8">
            <a:extLst>
              <a:ext uri="{FF2B5EF4-FFF2-40B4-BE49-F238E27FC236}">
                <a16:creationId xmlns:a16="http://schemas.microsoft.com/office/drawing/2014/main" id="{43EE5536-A1D9-E765-BB02-7351ACE91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4438" y="2349500"/>
            <a:ext cx="503237" cy="287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06" name="Line 9">
            <a:extLst>
              <a:ext uri="{FF2B5EF4-FFF2-40B4-BE49-F238E27FC236}">
                <a16:creationId xmlns:a16="http://schemas.microsoft.com/office/drawing/2014/main" id="{482F087E-F844-154C-B93D-B6013ABCE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4724400"/>
            <a:ext cx="503237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07" name="Line 10">
            <a:extLst>
              <a:ext uri="{FF2B5EF4-FFF2-40B4-BE49-F238E27FC236}">
                <a16:creationId xmlns:a16="http://schemas.microsoft.com/office/drawing/2014/main" id="{5D7D1D9D-2B22-4ED5-4864-264F5EFFE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2276475"/>
            <a:ext cx="64770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08" name="Line 11">
            <a:extLst>
              <a:ext uri="{FF2B5EF4-FFF2-40B4-BE49-F238E27FC236}">
                <a16:creationId xmlns:a16="http://schemas.microsoft.com/office/drawing/2014/main" id="{580328A0-5CF1-F3CE-3ACB-8C7D338EED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1863" y="4797425"/>
            <a:ext cx="504825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BDB53A18-3F65-1E6E-8D05-22ACEB3757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82999D89-D4BD-4135-9288-F97CAFC878E2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30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3CB376A5-D54B-0E7D-56EC-BB55FB3BA1F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98018" name="Rectangle 2">
            <a:extLst>
              <a:ext uri="{FF2B5EF4-FFF2-40B4-BE49-F238E27FC236}">
                <a16:creationId xmlns:a16="http://schemas.microsoft.com/office/drawing/2014/main" id="{B6C7C5B7-8B37-0807-08D5-BF9CA20BB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Comisiones Plan de Pagos</a:t>
            </a:r>
            <a:endParaRPr lang="es-ES" sz="2400"/>
          </a:p>
        </p:txBody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6CE2D790-6B7B-3537-2FAC-9FB40787A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Comisiones:</a:t>
            </a:r>
          </a:p>
          <a:p>
            <a:pPr eaLnBrk="1" hangingPunct="1">
              <a:buFont typeface="Arial" charset="0"/>
              <a:buNone/>
              <a:defRPr/>
            </a:pPr>
            <a:endParaRPr lang="es-ES" sz="20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Códigos de Comisiones Preseteados: </a:t>
            </a:r>
            <a:r>
              <a:rPr lang="es-ES" sz="1800"/>
              <a:t>se presetean los códigos de comisiones a cobrarse en el desembolso, que no forman parte de la cuota del préstamo.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    </a:t>
            </a:r>
            <a:r>
              <a:rPr lang="es-ES" sz="1800"/>
              <a:t>Se indica </a:t>
            </a:r>
            <a:r>
              <a:rPr lang="es-ES" sz="1800" b="1"/>
              <a:t>sobre</a:t>
            </a:r>
            <a:r>
              <a:rPr lang="es-ES" sz="1800"/>
              <a:t> qué se cobra: - Capital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		  - Interés (intereses totales)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		  - Ambos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    Se puede definir cada código de comisión como modificable o no.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18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Comisiones por Cuota:</a:t>
            </a:r>
            <a:r>
              <a:rPr lang="es-ES" sz="2000"/>
              <a:t> </a:t>
            </a:r>
            <a:r>
              <a:rPr lang="es-ES" sz="1800"/>
              <a:t>códigos de comisiones que sí forman parte de la  cuota del préstamo.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2000"/>
              <a:t>    </a:t>
            </a:r>
            <a:r>
              <a:rPr lang="es-ES" sz="1800"/>
              <a:t>También se indica si son modificables o no.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i="1"/>
              <a:t>No Modificable</a:t>
            </a:r>
            <a:r>
              <a:rPr lang="es-ES" sz="1800"/>
              <a:t>: no se pueden modificar ni eliminar los códigos.</a:t>
            </a:r>
            <a:endParaRPr lang="es-E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8EFF526F-A0EF-98B3-E8D4-A77ED38F26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79610B88-8859-4104-9914-6631426EFD6F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31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17ED696B-956B-074B-2817-26CD0D8E8D0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99042" name="Rectangle 2">
            <a:extLst>
              <a:ext uri="{FF2B5EF4-FFF2-40B4-BE49-F238E27FC236}">
                <a16:creationId xmlns:a16="http://schemas.microsoft.com/office/drawing/2014/main" id="{6D0FF0F0-90A5-EBBB-5C05-772C87D83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Contabilidad Desembolso</a:t>
            </a:r>
            <a:endParaRPr lang="es-ES" sz="2400"/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9066B50E-ECF9-1126-EDD8-D871D288F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/>
              <a:t>Contabilidad Desembolso: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Transacciones a Ejecutar: </a:t>
            </a:r>
            <a:r>
              <a:rPr lang="es-ES" sz="1800"/>
              <a:t>Sólo para el Simulador como punto del menú. Permite asociar un producto a un módulo / transacción.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1"/>
              <a:t>    </a:t>
            </a:r>
            <a:r>
              <a:rPr lang="es-ES" sz="1800"/>
              <a:t>Se debe ingresar un correlativo, módulo y transacción, permitiendo seleccionarlas de una lista.  </a:t>
            </a:r>
            <a:endParaRPr lang="es-ES" sz="1800" b="1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1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Código Contable Capital: </a:t>
            </a:r>
            <a:r>
              <a:rPr lang="es-ES" sz="1800"/>
              <a:t>se indica el código contable de capital, donde se contabilizará el producto. Es el código “madre” a utilizar en el desembolso. Sólo se permiten seleccionar códigos contables que pertenezcan al módulo, que sean imputables y que tengan algún tipo de análisis del rubro (Residencia, Sector, Moneda o Plazo).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    Esta parametrización es mandatoria, no teniendo en cuenta los sinónimos de la transacción. </a:t>
            </a:r>
            <a:endParaRPr lang="es-ES" sz="1800" b="1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1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Contabilidad Directa desde Simulador?</a:t>
            </a:r>
            <a:r>
              <a:rPr lang="es-ES" sz="1800"/>
              <a:t> </a:t>
            </a:r>
            <a:r>
              <a:rPr lang="es-ES" sz="1800" b="1"/>
              <a:t>‘S’/ ‘N’.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1"/>
              <a:t>    </a:t>
            </a:r>
            <a:r>
              <a:rPr lang="es-ES" sz="1800"/>
              <a:t>Si está en ‘N’ no se puede contabilizar desde el Simulador.</a:t>
            </a:r>
            <a:endParaRPr lang="es-ES" sz="16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A0E9190A-60BB-C810-355D-D0161C5E5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9EEC1781-020C-45AB-9BDE-ADDD14D3704C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32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7499FEA2-40BD-48A6-114C-28289252C4F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00066" name="Rectangle 2">
            <a:extLst>
              <a:ext uri="{FF2B5EF4-FFF2-40B4-BE49-F238E27FC236}">
                <a16:creationId xmlns:a16="http://schemas.microsoft.com/office/drawing/2014/main" id="{C42A4674-4F4D-D5A1-FAC0-A42775475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 Preseteo</a:t>
            </a:r>
            <a:endParaRPr lang="es-ES" sz="2400"/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F81FEC15-B0AD-F7DF-2904-DE012D137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/>
              <a:t>Perfiles de Autorización:</a:t>
            </a:r>
            <a:r>
              <a:rPr lang="es-ES" sz="1800"/>
              <a:t>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    </a:t>
            </a:r>
            <a:r>
              <a:rPr lang="es-ES" sz="1600"/>
              <a:t> </a:t>
            </a:r>
            <a:r>
              <a:rPr lang="es-ES" sz="1800" b="0"/>
              <a:t>Permite ingresar los distintos perfiles de usuarios habilitados a procesar los distintos productos preseteados (Módulos /Tipos de Operación).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600" b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/>
              <a:t>Forma de Financiamiento: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     Posibles Valores: 1- Pagaré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			      2- Cheques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/>
              <a:t>Pide Avalista/Codeudor?</a:t>
            </a:r>
            <a:r>
              <a:rPr lang="es-ES" sz="1600"/>
              <a:t>  </a:t>
            </a:r>
            <a:r>
              <a:rPr lang="es-ES" sz="1800" b="0"/>
              <a:t>Si se pone en </a:t>
            </a:r>
            <a:r>
              <a:rPr lang="es-ES" sz="1800"/>
              <a:t>SI</a:t>
            </a:r>
            <a:r>
              <a:rPr lang="es-ES" sz="1800" b="0"/>
              <a:t>, se piden datos a ingresar en el desembolso: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600" b="1"/>
              <a:t>Máximo Codeudores :     </a:t>
            </a:r>
            <a:r>
              <a:rPr lang="es-ES" sz="1600"/>
              <a:t>0- 0 Codeudor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600" b="1"/>
              <a:t>				       </a:t>
            </a:r>
            <a:r>
              <a:rPr lang="es-ES" sz="1600"/>
              <a:t>1- 1 Codeudor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600"/>
              <a:t>				       2- 2 Codeudores		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600" b="1"/>
              <a:t>Máximo Avalistas:      </a:t>
            </a:r>
            <a:r>
              <a:rPr lang="es-ES" sz="1600"/>
              <a:t>0- 0 Avalista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600" b="1"/>
              <a:t>				  </a:t>
            </a:r>
            <a:r>
              <a:rPr lang="es-ES" sz="1600"/>
              <a:t>1- 1 Avalista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600"/>
              <a:t>				  2- 2 Avalistas	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BA9CB82A-1E3E-E6C9-860A-94590BD7D5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7840C443-1AB6-46D6-B449-6D2F6D079DE3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33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51CA8E9C-04E9-8005-0BCD-A5F4AB5CD36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01090" name="Rectangle 2">
            <a:extLst>
              <a:ext uri="{FF2B5EF4-FFF2-40B4-BE49-F238E27FC236}">
                <a16:creationId xmlns:a16="http://schemas.microsoft.com/office/drawing/2014/main" id="{D1C5B395-5400-72A0-5060-25C1DF1C9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 Preseteo</a:t>
            </a:r>
            <a:endParaRPr lang="es-ES" sz="2400"/>
          </a:p>
        </p:txBody>
      </p:sp>
      <p:sp>
        <p:nvSpPr>
          <p:cNvPr id="601091" name="Rectangle 3">
            <a:extLst>
              <a:ext uri="{FF2B5EF4-FFF2-40B4-BE49-F238E27FC236}">
                <a16:creationId xmlns:a16="http://schemas.microsoft.com/office/drawing/2014/main" id="{53BF5A98-3C73-6101-F4E3-24D12CE29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Presentación (Botones):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000"/>
              <a:t>    </a:t>
            </a:r>
            <a:r>
              <a:rPr lang="es-ES" sz="1800" b="0"/>
              <a:t> Indica los botones que aparecerán en las pantallas del simulador.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      Las opciones son :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1- Botón Seguros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2- Botón Tasas Preseteo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3- Botón Datos Adicionales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4- Botón Entrega de Capital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5-  Botón Comisiones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6- Botón Días de Gracia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		</a:t>
            </a:r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Redondeo Plan de Pagos: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000"/>
              <a:t>     </a:t>
            </a:r>
            <a:r>
              <a:rPr lang="es-ES" sz="1800" b="0"/>
              <a:t>Indica si se permite visualizar y modificar en forma interactiva los valores de plan de pagos.</a:t>
            </a:r>
            <a:endParaRPr lang="es-E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105213A1-C0B6-ACDA-5E51-4E337B4A5F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B094A21A-7DC8-48E9-B788-DF79B1079849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34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88923346-FE86-89F9-AA52-12A26C916BC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02114" name="Rectangle 2">
            <a:extLst>
              <a:ext uri="{FF2B5EF4-FFF2-40B4-BE49-F238E27FC236}">
                <a16:creationId xmlns:a16="http://schemas.microsoft.com/office/drawing/2014/main" id="{5526BA81-0AF4-8D8E-98E5-2FD390759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 Preseteo</a:t>
            </a:r>
            <a:endParaRPr lang="es-ES" sz="2400"/>
          </a:p>
        </p:txBody>
      </p:sp>
      <p:sp>
        <p:nvSpPr>
          <p:cNvPr id="602115" name="Rectangle 3">
            <a:extLst>
              <a:ext uri="{FF2B5EF4-FFF2-40B4-BE49-F238E27FC236}">
                <a16:creationId xmlns:a16="http://schemas.microsoft.com/office/drawing/2014/main" id="{2B36A8FD-DC76-61F7-CA47-3052D6950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Fuerzas de Ventas: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000" dirty="0"/>
              <a:t>    </a:t>
            </a:r>
            <a:r>
              <a:rPr lang="es-ES" sz="1800" b="0" dirty="0"/>
              <a:t> Se asocian las fuerzas de ventas que pueden vender un producto, entendiendo por fuerza de ventas un grupo de usuarios que pueden dar de alta un producto.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 dirty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¿Requiere ACH?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 dirty="0"/>
              <a:t>     En caso de requerirlo (valor ‘S’), se registra la </a:t>
            </a:r>
            <a:r>
              <a:rPr lang="es-ES" sz="1800" b="0" dirty="0" err="1"/>
              <a:t>prenotificación</a:t>
            </a:r>
            <a:r>
              <a:rPr lang="es-ES" sz="1800" b="0" dirty="0"/>
              <a:t> de ACH.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 dirty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Controles de Riesgo: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 dirty="0"/>
              <a:t>     Se controlan dos aspectos: - consulta a la superintendencia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 dirty="0"/>
              <a:t>				      - cálculo de la capacidad de pago del deudor en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 dirty="0"/>
              <a:t>				         base a los ingresos y egresos.	   </a:t>
            </a:r>
            <a:endParaRPr lang="es-E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3D8ED5F-5928-B2FC-39F3-2C212C319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C42470C0-C536-4828-82DC-30EE7B70B804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35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CEAC8B4D-A32E-4170-D511-3C6CDBD55BA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03138" name="Rectangle 2">
            <a:extLst>
              <a:ext uri="{FF2B5EF4-FFF2-40B4-BE49-F238E27FC236}">
                <a16:creationId xmlns:a16="http://schemas.microsoft.com/office/drawing/2014/main" id="{5D53A5E5-93ED-9F08-B801-559B8308F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 Preseteo</a:t>
            </a:r>
            <a:endParaRPr lang="es-ES" sz="2400"/>
          </a:p>
        </p:txBody>
      </p:sp>
      <p:sp>
        <p:nvSpPr>
          <p:cNvPr id="603139" name="Rectangle 3">
            <a:extLst>
              <a:ext uri="{FF2B5EF4-FFF2-40B4-BE49-F238E27FC236}">
                <a16:creationId xmlns:a16="http://schemas.microsoft.com/office/drawing/2014/main" id="{4B1455D7-E621-50A4-7C1A-35D22EB44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dirty="0"/>
              <a:t>  </a:t>
            </a:r>
            <a:r>
              <a:rPr lang="es-ES" sz="1800" b="0" dirty="0"/>
              <a:t> Los parámetros de la categoría son los siguientes: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1800" b="0" dirty="0"/>
              <a:t>     ¿Calcula Capacidad de Pago Deudor?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1800" b="0" dirty="0"/>
              <a:t>     ¿Calcula Capacidad de Pago </a:t>
            </a:r>
            <a:r>
              <a:rPr lang="es-ES" sz="1800" b="0" dirty="0" err="1"/>
              <a:t>CoDeudor</a:t>
            </a:r>
            <a:r>
              <a:rPr lang="es-ES" sz="1800" b="0" dirty="0"/>
              <a:t>?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1800" b="0" dirty="0"/>
              <a:t>     ¿Calcula Capacidad de Pago Avalista?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1800" b="0" dirty="0"/>
              <a:t>     ¿Calcula Central de Riesgo Deudor?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1800" b="0" dirty="0"/>
              <a:t>     ¿Calcula Central de Riesgo </a:t>
            </a:r>
            <a:r>
              <a:rPr lang="es-ES" sz="1800" b="0" dirty="0" err="1"/>
              <a:t>CoDeudor</a:t>
            </a:r>
            <a:r>
              <a:rPr lang="es-ES" sz="1800" b="0" dirty="0"/>
              <a:t>?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1800" b="0" dirty="0"/>
              <a:t>     ¿Calcula Central de Riesgo Avalista?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s-ES" sz="1800" b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1800" b="0" dirty="0"/>
              <a:t>    Los valores posibles para cada uno son : SI/NO.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s-ES" sz="1800" b="0" dirty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 dirty="0"/>
              <a:t>Tasa de Mora Inicial: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2000" dirty="0"/>
              <a:t>	</a:t>
            </a:r>
            <a:r>
              <a:rPr lang="es-ES" sz="1800" b="0" dirty="0"/>
              <a:t>Indica si se graba la tasa de mora en el momento del desembolso o no.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 dirty="0"/>
              <a:t>		</a:t>
            </a:r>
            <a:r>
              <a:rPr lang="es-ES" sz="1800" dirty="0"/>
              <a:t>1- No Corresponde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dirty="0"/>
              <a:t>		2- Toma de Clase de Tasa 2</a:t>
            </a:r>
            <a:r>
              <a:rPr lang="es-ES" sz="1800" b="0" dirty="0"/>
              <a:t>		</a:t>
            </a:r>
            <a:endParaRPr lang="es-E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1CEC21D1-68A6-F3F3-7C61-1B500DDABA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D6199578-6CC2-4AEC-81D0-5F2C4BD65E93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36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8BA9EC3C-D5F2-BC6B-DF99-5EF4AC75E34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04162" name="Rectangle 2">
            <a:extLst>
              <a:ext uri="{FF2B5EF4-FFF2-40B4-BE49-F238E27FC236}">
                <a16:creationId xmlns:a16="http://schemas.microsoft.com/office/drawing/2014/main" id="{D2AE09EC-4ED7-D47A-8F4B-F017A2853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 Preseteo</a:t>
            </a:r>
            <a:endParaRPr lang="es-ES" sz="2400"/>
          </a:p>
        </p:txBody>
      </p:sp>
      <p:sp>
        <p:nvSpPr>
          <p:cNvPr id="604163" name="Rectangle 3">
            <a:extLst>
              <a:ext uri="{FF2B5EF4-FFF2-40B4-BE49-F238E27FC236}">
                <a16:creationId xmlns:a16="http://schemas.microsoft.com/office/drawing/2014/main" id="{72C6F148-A223-6DD8-7677-AC5F24087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Código de Vendedor: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000" dirty="0"/>
              <a:t>     </a:t>
            </a:r>
            <a:r>
              <a:rPr lang="es-ES" sz="1800" b="0" dirty="0"/>
              <a:t>Son canales de venta que puede tener el Banco.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 dirty="0"/>
              <a:t>      En dicho campo queda identificada la persona que vendió la operación de préstamos. Se permite visualizarlo y modificarlo en el momento del desembolso.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 dirty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¿Concepto de Redondeo en Valor Cuota?: SI/NO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000" dirty="0"/>
              <a:t>     </a:t>
            </a:r>
            <a:r>
              <a:rPr lang="es-ES" sz="1800" b="0" dirty="0"/>
              <a:t>Se permite visualizar o modificar el redondeo de las cuotas.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 dirty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Código de Actividad: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000" dirty="0"/>
              <a:t>	</a:t>
            </a:r>
            <a:r>
              <a:rPr lang="es-ES" sz="1800" b="0" dirty="0"/>
              <a:t>Permite asociar a las operaciones de alta un determinado código de actividad que se graba en la FSD010.</a:t>
            </a:r>
            <a:endParaRPr lang="es-E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>
            <a:extLst>
              <a:ext uri="{FF2B5EF4-FFF2-40B4-BE49-F238E27FC236}">
                <a16:creationId xmlns:a16="http://schemas.microsoft.com/office/drawing/2014/main" id="{C2D51EB2-2ABD-3906-A75A-278F1982D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61C3061B-E095-42CD-8840-2557C3CE2403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37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4 Marcador de fecha">
            <a:extLst>
              <a:ext uri="{FF2B5EF4-FFF2-40B4-BE49-F238E27FC236}">
                <a16:creationId xmlns:a16="http://schemas.microsoft.com/office/drawing/2014/main" id="{F826468B-8D3F-547F-BC69-6AF94B58B85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494594" name="Rectangle 2">
            <a:extLst>
              <a:ext uri="{FF2B5EF4-FFF2-40B4-BE49-F238E27FC236}">
                <a16:creationId xmlns:a16="http://schemas.microsoft.com/office/drawing/2014/main" id="{5D667A1E-1D66-7751-F92B-F220B3196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792163"/>
          </a:xfrm>
        </p:spPr>
        <p:txBody>
          <a:bodyPr/>
          <a:lstStyle/>
          <a:p>
            <a:pPr algn="ctr" eaLnBrk="1" hangingPunct="1">
              <a:defRPr/>
            </a:pPr>
            <a:r>
              <a:rPr lang="es-UY" sz="2400"/>
              <a:t>Preseteo de Préstamos</a:t>
            </a:r>
            <a:endParaRPr lang="es-ES" sz="2400"/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5172FEEB-952B-5943-358A-6AD3388D3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400"/>
              <a:t>Parámetro 509: Cancelación Préstamo:</a:t>
            </a:r>
          </a:p>
          <a:p>
            <a:pPr eaLnBrk="1" hangingPunct="1">
              <a:buFontTx/>
              <a:buNone/>
              <a:defRPr/>
            </a:pPr>
            <a:r>
              <a:rPr lang="es-ES" sz="2400"/>
              <a:t> </a:t>
            </a:r>
          </a:p>
        </p:txBody>
      </p:sp>
      <p:pic>
        <p:nvPicPr>
          <p:cNvPr id="38918" name="Picture 4">
            <a:extLst>
              <a:ext uri="{FF2B5EF4-FFF2-40B4-BE49-F238E27FC236}">
                <a16:creationId xmlns:a16="http://schemas.microsoft.com/office/drawing/2014/main" id="{7AE8DA20-9D88-754E-E39C-620DB2513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456487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>
            <a:extLst>
              <a:ext uri="{FF2B5EF4-FFF2-40B4-BE49-F238E27FC236}">
                <a16:creationId xmlns:a16="http://schemas.microsoft.com/office/drawing/2014/main" id="{17AEA378-73B3-270A-F306-138D4BFCC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446A11F7-A89F-41A1-AA09-FFAAEDD69FFE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38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4 Marcador de fecha">
            <a:extLst>
              <a:ext uri="{FF2B5EF4-FFF2-40B4-BE49-F238E27FC236}">
                <a16:creationId xmlns:a16="http://schemas.microsoft.com/office/drawing/2014/main" id="{958708A9-7D35-AFC2-C6F8-8EDBF6D2C06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06210" name="Rectangle 2">
            <a:extLst>
              <a:ext uri="{FF2B5EF4-FFF2-40B4-BE49-F238E27FC236}">
                <a16:creationId xmlns:a16="http://schemas.microsoft.com/office/drawing/2014/main" id="{9ABD25FA-1D58-60B2-9A8B-B3AE2B0DA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UY" sz="2400"/>
              <a:t>Preseteo de Préstamos</a:t>
            </a:r>
            <a:endParaRPr lang="es-ES" sz="2400"/>
          </a:p>
        </p:txBody>
      </p:sp>
      <p:sp>
        <p:nvSpPr>
          <p:cNvPr id="606211" name="Rectangle 3">
            <a:extLst>
              <a:ext uri="{FF2B5EF4-FFF2-40B4-BE49-F238E27FC236}">
                <a16:creationId xmlns:a16="http://schemas.microsoft.com/office/drawing/2014/main" id="{6E5A04F8-586D-7082-0F95-008358B65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400" b="0"/>
              <a:t>cont. Parámetro 509:</a:t>
            </a:r>
          </a:p>
        </p:txBody>
      </p:sp>
      <p:pic>
        <p:nvPicPr>
          <p:cNvPr id="39942" name="Picture 4">
            <a:extLst>
              <a:ext uri="{FF2B5EF4-FFF2-40B4-BE49-F238E27FC236}">
                <a16:creationId xmlns:a16="http://schemas.microsoft.com/office/drawing/2014/main" id="{397FE4FD-98B8-9730-D839-D9A82690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2085975"/>
            <a:ext cx="7361238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8318A6D4-EDDD-258B-246D-5F3154C21E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762C4F5B-82B0-4194-AC90-950B4EF9598E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39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AC5EDBA3-FFFE-29A9-0A3B-FD32440B27D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07234" name="Rectangle 2">
            <a:extLst>
              <a:ext uri="{FF2B5EF4-FFF2-40B4-BE49-F238E27FC236}">
                <a16:creationId xmlns:a16="http://schemas.microsoft.com/office/drawing/2014/main" id="{ED9A2CDE-FDBB-8BFF-1B17-5B062A4C7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Orden de Cobro</a:t>
            </a:r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4A29681B-7E1F-0111-1B7E-BB752EAA3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Orden de Cobro:</a:t>
            </a:r>
            <a:r>
              <a:rPr lang="es-ES"/>
              <a:t> </a:t>
            </a:r>
            <a:r>
              <a:rPr lang="es-ES" b="0"/>
              <a:t> </a:t>
            </a:r>
            <a:r>
              <a:rPr lang="es-ES" sz="1800" b="0"/>
              <a:t>indica el orden de afectación de los diferentes conceptos en el momento de cancelar una cuota o el total del préstamo.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2400" b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MO: Mora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IM: Impuesto Mora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SE: Seguros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IN: Intereses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II: Impuesto Interés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CA: Capital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CN: Capital Negativo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COC: Comisión por Cuota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IOC: Impuesto Comisión por Cuota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>
            <a:extLst>
              <a:ext uri="{FF2B5EF4-FFF2-40B4-BE49-F238E27FC236}">
                <a16:creationId xmlns:a16="http://schemas.microsoft.com/office/drawing/2014/main" id="{AE41893F-7B17-1FA0-B40D-42FFA3B6DE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9DD70388-CEBE-41BD-BAC9-E368642B1986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4 Marcador de fecha">
            <a:extLst>
              <a:ext uri="{FF2B5EF4-FFF2-40B4-BE49-F238E27FC236}">
                <a16:creationId xmlns:a16="http://schemas.microsoft.com/office/drawing/2014/main" id="{55866314-A0E2-547F-BCEC-3598E5AD57C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416770" name="Rectangle 2">
            <a:extLst>
              <a:ext uri="{FF2B5EF4-FFF2-40B4-BE49-F238E27FC236}">
                <a16:creationId xmlns:a16="http://schemas.microsoft.com/office/drawing/2014/main" id="{42ED584F-4EF0-1A00-E1B1-B3C15C03A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404813"/>
            <a:ext cx="7847012" cy="609600"/>
          </a:xfrm>
        </p:spPr>
        <p:txBody>
          <a:bodyPr lIns="90488" tIns="44450" rIns="90488" bIns="44450"/>
          <a:lstStyle/>
          <a:p>
            <a:pPr algn="ctr" eaLnBrk="1" hangingPunct="1">
              <a:defRPr/>
            </a:pPr>
            <a:r>
              <a:rPr lang="es-ES_tradnl" sz="2400"/>
              <a:t>Preseteo General de Productos</a:t>
            </a:r>
          </a:p>
        </p:txBody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E215E750-D313-875A-0D9A-63028A38D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7391400" cy="4495800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s-ES" sz="2400" b="1"/>
              <a:t>1- Parametrización General:  Hpp9100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s-ES" b="1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s-ES" b="1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s-ES" sz="2400" b="1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s-ES" sz="2000" b="1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s-ES" sz="2000" b="1"/>
          </a:p>
          <a:p>
            <a:pPr eaLnBrk="1" hangingPunct="1">
              <a:lnSpc>
                <a:spcPct val="70000"/>
              </a:lnSpc>
              <a:defRPr/>
            </a:pPr>
            <a:endParaRPr lang="es-ES" sz="2400"/>
          </a:p>
        </p:txBody>
      </p:sp>
      <p:pic>
        <p:nvPicPr>
          <p:cNvPr id="5126" name="Picture 4">
            <a:extLst>
              <a:ext uri="{FF2B5EF4-FFF2-40B4-BE49-F238E27FC236}">
                <a16:creationId xmlns:a16="http://schemas.microsoft.com/office/drawing/2014/main" id="{EF50F224-90C4-9B89-1F0F-1BC5EE58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565400"/>
            <a:ext cx="744696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6B3C6382-1037-3555-3A2D-5A9A8CA991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89D67109-E4ED-4375-8C16-6F0C24238208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40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E32BC746-B84C-762C-DA88-63B945D020D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08258" name="Rectangle 2">
            <a:extLst>
              <a:ext uri="{FF2B5EF4-FFF2-40B4-BE49-F238E27FC236}">
                <a16:creationId xmlns:a16="http://schemas.microsoft.com/office/drawing/2014/main" id="{B5CCB008-D2EE-8B1D-D947-62C3A9F24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Adelanto de Capital Automático</a:t>
            </a:r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850D597E-89E1-996F-A686-3ECD334F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¿Adelanto de Capital Automático?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400" dirty="0"/>
              <a:t>    </a:t>
            </a:r>
            <a:r>
              <a:rPr lang="es-ES" sz="1800" b="0" dirty="0"/>
              <a:t>Si la respuesta es SI, tenemos las siguientes opciones: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 dirty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 dirty="0"/>
              <a:t>Modalidad Reestructura Francés: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2000" dirty="0"/>
              <a:t>						1- Mantiene Valor Cuota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2000" dirty="0"/>
              <a:t>						2- Mantiene Plazo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2000" dirty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 dirty="0"/>
              <a:t>Modalidad Reestructura Alemán: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2000" dirty="0"/>
              <a:t>						1- Mantiene Valor Capital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2000" dirty="0"/>
              <a:t>						2- Mantiene Plazo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F25FA420-151C-039B-DE89-33CFC2BC56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59C98EC7-A083-4DB7-9F96-9B70F987758B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41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9E2A9A81-7A90-786D-216B-9D8782772C4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09282" name="Rectangle 2">
            <a:extLst>
              <a:ext uri="{FF2B5EF4-FFF2-40B4-BE49-F238E27FC236}">
                <a16:creationId xmlns:a16="http://schemas.microsoft.com/office/drawing/2014/main" id="{5ADD2007-5FCB-1339-62F2-70A22E5ED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400"/>
              <a:t>Parámetros: Cancelación Préstamos</a:t>
            </a:r>
          </a:p>
        </p:txBody>
      </p:sp>
      <p:sp>
        <p:nvSpPr>
          <p:cNvPr id="609283" name="Rectangle 3">
            <a:extLst>
              <a:ext uri="{FF2B5EF4-FFF2-40B4-BE49-F238E27FC236}">
                <a16:creationId xmlns:a16="http://schemas.microsoft.com/office/drawing/2014/main" id="{1DCD6393-2C1D-518C-37A7-A91206033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 dirty="0"/>
              <a:t>¿Permite Cancelación Parcial Anticipada?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2400" b="0" dirty="0"/>
              <a:t>    </a:t>
            </a:r>
            <a:r>
              <a:rPr lang="es-ES" sz="1800" b="0" dirty="0"/>
              <a:t>Si para dicho producto se permite </a:t>
            </a:r>
            <a:r>
              <a:rPr lang="es-ES" sz="1800" b="0" dirty="0" err="1"/>
              <a:t>cancelacíón</a:t>
            </a:r>
            <a:r>
              <a:rPr lang="es-ES" sz="1800" b="0" dirty="0"/>
              <a:t> parcial anticipada, la respuesta es SI o No.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0" dirty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 dirty="0"/>
              <a:t>¿Permite Cancelación Total Anticipada?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dirty="0"/>
              <a:t>    </a:t>
            </a:r>
            <a:r>
              <a:rPr lang="es-ES" sz="1800" b="0" dirty="0"/>
              <a:t>Si para dicho producto se permite cancelación total anticipada, la respuesta es SI o No.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0" dirty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 dirty="0"/>
              <a:t>Formas de Pago:</a:t>
            </a:r>
            <a:r>
              <a:rPr lang="es-ES" dirty="0"/>
              <a:t>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dirty="0"/>
              <a:t>    </a:t>
            </a:r>
            <a:r>
              <a:rPr lang="es-ES" sz="1800" b="0" dirty="0"/>
              <a:t>Se permite parametrizar las distintas formas de pago: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 dirty="0"/>
              <a:t>	1- Cuenta Corriente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 dirty="0"/>
              <a:t>	2- Caja de Ahorro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 dirty="0"/>
              <a:t>	3- Caja, </a:t>
            </a:r>
            <a:r>
              <a:rPr lang="es-ES" sz="1800" b="0" dirty="0" err="1"/>
              <a:t>etc</a:t>
            </a:r>
            <a:endParaRPr lang="es-E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B5795A1C-4741-B092-5F33-2EF62B2589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0A5BE2DB-D43C-4580-8D95-AEF4DCF5E318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42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09A85D00-1FDA-1C2E-6093-1BDF04DB3FA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10306" name="Rectangle 2">
            <a:extLst>
              <a:ext uri="{FF2B5EF4-FFF2-40B4-BE49-F238E27FC236}">
                <a16:creationId xmlns:a16="http://schemas.microsoft.com/office/drawing/2014/main" id="{A1CCB53E-B1D2-5437-2D66-EC5703E43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Intereses</a:t>
            </a:r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D2C9DD40-F0D2-20E7-9F57-8E0819986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Intereses Normales:</a:t>
            </a:r>
            <a:r>
              <a:rPr lang="es-ES" sz="2400"/>
              <a:t> </a:t>
            </a:r>
            <a:r>
              <a:rPr lang="es-ES" sz="2400" b="0"/>
              <a:t> </a:t>
            </a:r>
            <a:r>
              <a:rPr lang="es-ES" sz="1800" b="0"/>
              <a:t>indica cómo van a comportarse los intereses para este producto (si va a tener perdón de intereses o no).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1800" b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Forma de Cálculo Cancelación Parcial</a:t>
            </a:r>
            <a:endParaRPr lang="es-ES" sz="18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Forma de Cálculo Cancelación Total</a:t>
            </a:r>
          </a:p>
          <a:p>
            <a:pPr lvl="1" eaLnBrk="1" hangingPunct="1">
              <a:buFont typeface="Arial" charset="0"/>
              <a:buChar char="♦"/>
              <a:defRPr/>
            </a:pPr>
            <a:endParaRPr lang="es-ES" sz="1800" b="1"/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En ambos casos podemos elegir: 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1800"/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1- Interés Proyectado (Sin Perdón)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2- Interés Real (Con Perdón) 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79CCC758-1CBF-2180-1E84-2FEA4B2DBD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0F03F870-3A9F-4913-A38A-3D8C7775F927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43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8480D8C8-6E0B-9295-74AF-6A3C58E7D4D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11330" name="Rectangle 2">
            <a:extLst>
              <a:ext uri="{FF2B5EF4-FFF2-40B4-BE49-F238E27FC236}">
                <a16:creationId xmlns:a16="http://schemas.microsoft.com/office/drawing/2014/main" id="{D62F40BE-0627-40ED-B4FE-B03FE1E64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Seguros</a:t>
            </a:r>
          </a:p>
        </p:txBody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620B32D9-032D-2031-D849-A0E74338B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Seguros Normales: 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2000" dirty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 dirty="0"/>
              <a:t>Perdona Seguros como Interés:  SI / NO.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 dirty="0"/>
              <a:t>     </a:t>
            </a:r>
            <a:r>
              <a:rPr lang="es-ES" sz="1800" dirty="0"/>
              <a:t>Si el perdón del seguro va acompañando al concepto de interés.</a:t>
            </a:r>
            <a:r>
              <a:rPr lang="es-ES" sz="1800" b="1" dirty="0"/>
              <a:t>	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 dirty="0"/>
              <a:t>     </a:t>
            </a:r>
            <a:r>
              <a:rPr lang="es-ES" sz="1800" dirty="0"/>
              <a:t>Si la respuesta es </a:t>
            </a:r>
            <a:r>
              <a:rPr lang="es-ES" sz="1800" b="1" dirty="0"/>
              <a:t>NO</a:t>
            </a:r>
            <a:r>
              <a:rPr lang="es-ES" sz="1800" dirty="0"/>
              <a:t>: </a:t>
            </a:r>
          </a:p>
          <a:p>
            <a:pPr lvl="2" eaLnBrk="1" hangingPunct="1">
              <a:buFont typeface="Arial" charset="0"/>
              <a:buChar char="♦"/>
              <a:defRPr/>
            </a:pPr>
            <a:r>
              <a:rPr lang="es-ES" b="1" dirty="0"/>
              <a:t>Forma de Cálculo Cancelación Total:</a:t>
            </a:r>
            <a:r>
              <a:rPr lang="es-ES" dirty="0"/>
              <a:t> </a:t>
            </a:r>
            <a:r>
              <a:rPr lang="es-ES" sz="1200" dirty="0"/>
              <a:t>	</a:t>
            </a:r>
          </a:p>
          <a:p>
            <a:pPr lvl="2" eaLnBrk="1" hangingPunct="1">
              <a:buFont typeface="Arial" charset="0"/>
              <a:buChar char="♦"/>
              <a:defRPr/>
            </a:pPr>
            <a:endParaRPr lang="es-ES" sz="1200" dirty="0"/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dirty="0"/>
              <a:t>			1- Seguro Proyectado (Sin Perdón)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dirty="0"/>
              <a:t>			2- Seguro Real (Con Perdón)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1800" dirty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 dirty="0"/>
              <a:t>¿Perdón Incluye Cuota Vigente? SI / NO.</a:t>
            </a:r>
            <a:r>
              <a:rPr lang="es-ES" sz="1800" dirty="0"/>
              <a:t>		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dirty="0"/>
              <a:t> 	Al perdonar el seguro se permite cobrar el seguro que integra la cuota en curso.</a:t>
            </a:r>
          </a:p>
          <a:p>
            <a:pPr lvl="2" eaLnBrk="1" hangingPunct="1">
              <a:buFont typeface="Arial" charset="0"/>
              <a:buNone/>
              <a:defRPr/>
            </a:pPr>
            <a:endParaRPr lang="es-ES" dirty="0"/>
          </a:p>
          <a:p>
            <a:pPr lvl="1" eaLnBrk="1" hangingPunct="1">
              <a:buFont typeface="Arial" charset="0"/>
              <a:buChar char="♦"/>
              <a:defRPr/>
            </a:pPr>
            <a:endParaRPr lang="es-ES" sz="1800" b="1" dirty="0"/>
          </a:p>
          <a:p>
            <a:pPr lvl="1" eaLnBrk="1" hangingPunct="1">
              <a:buFont typeface="Arial" charset="0"/>
              <a:buChar char="♦"/>
              <a:defRPr/>
            </a:pPr>
            <a:endParaRPr lang="es-ES" sz="1800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4B0B18D2-F49F-149B-8687-967E0D3052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6577FBB9-BDE9-4F0E-8132-3C2197C92C36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44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640D43D9-5AA8-C846-8484-F0DCB291B32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12354" name="Rectangle 2">
            <a:extLst>
              <a:ext uri="{FF2B5EF4-FFF2-40B4-BE49-F238E27FC236}">
                <a16:creationId xmlns:a16="http://schemas.microsoft.com/office/drawing/2014/main" id="{6CB6669D-9E4F-3ECF-A370-1B5157A6A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Comisiones</a:t>
            </a:r>
          </a:p>
        </p:txBody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5CB2E45C-AB0F-B659-8765-85A44BE08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Comisión por Cuota: </a:t>
            </a:r>
            <a:r>
              <a:rPr lang="es-ES" sz="1800" b="0"/>
              <a:t>se permite parametrizar si es una cancelación total, si se perdonan o no las comisiones.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1800" b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Forma de Cálculo Cancelación Total: </a:t>
            </a:r>
          </a:p>
          <a:p>
            <a:pPr lvl="1" eaLnBrk="1" hangingPunct="1">
              <a:buFont typeface="Arial" charset="0"/>
              <a:buChar char="♦"/>
              <a:defRPr/>
            </a:pPr>
            <a:endParaRPr lang="es-ES" sz="1800" b="1"/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	1- Comisión Proyectada (Sin Perdón)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	2- Comisión Real (Con Perdón)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1800" b="1"/>
          </a:p>
          <a:p>
            <a:pPr lvl="2" eaLnBrk="1" hangingPunct="1">
              <a:buFont typeface="Arial" charset="0"/>
              <a:buNone/>
              <a:defRPr/>
            </a:pPr>
            <a:endParaRPr lang="es-ES" sz="1200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C15121BA-F1DC-EB53-2447-2C15C21BD5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4852B4C6-8379-482C-9867-B929A28D2257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45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BD5C1721-2B1B-197C-4413-59D28EC9086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13378" name="Rectangle 2">
            <a:extLst>
              <a:ext uri="{FF2B5EF4-FFF2-40B4-BE49-F238E27FC236}">
                <a16:creationId xmlns:a16="http://schemas.microsoft.com/office/drawing/2014/main" id="{880E49D8-A4BB-E73A-EB0D-31446D6CC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Pagos</a:t>
            </a:r>
          </a:p>
        </p:txBody>
      </p:sp>
      <p:sp>
        <p:nvSpPr>
          <p:cNvPr id="613379" name="Rectangle 3">
            <a:extLst>
              <a:ext uri="{FF2B5EF4-FFF2-40B4-BE49-F238E27FC236}">
                <a16:creationId xmlns:a16="http://schemas.microsoft.com/office/drawing/2014/main" id="{D2BB167C-5DC8-A3F1-69ED-5B7DA32CB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endParaRPr lang="es-ES" sz="2000" dirty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¿Pagos Inferiores a la Deuda? </a:t>
            </a:r>
            <a:r>
              <a:rPr lang="es-ES" sz="1800" dirty="0"/>
              <a:t>SI / NO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1800" dirty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¿Permite Pagos Parciales? </a:t>
            </a:r>
            <a:r>
              <a:rPr lang="es-ES" sz="1800" b="0" dirty="0"/>
              <a:t>: Si se permiten pagos parciales en una cuota o si tiene que cancelar el 100 % de la misma. </a:t>
            </a:r>
            <a:r>
              <a:rPr lang="es-ES" sz="1800" dirty="0"/>
              <a:t>SI/ NO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2000" dirty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¿Permite Pagos Adicionales? </a:t>
            </a:r>
            <a:r>
              <a:rPr lang="es-ES" sz="1800" dirty="0"/>
              <a:t>SI / NO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dirty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¿Permite Pagos por Caja? </a:t>
            </a:r>
            <a:r>
              <a:rPr lang="es-ES" sz="1800" dirty="0"/>
              <a:t>SI / NO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1800" dirty="0"/>
          </a:p>
          <a:p>
            <a:pPr eaLnBrk="1" hangingPunct="1">
              <a:buFont typeface="Arial" charset="0"/>
              <a:buChar char="♦"/>
              <a:defRPr/>
            </a:pPr>
            <a:endParaRPr lang="es-ES" sz="2000" dirty="0"/>
          </a:p>
          <a:p>
            <a:pPr eaLnBrk="1" hangingPunct="1">
              <a:buFont typeface="Arial" charset="0"/>
              <a:buNone/>
              <a:defRPr/>
            </a:pPr>
            <a:endParaRPr lang="es-E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6F4F4794-66AD-4772-AE0A-B361AF59F0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E920BCAB-43BD-4BE6-A42E-A35456A006A7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46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CE76DE99-902F-3650-5478-0EA96F87CA9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14402" name="Rectangle 2">
            <a:extLst>
              <a:ext uri="{FF2B5EF4-FFF2-40B4-BE49-F238E27FC236}">
                <a16:creationId xmlns:a16="http://schemas.microsoft.com/office/drawing/2014/main" id="{49260EC9-CF62-CCC4-B02E-3CF5BC762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Intereses de Mora</a:t>
            </a:r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33215E32-90C4-998B-3E44-0B1B0EAF4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2000" dirty="0"/>
              <a:t>Intereses de Mora:</a:t>
            </a:r>
            <a:r>
              <a:rPr lang="es-ES" sz="600" dirty="0"/>
              <a:t>  </a:t>
            </a:r>
            <a:r>
              <a:rPr lang="es-ES" sz="1800" b="0" dirty="0"/>
              <a:t>en esta categoría se parametriza cómo se van a comportar los intereses de mora.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800" b="0" dirty="0"/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 b="1" dirty="0"/>
              <a:t>Tipo de Día Mora: </a:t>
            </a:r>
            <a:r>
              <a:rPr lang="es-ES" sz="1800" dirty="0"/>
              <a:t>1- Días Comerciales </a:t>
            </a:r>
            <a:r>
              <a:rPr lang="es-ES" sz="1800" b="1" dirty="0"/>
              <a:t>						</a:t>
            </a:r>
            <a:r>
              <a:rPr lang="es-ES" sz="1800" dirty="0"/>
              <a:t>2- Días Calendario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sz="1800" dirty="0"/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 b="1" dirty="0"/>
              <a:t>¿Cobra Intereses Compensatorios?	 SI /NO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 sz="1800" dirty="0"/>
              <a:t>	Si la respuesta es SI: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sz="1800" dirty="0"/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b="1" dirty="0"/>
              <a:t>Base de Cálculo Interés Compensatorio: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 b="1" dirty="0"/>
              <a:t> 	</a:t>
            </a:r>
            <a:r>
              <a:rPr lang="es-ES" dirty="0"/>
              <a:t>1- Capital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 dirty="0"/>
              <a:t>	2- Interés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 dirty="0"/>
              <a:t>	3- Seguros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 dirty="0"/>
              <a:t>	4- Impuestos sobre Capital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 dirty="0"/>
              <a:t>	5- Impuestos sobre Interés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dirty="0"/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400" dirty="0"/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400" dirty="0"/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 sz="500" b="1" dirty="0"/>
              <a:t>	</a:t>
            </a:r>
            <a:endParaRPr lang="es-ES" sz="500" dirty="0"/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5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953F214-20B0-2BB9-E25C-775AF591E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FB304087-04C8-452C-AAB8-7CCBD76ABFFB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47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7C9B22AB-C2DA-6AA0-AF6C-615DC5E7034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15426" name="Rectangle 2">
            <a:extLst>
              <a:ext uri="{FF2B5EF4-FFF2-40B4-BE49-F238E27FC236}">
                <a16:creationId xmlns:a16="http://schemas.microsoft.com/office/drawing/2014/main" id="{CB4AEFCC-800A-CF6C-11FE-0862510FD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Intereses Compensatorios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CBE9BF53-5B40-3276-076F-5DD3F32F7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Tipo de Año Int. Compensatorios:</a:t>
            </a:r>
            <a:r>
              <a:rPr lang="es-ES" altLang="es-CO" sz="3200" b="1"/>
              <a:t>  </a:t>
            </a:r>
            <a:r>
              <a:rPr lang="es-ES" altLang="es-CO"/>
              <a:t>1- 360- Año Comercial</a:t>
            </a:r>
          </a:p>
          <a:p>
            <a:pPr lvl="2" eaLnBrk="1" hangingPunct="1">
              <a:buFontTx/>
              <a:buNone/>
            </a:pPr>
            <a:r>
              <a:rPr lang="es-ES" altLang="es-CO"/>
              <a:t>					        2- 365- Año Calendario</a:t>
            </a:r>
          </a:p>
          <a:p>
            <a:pPr lvl="2" eaLnBrk="1" hangingPunct="1">
              <a:buFontTx/>
              <a:buNone/>
            </a:pPr>
            <a:endParaRPr lang="es-ES" altLang="es-CO"/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Manejo de Tasa: </a:t>
            </a:r>
            <a:r>
              <a:rPr lang="es-ES" altLang="es-CO"/>
              <a:t>se parametriza cómo se comportará el interés compensatorio: si tomará una tasa particular, si toma la misma tasa de la operación , o si genera un evento por cada cambio de tasa. </a:t>
            </a:r>
            <a:endParaRPr lang="es-ES" altLang="es-CO" b="1"/>
          </a:p>
          <a:p>
            <a:pPr lvl="2" eaLnBrk="1" hangingPunct="1">
              <a:buFont typeface="Arial" panose="020B0604020202020204" pitchFamily="34" charset="0"/>
              <a:buChar char="♦"/>
            </a:pPr>
            <a:endParaRPr lang="es-ES" altLang="es-CO" b="1"/>
          </a:p>
          <a:p>
            <a:pPr lvl="3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E - Tasa por Evento</a:t>
            </a:r>
          </a:p>
          <a:p>
            <a:pPr lvl="3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P - Pizarra Particular</a:t>
            </a:r>
          </a:p>
          <a:p>
            <a:pPr lvl="3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I – Tasa igual a Interés</a:t>
            </a:r>
          </a:p>
          <a:p>
            <a:pPr lvl="3" eaLnBrk="1" hangingPunct="1">
              <a:buFont typeface="Arial" panose="020B0604020202020204" pitchFamily="34" charset="0"/>
              <a:buChar char="♦"/>
            </a:pPr>
            <a:endParaRPr lang="es-ES" altLang="es-CO" sz="1800"/>
          </a:p>
          <a:p>
            <a:pPr lvl="1" eaLnBrk="1" hangingPunct="1">
              <a:buFontTx/>
              <a:buNone/>
            </a:pPr>
            <a:endParaRPr lang="es-ES" altLang="es-CO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AC587B4E-FF11-7B67-8417-87DD56A50F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C787B226-D8C5-4FAB-8FB6-5392427C890C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48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D1BA8726-2F17-F4C6-E463-3A536E98446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16450" name="Rectangle 2">
            <a:extLst>
              <a:ext uri="{FF2B5EF4-FFF2-40B4-BE49-F238E27FC236}">
                <a16:creationId xmlns:a16="http://schemas.microsoft.com/office/drawing/2014/main" id="{3A4AB50C-BF4B-2264-D4C9-C2F5788B6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Intereses de Mora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571DDA66-AC41-F6D1-6578-86D2AC9A2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Tipo de Año Mora:    </a:t>
            </a:r>
            <a:r>
              <a:rPr lang="es-ES" altLang="es-CO" sz="1800"/>
              <a:t>1- 360- Año Comercial</a:t>
            </a:r>
          </a:p>
          <a:p>
            <a:pPr lvl="2" eaLnBrk="1" hangingPunct="1">
              <a:buFontTx/>
              <a:buNone/>
            </a:pPr>
            <a:r>
              <a:rPr lang="es-ES" altLang="es-CO"/>
              <a:t>		                   2- 365- Año Calendario</a:t>
            </a:r>
          </a:p>
          <a:p>
            <a:pPr lvl="2" eaLnBrk="1" hangingPunct="1">
              <a:buFontTx/>
              <a:buNone/>
            </a:pPr>
            <a:endParaRPr lang="es-ES" altLang="es-CO"/>
          </a:p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¿Días de Gracia Interés de Mora? </a:t>
            </a:r>
            <a:r>
              <a:rPr lang="es-ES" altLang="es-CO" sz="1800"/>
              <a:t>Si se cobra la mora a partir de determinado día y dichos días se cuentan de acuerdo a los siguientes calendarios: </a:t>
            </a:r>
          </a:p>
          <a:p>
            <a:pPr lvl="4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H-</a:t>
            </a:r>
            <a:r>
              <a:rPr lang="es-ES" altLang="es-CO" sz="1600" b="1"/>
              <a:t> </a:t>
            </a:r>
            <a:r>
              <a:rPr lang="es-ES" altLang="es-CO" sz="1800"/>
              <a:t>Días Hábiles</a:t>
            </a:r>
          </a:p>
          <a:p>
            <a:pPr lvl="4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C- Días Calendario</a:t>
            </a:r>
          </a:p>
          <a:p>
            <a:pPr lvl="4" eaLnBrk="1" hangingPunct="1">
              <a:buFont typeface="Arial" panose="020B0604020202020204" pitchFamily="34" charset="0"/>
              <a:buChar char="♦"/>
            </a:pPr>
            <a:endParaRPr lang="es-ES" altLang="es-CO" sz="1800"/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/>
              <a:t>Cantidad de Días de Gracia: valor por default.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endParaRPr lang="es-ES" altLang="es-CO"/>
          </a:p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Base de Cálculo Interés Moratorio: </a:t>
            </a:r>
            <a:r>
              <a:rPr lang="es-ES" altLang="es-CO" sz="1800"/>
              <a:t>sobre qué base se calculan los intereses moratorios. </a:t>
            </a:r>
            <a:endParaRPr lang="es-ES" altLang="es-CO" sz="18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5E2F5F16-FE3E-4B66-5183-B995CB4E19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1D8B59FB-C122-464B-84AB-604673D559A4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49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AEE47B69-A247-DE91-6F8C-87496A36832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7DB2607F-6284-628D-591D-F3B0190E5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Intereses de Mora</a:t>
            </a:r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788B1557-5BB1-D58B-53E2-6BDF57B8F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s-ES" sz="1800" b="0"/>
              <a:t>	Las alternativas de base de cálculo de los intereses moratorios son : </a:t>
            </a:r>
          </a:p>
          <a:p>
            <a:pPr eaLnBrk="1" hangingPunct="1">
              <a:defRPr/>
            </a:pPr>
            <a:endParaRPr lang="es-ES" sz="1800" b="0"/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1-  Capital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2- Interés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3- Seguros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4- Impuestos sobre Capital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5- Impuestos sobre Interés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CFDCB6DB-C58E-24F9-A004-C4CED12D8E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1CA21ECC-219A-4AD8-8427-3AC23D2A4A2B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5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4A59FF9C-B9AE-27CC-F755-7D83320D44D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04816754-6A36-5A8C-06FB-2D538BE2C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08100"/>
            <a:ext cx="8229600" cy="4857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ES" sz="2400" b="0"/>
              <a:t>		</a:t>
            </a:r>
            <a:r>
              <a:rPr lang="es-ES" sz="2400"/>
              <a:t>2- Parametrización Particular:  Hpp9120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UY" sz="200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UY" sz="2000"/>
              <a:t>	Objetivo: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/>
          </a:p>
          <a:p>
            <a:pPr eaLnBrk="1" hangingPunct="1">
              <a:lnSpc>
                <a:spcPct val="80000"/>
              </a:lnSpc>
              <a:defRPr/>
            </a:pPr>
            <a:r>
              <a:rPr lang="es-UY" sz="2000" b="0"/>
              <a:t>Permitir presetear o predeterminar productos a plazo,  para facilitar la ejecución o alta de los mismos y evitar posibles desviaciones de parte de los usuarios.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defRPr/>
            </a:pPr>
            <a:r>
              <a:rPr lang="es-UY" sz="2000" b="0"/>
              <a:t>Se pueden presetear todas las características de un determinado producto, para luego ser utilizado por el simulador (ej: monto, plazo mínimo/máximo, cantidad de cuotas, amortización, tasa, etc).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defRPr/>
            </a:pPr>
            <a:r>
              <a:rPr lang="es-UY" sz="2000" b="0"/>
              <a:t>El preseteo permite la predefinición de los parámetros básicos relativos a la operativa en particular. El simulador analizará, en función de módulo /tipo de operación seleccionado, los valores preseteados, de forma que los mismos actúan sugiriendo, forzando, o como topes mínimos o máximos.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 b="0"/>
          </a:p>
        </p:txBody>
      </p:sp>
      <p:sp>
        <p:nvSpPr>
          <p:cNvPr id="472068" name="Rectangle 4">
            <a:extLst>
              <a:ext uri="{FF2B5EF4-FFF2-40B4-BE49-F238E27FC236}">
                <a16:creationId xmlns:a16="http://schemas.microsoft.com/office/drawing/2014/main" id="{537070EF-3276-FE41-D0B2-BADB3C39F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Preseteo Particular de Productos</a:t>
            </a:r>
            <a:endParaRPr lang="es-E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F4CB5618-A15A-8E2C-3713-2E8F992CC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33916AB3-3D43-4145-BEEB-20E513D52219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50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EA8FDBAB-28A0-8EA0-5206-3540F5989B2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5D024156-C528-22A3-F215-1B0201F2D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Comisión por Mora</a:t>
            </a:r>
          </a:p>
        </p:txBody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3D1D6D69-9F03-7774-C395-56A049E96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Comisión sobre Mora: </a:t>
            </a:r>
            <a:r>
              <a:rPr lang="es-ES" sz="1800" b="0"/>
              <a:t>se permite parametrizar alguna comisión para el caso de los préstamos que entren en mora.</a:t>
            </a:r>
            <a:endParaRPr lang="es-ES" sz="2000"/>
          </a:p>
          <a:p>
            <a:pPr eaLnBrk="1" hangingPunct="1">
              <a:buFont typeface="Arial" charset="0"/>
              <a:buChar char="♦"/>
              <a:defRPr/>
            </a:pPr>
            <a:endParaRPr lang="es-ES" sz="20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Códigos Comisión sobre Mora: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	</a:t>
            </a:r>
            <a:r>
              <a:rPr lang="es-ES" sz="1800"/>
              <a:t>- se parametrizan los códigos de comisión.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- cobra sobre: - capital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      - interés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      - ambos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- modificable: sí/no.	</a:t>
            </a:r>
            <a:endParaRPr lang="es-ES" sz="1800" b="1"/>
          </a:p>
          <a:p>
            <a:pPr lvl="1" eaLnBrk="1" hangingPunct="1">
              <a:buFont typeface="Arial" charset="0"/>
              <a:buNone/>
              <a:defRPr/>
            </a:pPr>
            <a:endParaRPr lang="es-ES" sz="1800" b="1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Base Comisión sobre Mora (porcentaje): </a:t>
            </a:r>
            <a:r>
              <a:rPr lang="es-ES" sz="1800"/>
              <a:t>se parametriza la base de cálculo de la comisión: 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s-ES"/>
              <a:t>1- Capital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s-ES"/>
              <a:t>2- Capital + Interés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B62DC9F3-9FC1-06A0-B88A-DA79A44499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D21BDA9F-E869-4A86-8D89-3A3A025F9A0B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51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320187D9-01AB-3355-A85C-87F0C7FF126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619522" name="Rectangle 2">
            <a:extLst>
              <a:ext uri="{FF2B5EF4-FFF2-40B4-BE49-F238E27FC236}">
                <a16:creationId xmlns:a16="http://schemas.microsoft.com/office/drawing/2014/main" id="{2F2D6954-3055-A077-85FD-47B77EFF4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Cancelación</a:t>
            </a:r>
          </a:p>
        </p:txBody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8F513FA1-D47F-E207-1B71-CB723818E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¿Negociación en Pagos?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000" dirty="0"/>
              <a:t>	</a:t>
            </a:r>
            <a:r>
              <a:rPr lang="es-ES" sz="1800" b="0" dirty="0"/>
              <a:t>en el caso de estar parametrizado en ‘SI’, aparece un botón en el plan de pagos llamado Negociación.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 dirty="0"/>
          </a:p>
          <a:p>
            <a:pPr eaLnBrk="1" hangingPunct="1">
              <a:buFont typeface="Arial" charset="0"/>
              <a:buNone/>
              <a:defRPr/>
            </a:pPr>
            <a:r>
              <a:rPr lang="es-ES" sz="1800" b="0" dirty="0"/>
              <a:t>	Permite a usuarios autorizados, la negociación del excedente en el cobro de préstamos (cuando el cliente paga más de lo que debe al día del cobro).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 dirty="0"/>
          </a:p>
          <a:p>
            <a:pPr eaLnBrk="1" hangingPunct="1">
              <a:buFont typeface="Arial" charset="0"/>
              <a:buNone/>
              <a:defRPr/>
            </a:pPr>
            <a:r>
              <a:rPr lang="es-ES" sz="1800" b="0" dirty="0"/>
              <a:t>	En el caso que el total pagado sea mayor al valor de la cuota, se permite hacer un adelanto de capital en la misma transacción.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 dirty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¿Aplica Multa por Cancelación Anticipada? </a:t>
            </a:r>
            <a:r>
              <a:rPr lang="es-ES" sz="1800" dirty="0"/>
              <a:t>SI / NO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21EB9EAF-DA7C-997C-DA0E-C78C4F6F3C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4808638A-9931-48DA-B0D8-23F1AA32BCF4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6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48700ED2-2449-70B5-852F-0786B452FC8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567298" name="Rectangle 2">
            <a:extLst>
              <a:ext uri="{FF2B5EF4-FFF2-40B4-BE49-F238E27FC236}">
                <a16:creationId xmlns:a16="http://schemas.microsoft.com/office/drawing/2014/main" id="{106E856A-999D-DE3B-4A16-D79AFCFB2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Preseteo Particular de Productos</a:t>
            </a:r>
            <a:endParaRPr lang="es-ES" sz="2400"/>
          </a:p>
        </p:txBody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1626B655-45F0-3E82-C22C-9E35550B6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UY" sz="2000" b="0"/>
              <a:t>Luego de parametrizado el Preseteo particular para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UY" sz="2000" b="0"/>
              <a:t>	determinado producto, deja de validar el preseteo general.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2000" b="0"/>
              <a:t>Hpp9120: permite hacer filtros por 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Módulo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Tipo de Operación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Moneda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Especie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2000"/>
          </a:p>
          <a:p>
            <a:pPr eaLnBrk="1" hangingPunct="1">
              <a:lnSpc>
                <a:spcPct val="80000"/>
              </a:lnSpc>
              <a:defRPr/>
            </a:pPr>
            <a:r>
              <a:rPr lang="es-ES" sz="2000" b="0"/>
              <a:t>Operativas: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Agregar producto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Modificar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Eliminar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Copiar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Parámetros: se ingresa información detallada del producto.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E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>
            <a:extLst>
              <a:ext uri="{FF2B5EF4-FFF2-40B4-BE49-F238E27FC236}">
                <a16:creationId xmlns:a16="http://schemas.microsoft.com/office/drawing/2014/main" id="{DC62B2EA-CEEE-B8E0-2D92-6C474EF778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6ABA40BE-F18F-4970-B8BC-9D8E3BFA745C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7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4 Marcador de fecha">
            <a:extLst>
              <a:ext uri="{FF2B5EF4-FFF2-40B4-BE49-F238E27FC236}">
                <a16:creationId xmlns:a16="http://schemas.microsoft.com/office/drawing/2014/main" id="{20DE3E99-3794-D200-4C93-7EDCD238B95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482306" name="Rectangle 2">
            <a:extLst>
              <a:ext uri="{FF2B5EF4-FFF2-40B4-BE49-F238E27FC236}">
                <a16:creationId xmlns:a16="http://schemas.microsoft.com/office/drawing/2014/main" id="{F33F8DB3-F51F-F7B4-0B10-6E3C7D7F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UY" sz="2400"/>
              <a:t>Preseteo Particular de Productos</a:t>
            </a:r>
            <a:endParaRPr lang="es-ES" sz="2400"/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744216F6-BB8B-5564-F7D2-369E1C02A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s-ES" sz="2400"/>
              <a:t>Hpp9120:</a:t>
            </a:r>
          </a:p>
        </p:txBody>
      </p:sp>
      <p:pic>
        <p:nvPicPr>
          <p:cNvPr id="8198" name="Picture 4">
            <a:extLst>
              <a:ext uri="{FF2B5EF4-FFF2-40B4-BE49-F238E27FC236}">
                <a16:creationId xmlns:a16="http://schemas.microsoft.com/office/drawing/2014/main" id="{BF1E6B7E-464A-1E2A-74AE-099A3A91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7307263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>
            <a:extLst>
              <a:ext uri="{FF2B5EF4-FFF2-40B4-BE49-F238E27FC236}">
                <a16:creationId xmlns:a16="http://schemas.microsoft.com/office/drawing/2014/main" id="{CC492B73-21AB-D202-0331-732109DEC7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B67F4881-39CC-469D-99D8-7E2B93BB91AE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8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4 Marcador de fecha">
            <a:extLst>
              <a:ext uri="{FF2B5EF4-FFF2-40B4-BE49-F238E27FC236}">
                <a16:creationId xmlns:a16="http://schemas.microsoft.com/office/drawing/2014/main" id="{5CB46F66-9593-C4AE-A90C-F6A488CCB1D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00CB40A-30F7-0BE9-6FEF-2B5F2FD8E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848600" cy="5516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lvl="1" eaLnBrk="1" hangingPunct="1"/>
            <a:endParaRPr lang="es-ES" altLang="es-CO" sz="2400" b="1"/>
          </a:p>
          <a:p>
            <a:pPr lvl="1" eaLnBrk="1" hangingPunct="1"/>
            <a:r>
              <a:rPr lang="es-ES" altLang="es-CO" sz="2400" b="1"/>
              <a:t>Botón Parámetros en determinado producto:</a:t>
            </a:r>
          </a:p>
          <a:p>
            <a:pPr lvl="1" eaLnBrk="1" hangingPunct="1"/>
            <a:endParaRPr lang="es-ES" altLang="es-CO" sz="2400" b="1"/>
          </a:p>
          <a:p>
            <a:pPr lvl="1" eaLnBrk="1" hangingPunct="1">
              <a:buFontTx/>
              <a:buNone/>
            </a:pPr>
            <a:r>
              <a:rPr lang="es-ES" altLang="es-CO" sz="2400" b="1"/>
              <a:t> </a:t>
            </a:r>
          </a:p>
        </p:txBody>
      </p:sp>
      <p:sp>
        <p:nvSpPr>
          <p:cNvPr id="418820" name="Rectangle 4">
            <a:extLst>
              <a:ext uri="{FF2B5EF4-FFF2-40B4-BE49-F238E27FC236}">
                <a16:creationId xmlns:a16="http://schemas.microsoft.com/office/drawing/2014/main" id="{F83ABB27-D8E0-5643-5B1E-661E5FF36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3800" y="404813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s-ES" sz="2400"/>
              <a:t>Preseteo Particular de Productos</a:t>
            </a:r>
          </a:p>
        </p:txBody>
      </p:sp>
      <p:pic>
        <p:nvPicPr>
          <p:cNvPr id="9222" name="Picture 5">
            <a:extLst>
              <a:ext uri="{FF2B5EF4-FFF2-40B4-BE49-F238E27FC236}">
                <a16:creationId xmlns:a16="http://schemas.microsoft.com/office/drawing/2014/main" id="{2E2EA376-0C8E-02D2-1650-1756CC847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20938"/>
            <a:ext cx="7323138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>
            <a:extLst>
              <a:ext uri="{FF2B5EF4-FFF2-40B4-BE49-F238E27FC236}">
                <a16:creationId xmlns:a16="http://schemas.microsoft.com/office/drawing/2014/main" id="{6AE832EA-E14E-E3B8-4A26-DDD22C2FC8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8BD9E289-B77E-4C6D-9CAC-D1E359145B9B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9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4 Marcador de fecha">
            <a:extLst>
              <a:ext uri="{FF2B5EF4-FFF2-40B4-BE49-F238E27FC236}">
                <a16:creationId xmlns:a16="http://schemas.microsoft.com/office/drawing/2014/main" id="{13A66726-C60A-3DD5-22D3-541C24658AD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Junio 2007</a:t>
            </a:r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35268B1E-CD40-B86A-0447-46382695E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8325" y="1341438"/>
            <a:ext cx="8153400" cy="5040312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s-ES" sz="2400"/>
              <a:t>Parámetro 504: Simulador de Apertura - </a:t>
            </a:r>
            <a:r>
              <a:rPr lang="es-ES" sz="1800" b="0"/>
              <a:t>Agrupa los parámetros utilizados en el Alta del préstamo (simulación, desembolso, renovación). </a:t>
            </a:r>
            <a:endParaRPr lang="es-ES" sz="1800"/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D7D7FE51-B4B2-554A-278D-93E74F231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4038" y="573088"/>
            <a:ext cx="7772400" cy="695325"/>
          </a:xfrm>
        </p:spPr>
        <p:txBody>
          <a:bodyPr lIns="90488" tIns="44450" rIns="90488" bIns="44450"/>
          <a:lstStyle/>
          <a:p>
            <a:pPr algn="ctr" eaLnBrk="1" hangingPunct="1">
              <a:lnSpc>
                <a:spcPct val="50000"/>
              </a:lnSpc>
              <a:defRPr/>
            </a:pPr>
            <a:r>
              <a:rPr lang="es-ES" sz="2400"/>
              <a:t>Preseteo Particular de Productos</a:t>
            </a:r>
            <a:endParaRPr lang="es-ES_tradnl" sz="2400"/>
          </a:p>
        </p:txBody>
      </p:sp>
      <p:pic>
        <p:nvPicPr>
          <p:cNvPr id="10246" name="Picture 4">
            <a:extLst>
              <a:ext uri="{FF2B5EF4-FFF2-40B4-BE49-F238E27FC236}">
                <a16:creationId xmlns:a16="http://schemas.microsoft.com/office/drawing/2014/main" id="{BC827A78-6163-ED6C-197D-C3FD62EC9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00300"/>
            <a:ext cx="7354887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tx2">
                <a:gamma/>
                <a:shade val="46275"/>
                <a:invGamma/>
              </a:schemeClr>
            </a:gs>
            <a:gs pos="50000">
              <a:schemeClr val="tx2"/>
            </a:gs>
            <a:gs pos="100000">
              <a:schemeClr val="tx2">
                <a:gamma/>
                <a:shade val="46275"/>
                <a:invGamma/>
              </a:schemeClr>
            </a:gs>
          </a:gsLst>
          <a:lin ang="0" scaled="1"/>
        </a:gra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ZapfDingbats" pitchFamily="8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tx2">
                <a:gamma/>
                <a:shade val="46275"/>
                <a:invGamma/>
              </a:schemeClr>
            </a:gs>
            <a:gs pos="50000">
              <a:schemeClr val="tx2"/>
            </a:gs>
            <a:gs pos="100000">
              <a:schemeClr val="tx2">
                <a:gamma/>
                <a:shade val="46275"/>
                <a:invGamma/>
              </a:schemeClr>
            </a:gs>
          </a:gsLst>
          <a:lin ang="0" scaled="1"/>
        </a:gra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ZapfDingbats" pitchFamily="82" charset="2"/>
          </a:defRPr>
        </a:defPPr>
      </a:lstStyle>
    </a:lnDef>
  </a:objectDefaults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</TotalTime>
  <Words>5216</Words>
  <Application>Microsoft Office PowerPoint</Application>
  <PresentationFormat>Presentación en pantalla (4:3)</PresentationFormat>
  <Paragraphs>786</Paragraphs>
  <Slides>51</Slides>
  <Notes>51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5" baseType="lpstr">
      <vt:lpstr>ZapfDingbats</vt:lpstr>
      <vt:lpstr>Arial</vt:lpstr>
      <vt:lpstr>Times New Roman</vt:lpstr>
      <vt:lpstr>1_Diseño predeterminado</vt:lpstr>
      <vt:lpstr>Preseteo de Productos Activos</vt:lpstr>
      <vt:lpstr>Agenda</vt:lpstr>
      <vt:lpstr>Preseteo de Préstamos</vt:lpstr>
      <vt:lpstr>Preseteo General de Productos</vt:lpstr>
      <vt:lpstr>Preseteo Particular de Productos</vt:lpstr>
      <vt:lpstr>Preseteo Particular de Productos</vt:lpstr>
      <vt:lpstr>Preseteo Particular de Productos</vt:lpstr>
      <vt:lpstr>Preseteo Particular de Productos</vt:lpstr>
      <vt:lpstr>Preseteo Particular de Productos</vt:lpstr>
      <vt:lpstr>Preseteo de Préstamos</vt:lpstr>
      <vt:lpstr>Parámetros: Tipo Amortización</vt:lpstr>
      <vt:lpstr>Parámetros: Formas de Despeje</vt:lpstr>
      <vt:lpstr>Parámetros: Internet</vt:lpstr>
      <vt:lpstr>Parámetros: Fechas Plan de Pagos</vt:lpstr>
      <vt:lpstr>Parámetros: Fechas Plan de Pagos</vt:lpstr>
      <vt:lpstr>Parámetros: Fechas Plan de Pagos</vt:lpstr>
      <vt:lpstr>Parámetros: Fechas Plan de Pagos</vt:lpstr>
      <vt:lpstr>Parámetros: Fechas Plan de Pagos</vt:lpstr>
      <vt:lpstr>Parámetros: Fechas Plan de Pagos</vt:lpstr>
      <vt:lpstr>Parámetros: Fechas Plan de Pagos</vt:lpstr>
      <vt:lpstr>Parámetros: Capital Plan de Pagos</vt:lpstr>
      <vt:lpstr>Parámetros: Capital Plan de Pagos</vt:lpstr>
      <vt:lpstr>Parámetros: Interés Plan de Pagos</vt:lpstr>
      <vt:lpstr>Parámetros: Interés Plan de Pagos</vt:lpstr>
      <vt:lpstr>Parámetros: Interés Plan de Pagos</vt:lpstr>
      <vt:lpstr>Parámetros: Interés Plan de Pagos</vt:lpstr>
      <vt:lpstr>Parámetros: Interés Plan de Pagos</vt:lpstr>
      <vt:lpstr>Parámetros: Interés Plan de Pagos</vt:lpstr>
      <vt:lpstr>Parámetros: Seguros Plan de Pagos</vt:lpstr>
      <vt:lpstr>Parámetros: Comisiones Plan de Pagos</vt:lpstr>
      <vt:lpstr>Parámetros: Contabilidad Desembolso</vt:lpstr>
      <vt:lpstr>Parámetros Preseteo</vt:lpstr>
      <vt:lpstr>Parámetros Preseteo</vt:lpstr>
      <vt:lpstr>Parámetros Preseteo</vt:lpstr>
      <vt:lpstr>Parámetros Preseteo</vt:lpstr>
      <vt:lpstr>Parámetros Preseteo</vt:lpstr>
      <vt:lpstr>Preseteo de Préstamos</vt:lpstr>
      <vt:lpstr>Preseteo de Préstamos</vt:lpstr>
      <vt:lpstr>Parámetros: Orden de Cobro</vt:lpstr>
      <vt:lpstr>Parámetros: Adelanto de Capital Automático</vt:lpstr>
      <vt:lpstr>Parámetros: Cancelación Préstamos</vt:lpstr>
      <vt:lpstr>Parámetros: Intereses</vt:lpstr>
      <vt:lpstr>Parámetros: Seguros</vt:lpstr>
      <vt:lpstr>Parámetros: Comisiones</vt:lpstr>
      <vt:lpstr>Parámetros: Pagos</vt:lpstr>
      <vt:lpstr>Parámetros: Intereses de Mora</vt:lpstr>
      <vt:lpstr>Parámetros: Intereses Compensatorios</vt:lpstr>
      <vt:lpstr>Parámetros: Intereses de Mora</vt:lpstr>
      <vt:lpstr>Parámetros: Intereses de Mora</vt:lpstr>
      <vt:lpstr>Parámetros: Comisión por Mora</vt:lpstr>
      <vt:lpstr>Parámetros: Cancelación</vt:lpstr>
    </vt:vector>
  </TitlesOfParts>
  <Company>de Larrobla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Bantotal</dc:title>
  <dc:creator>Alejandro Danielián</dc:creator>
  <dc:description>Préstamos, Líneas de Crédito y Garantías</dc:description>
  <cp:lastModifiedBy>GARCIA MUNOZ WILLIAM GEOVANNY</cp:lastModifiedBy>
  <cp:revision>114</cp:revision>
  <dcterms:created xsi:type="dcterms:W3CDTF">2004-05-17T19:28:43Z</dcterms:created>
  <dcterms:modified xsi:type="dcterms:W3CDTF">2025-07-02T20:24:35Z</dcterms:modified>
</cp:coreProperties>
</file>