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2"/>
  </p:notesMasterIdLst>
  <p:handoutMasterIdLst>
    <p:handoutMasterId r:id="rId53"/>
  </p:handoutMasterIdLst>
  <p:sldIdLst>
    <p:sldId id="256" r:id="rId2"/>
    <p:sldId id="266" r:id="rId3"/>
    <p:sldId id="296" r:id="rId4"/>
    <p:sldId id="323" r:id="rId5"/>
    <p:sldId id="258" r:id="rId6"/>
    <p:sldId id="324" r:id="rId7"/>
    <p:sldId id="268" r:id="rId8"/>
    <p:sldId id="297" r:id="rId9"/>
    <p:sldId id="298" r:id="rId10"/>
    <p:sldId id="320" r:id="rId11"/>
    <p:sldId id="271" r:id="rId12"/>
    <p:sldId id="259" r:id="rId13"/>
    <p:sldId id="275" r:id="rId14"/>
    <p:sldId id="330" r:id="rId15"/>
    <p:sldId id="276" r:id="rId16"/>
    <p:sldId id="261" r:id="rId17"/>
    <p:sldId id="262" r:id="rId18"/>
    <p:sldId id="278" r:id="rId19"/>
    <p:sldId id="301" r:id="rId20"/>
    <p:sldId id="303" r:id="rId21"/>
    <p:sldId id="279" r:id="rId22"/>
    <p:sldId id="282" r:id="rId23"/>
    <p:sldId id="263" r:id="rId24"/>
    <p:sldId id="306" r:id="rId25"/>
    <p:sldId id="307" r:id="rId26"/>
    <p:sldId id="283" r:id="rId27"/>
    <p:sldId id="295" r:id="rId28"/>
    <p:sldId id="287" r:id="rId29"/>
    <p:sldId id="309" r:id="rId30"/>
    <p:sldId id="331" r:id="rId31"/>
    <p:sldId id="332" r:id="rId32"/>
    <p:sldId id="313" r:id="rId33"/>
    <p:sldId id="293" r:id="rId34"/>
    <p:sldId id="294" r:id="rId35"/>
    <p:sldId id="310" r:id="rId36"/>
    <p:sldId id="311" r:id="rId37"/>
    <p:sldId id="314" r:id="rId38"/>
    <p:sldId id="288" r:id="rId39"/>
    <p:sldId id="312" r:id="rId40"/>
    <p:sldId id="326" r:id="rId41"/>
    <p:sldId id="334" r:id="rId42"/>
    <p:sldId id="327" r:id="rId43"/>
    <p:sldId id="328" r:id="rId44"/>
    <p:sldId id="329" r:id="rId45"/>
    <p:sldId id="337" r:id="rId46"/>
    <p:sldId id="289" r:id="rId47"/>
    <p:sldId id="292" r:id="rId48"/>
    <p:sldId id="291" r:id="rId49"/>
    <p:sldId id="319" r:id="rId50"/>
    <p:sldId id="267" r:id="rId5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648"/>
    <p:restoredTop sz="94712"/>
  </p:normalViewPr>
  <p:slideViewPr>
    <p:cSldViewPr snapToGrid="0" snapToObjects="1">
      <p:cViewPr>
        <p:scale>
          <a:sx n="100" d="100"/>
          <a:sy n="100" d="100"/>
        </p:scale>
        <p:origin x="1560" y="59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9/13/18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9/13/18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start</a:t>
            </a:r>
            <a:r>
              <a:rPr lang="en-US" baseline="0"/>
              <a:t> here...</a:t>
            </a:r>
            <a:endParaRPr lang="en-US"/>
          </a:p>
        </p:txBody>
      </p:sp>
      <p:sp>
        <p:nvSpPr>
          <p:cNvPr id="4" name="Slide Number Placeholder 3"/>
          <p:cNvSpPr>
            <a:spLocks noGrp="1"/>
          </p:cNvSpPr>
          <p:nvPr>
            <p:ph type="sldNum" sz="quarter" idx="10"/>
          </p:nvPr>
        </p:nvSpPr>
        <p:spPr/>
        <p:txBody>
          <a:bodyPr/>
          <a:lstStyle/>
          <a:p>
            <a:fld id="{C5ED926C-2523-DB4E-AA42-7803F6FA2B59}" type="slidenum">
              <a:rPr lang="en-US" smtClean="0"/>
              <a:t>29</a:t>
            </a:fld>
            <a:endParaRPr lang="en-US"/>
          </a:p>
        </p:txBody>
      </p:sp>
    </p:spTree>
    <p:extLst>
      <p:ext uri="{BB962C8B-B14F-4D97-AF65-F5344CB8AC3E}">
        <p14:creationId xmlns:p14="http://schemas.microsoft.com/office/powerpoint/2010/main" val="3170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smtClean="0"/>
              <a:t>Agile development techniques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3893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p>
          <a:p>
            <a:pPr>
              <a:lnSpc>
                <a:spcPct val="9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XP practices</a:t>
            </a:r>
            <a:endParaRPr lang="en-US" dirty="0"/>
          </a:p>
        </p:txBody>
      </p:sp>
      <p:sp>
        <p:nvSpPr>
          <p:cNvPr id="3" name="Content Placeholder 2"/>
          <p:cNvSpPr>
            <a:spLocks noGrp="1"/>
          </p:cNvSpPr>
          <p:nvPr>
            <p:ph idx="1"/>
          </p:nvPr>
        </p:nvSpPr>
        <p:spPr/>
        <p:txBody>
          <a:bodyPr/>
          <a:lstStyle/>
          <a:p>
            <a:r>
              <a:rPr lang="en-US" dirty="0" smtClean="0"/>
              <a:t>Extreme programming has a technical focus and is not easy to integrate with management practice in most organizations.</a:t>
            </a:r>
          </a:p>
          <a:p>
            <a:r>
              <a:rPr lang="en-US" dirty="0" smtClean="0"/>
              <a:t>Consequently, while agile development uses practices from XP, the method as originally defined is not widely used.</a:t>
            </a:r>
          </a:p>
          <a:p>
            <a:r>
              <a:rPr lang="en-US" dirty="0" smtClean="0"/>
              <a:t>Key practices</a:t>
            </a:r>
          </a:p>
          <a:p>
            <a:pPr lvl="1"/>
            <a:r>
              <a:rPr lang="en-US" dirty="0" smtClean="0"/>
              <a:t>User stories for specification</a:t>
            </a:r>
          </a:p>
          <a:p>
            <a:pPr lvl="1"/>
            <a:r>
              <a:rPr lang="en-US" dirty="0" smtClean="0"/>
              <a:t>Refactoring</a:t>
            </a:r>
          </a:p>
          <a:p>
            <a:pPr lvl="1"/>
            <a:r>
              <a:rPr lang="en-US" dirty="0" smtClean="0"/>
              <a:t>Test-first development</a:t>
            </a:r>
          </a:p>
          <a:p>
            <a:pPr lvl="1"/>
            <a:r>
              <a:rPr lang="en-US" dirty="0" smtClean="0"/>
              <a:t>Pair programming</a:t>
            </a:r>
            <a:endParaRPr lang="en-US" dirty="0"/>
          </a:p>
        </p:txBody>
      </p:sp>
    </p:spTree>
    <p:extLst>
      <p:ext uri="{BB962C8B-B14F-4D97-AF65-F5344CB8AC3E}">
        <p14:creationId xmlns:p14="http://schemas.microsoft.com/office/powerpoint/2010/main" val="324664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smtClean="0"/>
              <a:t>Refactoring</a:t>
            </a:r>
            <a:endParaRPr lang="en-US" dirty="0"/>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Agile development techniques</a:t>
            </a:r>
          </a:p>
          <a:p>
            <a:r>
              <a:rPr lang="en-US" dirty="0" smtClean="0"/>
              <a:t>Agile project management</a:t>
            </a:r>
          </a:p>
          <a:p>
            <a:r>
              <a:rPr lang="en-US" dirty="0" smtClean="0"/>
              <a:t>Scaling agile methods</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a:t>
            </a:r>
            <a:endParaRPr lang="en-US" dirty="0"/>
          </a:p>
        </p:txBody>
      </p:sp>
      <p:sp>
        <p:nvSpPr>
          <p:cNvPr id="1172483" name="Rectangle 3"/>
          <p:cNvSpPr>
            <a:spLocks noGrp="1" noChangeArrowheads="1"/>
          </p:cNvSpPr>
          <p:nvPr>
            <p:ph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a:t>
            </a:r>
            <a:r>
              <a:rPr lang="en-US" dirty="0" smtClean="0"/>
              <a:t>-driven </a:t>
            </a:r>
            <a:r>
              <a:rPr lang="en-US" dirty="0"/>
              <a:t>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test-first development</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  </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working </a:t>
            </a:r>
            <a:r>
              <a:rPr lang="en-US" sz="2400" dirty="0"/>
              <a:t>in pairs, </a:t>
            </a:r>
            <a:r>
              <a:rPr lang="en-US" sz="2400" dirty="0" smtClean="0"/>
              <a:t>developing code together.</a:t>
            </a:r>
            <a:endParaRPr lang="en-US" sz="2400" dirty="0"/>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smtClean="0"/>
              <a:t>improving the system code.</a:t>
            </a:r>
            <a:endParaRPr 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computer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some evidence that suggests that a pair working together is more efficient than 2 programmers working separately. </a:t>
            </a:r>
            <a:endParaRPr lang="en-US" dirty="0" smtClean="0"/>
          </a:p>
          <a:p>
            <a:endParaRPr lang="en-GB"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practices used in agile methods.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Scrum is an agile method that focuses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Plan-driven development is essential for some types of system but does not meet these business needs.</a:t>
            </a:r>
          </a:p>
          <a:p>
            <a:r>
              <a:rPr lang="en-US" dirty="0" smtClean="0"/>
              <a:t>Agile development methods emerged in the late 1990s whose aim was to radically reduce the delivery time for working software systems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gridCol w="6273800"/>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tr>
            </a:tbl>
          </a:graphicData>
        </a:graphic>
      </p:graphicFrame>
    </p:spTree>
    <p:extLst>
      <p:ext uri="{BB962C8B-B14F-4D97-AF65-F5344CB8AC3E}">
        <p14:creationId xmlns:p14="http://schemas.microsoft.com/office/powerpoint/2010/main" val="4279845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gridCol w="5905500"/>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815401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Tree>
    <p:extLst>
      <p:ext uri="{BB962C8B-B14F-4D97-AF65-F5344CB8AC3E}">
        <p14:creationId xmlns:p14="http://schemas.microsoft.com/office/powerpoint/2010/main" val="1660574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from the product backlog to be developed during the sprint.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(Scrums)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Scrum</a:t>
            </a:r>
            <a:endParaRPr lang="en-US" dirty="0"/>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Tree>
    <p:extLst>
      <p:ext uri="{BB962C8B-B14F-4D97-AF65-F5344CB8AC3E}">
        <p14:creationId xmlns:p14="http://schemas.microsoft.com/office/powerpoint/2010/main" val="205777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a:t>
            </a:r>
            <a:r>
              <a:rPr lang="en-GB" dirty="0" err="1" smtClean="0"/>
              <a:t>importaant</a:t>
            </a:r>
            <a:r>
              <a:rPr lang="en-GB" dirty="0" smtClean="0"/>
              <a:t> to maintain agile fundamentals:</a:t>
            </a:r>
          </a:p>
          <a:p>
            <a:pPr lvl="1"/>
            <a:r>
              <a:rPr lang="en-GB" dirty="0" smtClean="0"/>
              <a:t>Flexible planning, frequent system releases, continuous integration, test-driven development and good team communications. </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inter-leaved</a:t>
            </a:r>
          </a:p>
          <a:p>
            <a:r>
              <a:rPr lang="en-US" dirty="0" smtClean="0"/>
              <a:t>The system </a:t>
            </a:r>
            <a:r>
              <a:rPr lang="en-US" dirty="0"/>
              <a:t>is developed as a series of versions </a:t>
            </a:r>
            <a:r>
              <a:rPr lang="en-US" dirty="0" smtClean="0"/>
              <a:t>or increments with </a:t>
            </a:r>
            <a:r>
              <a:rPr lang="en-US" dirty="0"/>
              <a:t>stakeholders involved in </a:t>
            </a:r>
            <a:r>
              <a:rPr lang="en-US" dirty="0" smtClean="0"/>
              <a:t>version specification and evaluation</a:t>
            </a:r>
          </a:p>
          <a:p>
            <a:r>
              <a:rPr lang="en-US" dirty="0" smtClean="0"/>
              <a:t>Frequent delivery of new versions for evaluation</a:t>
            </a:r>
            <a:endParaRPr lang="en-US" dirty="0"/>
          </a:p>
          <a:p>
            <a:r>
              <a:rPr lang="en-US" dirty="0" smtClean="0"/>
              <a:t>Extensive tool support (e.g. automated testing tools) used to support development.</a:t>
            </a:r>
          </a:p>
          <a:p>
            <a:r>
              <a:rPr lang="en-US" dirty="0" smtClean="0"/>
              <a:t>Minimal documentation – focus on working code</a:t>
            </a:r>
            <a:endParaRPr lang="en-US" dirty="0"/>
          </a:p>
          <a:p>
            <a:endParaRPr lang="en-US" dirty="0"/>
          </a:p>
        </p:txBody>
      </p:sp>
    </p:spTree>
    <p:extLst>
      <p:ext uri="{BB962C8B-B14F-4D97-AF65-F5344CB8AC3E}">
        <p14:creationId xmlns:p14="http://schemas.microsoft.com/office/powerpoint/2010/main" val="1082643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0" fill="hold"/>
                                        <p:tgtEl>
                                          <p:spTgt spid="3">
                                            <p:txEl>
                                              <p:pRg st="2" end="2"/>
                                            </p:txEl>
                                          </p:spTgt>
                                        </p:tgtEl>
                                        <p:attrNameLst>
                                          <p:attrName>style.color</p:attrName>
                                        </p:attrNameLst>
                                      </p:cBhvr>
                                      <p:to>
                                        <a:srgbClr val="FF2600"/>
                                      </p:to>
                                    </p:animClr>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Tree>
    <p:extLst>
      <p:ext uri="{BB962C8B-B14F-4D97-AF65-F5344CB8AC3E}">
        <p14:creationId xmlns:p14="http://schemas.microsoft.com/office/powerpoint/2010/main" val="3951079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maintenance</a:t>
            </a:r>
            <a:endParaRPr lang="en-US" dirty="0"/>
          </a:p>
        </p:txBody>
      </p:sp>
      <p:sp>
        <p:nvSpPr>
          <p:cNvPr id="3" name="Content Placeholder 2"/>
          <p:cNvSpPr>
            <a:spLocks noGrp="1"/>
          </p:cNvSpPr>
          <p:nvPr>
            <p:ph idx="1"/>
          </p:nvPr>
        </p:nvSpPr>
        <p:spPr/>
        <p:txBody>
          <a:bodyPr/>
          <a:lstStyle/>
          <a:p>
            <a:r>
              <a:rPr lang="en-US" dirty="0" smtClean="0"/>
              <a:t>Key problems are:</a:t>
            </a:r>
          </a:p>
          <a:p>
            <a:pPr lvl="1"/>
            <a:r>
              <a:rPr lang="en-US" dirty="0" smtClean="0"/>
              <a:t>Lack of product documentation</a:t>
            </a:r>
          </a:p>
          <a:p>
            <a:pPr lvl="1"/>
            <a:r>
              <a:rPr lang="en-US" dirty="0" smtClean="0"/>
              <a:t>Keeping customers involved in the development process</a:t>
            </a:r>
          </a:p>
          <a:p>
            <a:pPr lvl="1"/>
            <a:r>
              <a:rPr lang="en-US" dirty="0" smtClean="0"/>
              <a:t>Maintaining the continuity of the development team</a:t>
            </a:r>
          </a:p>
          <a:p>
            <a:r>
              <a:rPr lang="en-US" dirty="0" smtClean="0"/>
              <a:t>Agile development relies on the development team knowing and understanding what has to be done. </a:t>
            </a:r>
            <a:endParaRPr lang="en-US" dirty="0"/>
          </a:p>
          <a:p>
            <a:r>
              <a:rPr lang="en-US" dirty="0" smtClean="0"/>
              <a:t>For long-lifetime systems, this is a real problem as the original developers will not always work on the system.</a:t>
            </a:r>
            <a:endParaRPr lang="en-US" dirty="0"/>
          </a:p>
        </p:txBody>
      </p:sp>
    </p:spTree>
    <p:extLst>
      <p:ext uri="{BB962C8B-B14F-4D97-AF65-F5344CB8AC3E}">
        <p14:creationId xmlns:p14="http://schemas.microsoft.com/office/powerpoint/2010/main" val="481702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plan-driven methods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Tree>
    <p:extLst>
      <p:ext uri="{BB962C8B-B14F-4D97-AF65-F5344CB8AC3E}">
        <p14:creationId xmlns:p14="http://schemas.microsoft.com/office/powerpoint/2010/main" val="323150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issues</a:t>
            </a:r>
            <a:endParaRPr lang="en-US" dirty="0"/>
          </a:p>
        </p:txBody>
      </p:sp>
      <p:sp>
        <p:nvSpPr>
          <p:cNvPr id="3" name="Content Placeholder 2"/>
          <p:cNvSpPr>
            <a:spLocks noGrp="1"/>
          </p:cNvSpPr>
          <p:nvPr>
            <p:ph idx="1"/>
          </p:nvPr>
        </p:nvSpPr>
        <p:spPr>
          <a:xfrm>
            <a:off x="457200" y="1600200"/>
            <a:ext cx="8470900" cy="4525963"/>
          </a:xfrm>
        </p:spPr>
        <p:txBody>
          <a:bodyPr/>
          <a:lstStyle/>
          <a:p>
            <a:r>
              <a:rPr lang="en-GB" dirty="0" smtClean="0"/>
              <a:t>How large is the system being developed?</a:t>
            </a:r>
          </a:p>
          <a:p>
            <a:pPr lvl="1"/>
            <a:r>
              <a:rPr lang="en-GB" dirty="0"/>
              <a:t>Agile methods are most effective </a:t>
            </a:r>
            <a:r>
              <a:rPr lang="en-GB" dirty="0" smtClean="0"/>
              <a:t>a </a:t>
            </a:r>
            <a:r>
              <a:rPr lang="en-GB" dirty="0"/>
              <a:t>relatively small co-located team who can communicate informally. </a:t>
            </a:r>
            <a:endParaRPr lang="en-GB" dirty="0" smtClean="0"/>
          </a:p>
          <a:p>
            <a:r>
              <a:rPr lang="en-GB" dirty="0" smtClean="0"/>
              <a:t>What type of system is being developed?</a:t>
            </a:r>
          </a:p>
          <a:p>
            <a:pPr lvl="1"/>
            <a:r>
              <a:rPr lang="en-GB" dirty="0"/>
              <a:t>Systems that require a lot of analysis before </a:t>
            </a:r>
            <a:r>
              <a:rPr lang="en-GB" dirty="0" smtClean="0"/>
              <a:t>implementation need </a:t>
            </a:r>
            <a:r>
              <a:rPr lang="en-GB" dirty="0"/>
              <a:t>a fairly detailed design to carry out this analysis. </a:t>
            </a:r>
            <a:endParaRPr lang="en-GB" dirty="0" smtClean="0"/>
          </a:p>
          <a:p>
            <a:r>
              <a:rPr lang="en-GB" dirty="0" smtClean="0"/>
              <a:t>What is the expected system lifetime?</a:t>
            </a:r>
          </a:p>
          <a:p>
            <a:pPr lvl="1"/>
            <a:r>
              <a:rPr lang="en-GB" dirty="0"/>
              <a:t>Long-lifetime systems </a:t>
            </a:r>
            <a:r>
              <a:rPr lang="en-GB" dirty="0" smtClean="0"/>
              <a:t>require documentation </a:t>
            </a:r>
            <a:r>
              <a:rPr lang="en-GB" dirty="0"/>
              <a:t>to communicate the </a:t>
            </a:r>
            <a:r>
              <a:rPr lang="en-GB" dirty="0" smtClean="0"/>
              <a:t>intentions </a:t>
            </a:r>
            <a:r>
              <a:rPr lang="en-GB" dirty="0"/>
              <a:t>of the system developers to the support team. </a:t>
            </a:r>
            <a:endParaRPr lang="en-GB" dirty="0" smtClean="0"/>
          </a:p>
          <a:p>
            <a:r>
              <a:rPr lang="en-GB" dirty="0" smtClean="0"/>
              <a:t>Is the system subject to external regulation?</a:t>
            </a:r>
          </a:p>
          <a:p>
            <a:pPr lvl="1"/>
            <a:r>
              <a:rPr lang="en-GB" dirty="0"/>
              <a:t>If a system </a:t>
            </a:r>
            <a:r>
              <a:rPr lang="en-GB" dirty="0" smtClean="0"/>
              <a:t>is regulated you </a:t>
            </a:r>
            <a:r>
              <a:rPr lang="en-GB" dirty="0"/>
              <a:t>will probably be required to produce detailed documentation as part of the system safety case. </a:t>
            </a:r>
            <a:endParaRPr lang="en-GB" dirty="0" smtClean="0"/>
          </a:p>
          <a:p>
            <a:pPr lvl="1">
              <a:buNone/>
            </a:pPr>
            <a:r>
              <a:rPr lang="en-GB" dirty="0" smtClean="0"/>
              <a:t> </a:t>
            </a:r>
          </a:p>
          <a:p>
            <a:pPr lvl="1"/>
            <a:endParaRPr lang="en-US" dirty="0"/>
          </a:p>
        </p:txBody>
      </p:sp>
    </p:spTree>
    <p:extLst>
      <p:ext uri="{BB962C8B-B14F-4D97-AF65-F5344CB8AC3E}">
        <p14:creationId xmlns:p14="http://schemas.microsoft.com/office/powerpoint/2010/main" val="2495282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and teams</a:t>
            </a:r>
            <a:endParaRPr lang="en-US" dirty="0"/>
          </a:p>
        </p:txBody>
      </p:sp>
      <p:sp>
        <p:nvSpPr>
          <p:cNvPr id="3" name="Content Placeholder 2"/>
          <p:cNvSpPr>
            <a:spLocks noGrp="1"/>
          </p:cNvSpPr>
          <p:nvPr>
            <p:ph idx="1"/>
          </p:nvPr>
        </p:nvSpPr>
        <p:spPr/>
        <p:txBody>
          <a:bodyPr/>
          <a:lstStyle/>
          <a:p>
            <a:r>
              <a:rPr lang="en-GB" dirty="0" smtClean="0"/>
              <a:t>How good are the designers and programmers in the development team?</a:t>
            </a:r>
          </a:p>
          <a:p>
            <a:pPr lvl="1"/>
            <a:r>
              <a:rPr lang="en-GB" dirty="0" smtClean="0"/>
              <a:t> It is sometimes argued that agile methods require higher skill levels than plan-based approaches in which programmers simply translate a detailed design into code.</a:t>
            </a:r>
          </a:p>
          <a:p>
            <a:r>
              <a:rPr lang="en-GB" dirty="0" smtClean="0"/>
              <a:t>How is the development team organized?</a:t>
            </a:r>
          </a:p>
          <a:p>
            <a:pPr lvl="1"/>
            <a:r>
              <a:rPr lang="en-GB" dirty="0" smtClean="0"/>
              <a:t>Design documents may be required if the team is </a:t>
            </a:r>
            <a:r>
              <a:rPr lang="en-GB" dirty="0" err="1" smtClean="0"/>
              <a:t>dsitributed</a:t>
            </a:r>
            <a:r>
              <a:rPr lang="en-GB" dirty="0" smtClean="0"/>
              <a:t>.</a:t>
            </a:r>
          </a:p>
          <a:p>
            <a:r>
              <a:rPr lang="en-GB" dirty="0" smtClean="0"/>
              <a:t>What support technologies are available?</a:t>
            </a:r>
          </a:p>
          <a:p>
            <a:pPr lvl="1"/>
            <a:r>
              <a:rPr lang="en-GB" dirty="0" smtClean="0"/>
              <a:t>IDE support for visualisation and program analysis is essential if design documentation is not available.</a:t>
            </a:r>
          </a:p>
          <a:p>
            <a:pPr lvl="1"/>
            <a:endParaRPr lang="en-GB" dirty="0" smtClean="0"/>
          </a:p>
        </p:txBody>
      </p:sp>
    </p:spTree>
    <p:extLst>
      <p:ext uri="{BB962C8B-B14F-4D97-AF65-F5344CB8AC3E}">
        <p14:creationId xmlns:p14="http://schemas.microsoft.com/office/powerpoint/2010/main" val="2280503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issues</a:t>
            </a:r>
            <a:endParaRPr lang="en-US" dirty="0"/>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r>
              <a:rPr lang="en-GB" dirty="0" smtClean="0"/>
              <a:t>.</a:t>
            </a:r>
          </a:p>
          <a:p>
            <a:r>
              <a:rPr lang="en-GB" dirty="0" smtClean="0"/>
              <a:t>Is it standard organizational practice to develop a detailed system specification?</a:t>
            </a:r>
          </a:p>
          <a:p>
            <a:r>
              <a:rPr lang="en-GB" dirty="0" smtClean="0"/>
              <a:t>Will customer representatives be available to provide feedback of system increments?</a:t>
            </a:r>
          </a:p>
          <a:p>
            <a:r>
              <a:rPr lang="en-GB" dirty="0" smtClean="0"/>
              <a:t>Can informal agile development fit into the organizational culture of detailed documentation?</a:t>
            </a:r>
            <a:endParaRPr lang="en-GB" dirty="0"/>
          </a:p>
          <a:p>
            <a:endParaRPr lang="en-US" dirty="0"/>
          </a:p>
        </p:txBody>
      </p:sp>
    </p:spTree>
    <p:extLst>
      <p:ext uri="{BB962C8B-B14F-4D97-AF65-F5344CB8AC3E}">
        <p14:creationId xmlns:p14="http://schemas.microsoft.com/office/powerpoint/2010/main" val="2964070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for large systems</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A completely incremental approach to requirements engineering is impossible.</a:t>
            </a:r>
          </a:p>
          <a:p>
            <a:r>
              <a:rPr lang="en-GB" sz="2200" dirty="0" smtClean="0"/>
              <a:t>There cannot be a single product owner or customer representative.</a:t>
            </a:r>
          </a:p>
          <a:p>
            <a:r>
              <a:rPr lang="en-GB" sz="2200" dirty="0" smtClean="0"/>
              <a:t>For large systems development, it is not possible to focus only on the code of the system.  </a:t>
            </a:r>
          </a:p>
          <a:p>
            <a:r>
              <a:rPr lang="en-GB" sz="2200" dirty="0" smtClean="0"/>
              <a:t>Cross-team communication mechanisms have to be designed and used. </a:t>
            </a:r>
          </a:p>
          <a:p>
            <a:r>
              <a:rPr lang="en-GB" sz="2200" dirty="0" smtClean="0"/>
              <a:t>Continuous integration is practically impossible. However, it is essential to maintain frequent system builds and regular releases of the system. </a:t>
            </a:r>
            <a:endParaRPr lang="en-US" sz="2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Agile methods are incremental development methods that focus on rapid software development, frequent releases of the software, reducing process overheads by minimizing documentation and producing high-quality code.  </a:t>
            </a:r>
          </a:p>
          <a:p>
            <a:r>
              <a:rPr lang="en-GB" dirty="0" smtClean="0"/>
              <a:t>Agile development practices include </a:t>
            </a:r>
          </a:p>
          <a:p>
            <a:pPr lvl="1"/>
            <a:r>
              <a:rPr lang="en-GB" sz="1800" dirty="0" smtClean="0"/>
              <a:t>User stories for system specification</a:t>
            </a:r>
          </a:p>
          <a:p>
            <a:pPr lvl="1"/>
            <a:r>
              <a:rPr lang="en-GB" sz="1800" dirty="0" smtClean="0"/>
              <a:t>Frequent releases of the software, </a:t>
            </a:r>
          </a:p>
          <a:p>
            <a:pPr lvl="1"/>
            <a:r>
              <a:rPr lang="en-GB" sz="1800" dirty="0" smtClean="0"/>
              <a:t>Continuous software improvement </a:t>
            </a:r>
          </a:p>
          <a:p>
            <a:pPr lvl="1"/>
            <a:r>
              <a:rPr lang="en-GB" sz="1800" dirty="0" smtClean="0"/>
              <a:t>Test-first development</a:t>
            </a:r>
          </a:p>
          <a:p>
            <a:pPr lvl="1"/>
            <a:r>
              <a:rPr lang="en-GB" sz="1800" dirty="0" smtClean="0"/>
              <a:t>Customer participation in the development team.</a:t>
            </a:r>
          </a:p>
          <a:p>
            <a:endParaRPr lang="en-US" sz="2800" dirty="0"/>
          </a:p>
        </p:txBody>
      </p:sp>
    </p:spTree>
    <p:extLst>
      <p:ext uri="{BB962C8B-B14F-4D97-AF65-F5344CB8AC3E}">
        <p14:creationId xmlns:p14="http://schemas.microsoft.com/office/powerpoint/2010/main" val="3892022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Scrum is an AGILE method that provides a project management framework. </a:t>
            </a:r>
          </a:p>
          <a:p>
            <a:pPr lvl="1"/>
            <a:r>
              <a:rPr lang="en-GB" dirty="0" smtClean="0"/>
              <a:t>It is centred round a set of sprints, which are fixed time periods when a system increment is developed.</a:t>
            </a:r>
          </a:p>
          <a:p>
            <a:r>
              <a:rPr lang="en-GB" dirty="0" smtClean="0"/>
              <a:t>Many practical development methods are a mixture of plan-based and agile development. </a:t>
            </a:r>
          </a:p>
          <a:p>
            <a:r>
              <a:rPr lang="en-GB" dirty="0" smtClean="0"/>
              <a:t>Scaling AGILE methods for large systems is difficult.</a:t>
            </a:r>
          </a:p>
          <a:p>
            <a:pPr lvl="1"/>
            <a:r>
              <a:rPr lang="en-GB" dirty="0" smtClean="0"/>
              <a:t> Large systems need up-front design and some documentation and organizational practice may conflict with the informality of agile approaches.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Tree>
    <p:extLst>
      <p:ext uri="{BB962C8B-B14F-4D97-AF65-F5344CB8AC3E}">
        <p14:creationId xmlns:p14="http://schemas.microsoft.com/office/powerpoint/2010/main" val="4250143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solidFill>
                  <a:schemeClr val="tx1"/>
                </a:solidFill>
              </a:rPr>
              <a:t>Dissatisfaction with the overheads involved in</a:t>
            </a:r>
            <a:r>
              <a:rPr lang="en-US" sz="2400" dirty="0" smtClean="0">
                <a:solidFill>
                  <a:schemeClr val="tx1"/>
                </a:solidFill>
              </a:rPr>
              <a:t> software design </a:t>
            </a:r>
            <a:r>
              <a:rPr lang="en-US" sz="2400" dirty="0">
                <a:solidFill>
                  <a:schemeClr val="tx1"/>
                </a:solidFill>
              </a:rPr>
              <a:t>methods</a:t>
            </a:r>
            <a:r>
              <a:rPr lang="en-US" sz="2400" dirty="0" smtClean="0">
                <a:solidFill>
                  <a:schemeClr val="tx1"/>
                </a:solidFill>
              </a:rPr>
              <a:t> of the 1980s and 1990s led </a:t>
            </a:r>
            <a:r>
              <a:rPr lang="en-US" sz="2400" dirty="0">
                <a:solidFill>
                  <a:schemeClr val="tx1"/>
                </a:solidFill>
              </a:rPr>
              <a:t>to the creation of agile methods. These methods:</a:t>
            </a:r>
          </a:p>
          <a:p>
            <a:pPr lvl="1"/>
            <a:r>
              <a:rPr lang="en-US" sz="2000" dirty="0">
                <a:solidFill>
                  <a:schemeClr val="tx1"/>
                </a:solidFill>
              </a:rPr>
              <a:t>Focus on the code rather than the </a:t>
            </a:r>
            <a:r>
              <a:rPr lang="en-US" sz="2000" dirty="0" smtClean="0">
                <a:solidFill>
                  <a:schemeClr val="tx1"/>
                </a:solidFill>
              </a:rPr>
              <a:t>design</a:t>
            </a:r>
          </a:p>
          <a:p>
            <a:pPr lvl="1"/>
            <a:r>
              <a:rPr lang="en-US" sz="2000" dirty="0">
                <a:solidFill>
                  <a:schemeClr val="tx1"/>
                </a:solidFill>
              </a:rPr>
              <a:t>Are based on an iterative approach to software </a:t>
            </a:r>
            <a:r>
              <a:rPr lang="en-US" sz="2000" dirty="0" smtClean="0">
                <a:solidFill>
                  <a:schemeClr val="tx1"/>
                </a:solidFill>
              </a:rPr>
              <a:t>development</a:t>
            </a:r>
          </a:p>
          <a:p>
            <a:pPr lvl="1"/>
            <a:r>
              <a:rPr lang="en-US" sz="2000" dirty="0">
                <a:solidFill>
                  <a:schemeClr val="tx1"/>
                </a:solidFill>
              </a:rPr>
              <a:t>Are intended to deliver working software quickly and evolve this quickly to meet changing requirements</a:t>
            </a:r>
            <a:r>
              <a:rPr lang="en-US" sz="2000" dirty="0" smtClean="0">
                <a:solidFill>
                  <a:schemeClr val="tx1"/>
                </a:solidFill>
              </a:rPr>
              <a:t>.</a:t>
            </a:r>
          </a:p>
          <a:p>
            <a:r>
              <a:rPr lang="en-US" sz="2400" dirty="0" smtClean="0">
                <a:solidFill>
                  <a:schemeClr val="tx1"/>
                </a:solidFill>
              </a:rPr>
              <a:t>The aim of agile methods is to reduce overheads in the software process (e.g. by limiting documentation) and to be able to respond quickly to changing requirements without excessive rework.</a:t>
            </a:r>
            <a:endParaRPr lang="en-US" sz="2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solidFill>
                  <a:schemeClr val="tx1"/>
                </a:solidFill>
              </a:rPr>
              <a:t>We are uncovering better ways of developing  software by doing it and helping others do it.  Through this work we have come to value:</a:t>
            </a:r>
            <a:endParaRPr lang="en-GB" dirty="0" smtClean="0">
              <a:solidFill>
                <a:schemeClr val="tx1"/>
              </a:solidFill>
            </a:endParaRPr>
          </a:p>
          <a:p>
            <a:pPr lvl="1"/>
            <a:r>
              <a:rPr lang="en-US" i="1" dirty="0" smtClean="0">
                <a:solidFill>
                  <a:schemeClr val="tx1"/>
                </a:solidFill>
              </a:rPr>
              <a:t>Individuals and interactions </a:t>
            </a:r>
            <a:r>
              <a:rPr lang="en-US" b="1" i="1" dirty="0" smtClean="0">
                <a:solidFill>
                  <a:schemeClr val="tx1"/>
                </a:solidFill>
              </a:rPr>
              <a:t>over</a:t>
            </a:r>
            <a:r>
              <a:rPr lang="en-US" i="1" dirty="0" smtClean="0">
                <a:solidFill>
                  <a:schemeClr val="tx1"/>
                </a:solidFill>
              </a:rPr>
              <a:t> processes and tools</a:t>
            </a:r>
          </a:p>
          <a:p>
            <a:pPr lvl="1"/>
            <a:r>
              <a:rPr lang="en-US" i="1" dirty="0" smtClean="0">
                <a:solidFill>
                  <a:schemeClr val="tx1"/>
                </a:solidFill>
              </a:rPr>
              <a:t>Working software </a:t>
            </a:r>
            <a:r>
              <a:rPr lang="en-US" b="1" i="1" dirty="0" smtClean="0">
                <a:solidFill>
                  <a:schemeClr val="tx1"/>
                </a:solidFill>
              </a:rPr>
              <a:t>over</a:t>
            </a:r>
            <a:r>
              <a:rPr lang="en-US" i="1" dirty="0" smtClean="0">
                <a:solidFill>
                  <a:schemeClr val="tx1"/>
                </a:solidFill>
              </a:rPr>
              <a:t> comprehensive documentation </a:t>
            </a:r>
          </a:p>
          <a:p>
            <a:pPr lvl="1"/>
            <a:r>
              <a:rPr lang="en-US" i="1" dirty="0" smtClean="0">
                <a:solidFill>
                  <a:schemeClr val="tx1"/>
                </a:solidFill>
              </a:rPr>
              <a:t>Customer collaboration </a:t>
            </a:r>
            <a:r>
              <a:rPr lang="en-US" b="1" i="1" dirty="0" smtClean="0">
                <a:solidFill>
                  <a:schemeClr val="tx1"/>
                </a:solidFill>
              </a:rPr>
              <a:t>over</a:t>
            </a:r>
            <a:r>
              <a:rPr lang="en-US" i="1" dirty="0" smtClean="0">
                <a:solidFill>
                  <a:schemeClr val="tx1"/>
                </a:solidFill>
              </a:rPr>
              <a:t> contract negotiation </a:t>
            </a:r>
          </a:p>
          <a:p>
            <a:pPr lvl="1"/>
            <a:r>
              <a:rPr lang="en-US" i="1" dirty="0" smtClean="0">
                <a:solidFill>
                  <a:schemeClr val="tx1"/>
                </a:solidFill>
              </a:rPr>
              <a:t>Responding to change </a:t>
            </a:r>
            <a:r>
              <a:rPr lang="en-US" b="1" i="1" dirty="0" smtClean="0">
                <a:solidFill>
                  <a:schemeClr val="tx1"/>
                </a:solidFill>
              </a:rPr>
              <a:t>over</a:t>
            </a:r>
            <a:r>
              <a:rPr lang="en-US" i="1" dirty="0" smtClean="0">
                <a:solidFill>
                  <a:schemeClr val="tx1"/>
                </a:solidFill>
              </a:rPr>
              <a:t> following a plan </a:t>
            </a:r>
            <a:endParaRPr lang="en-GB" dirty="0" smtClean="0">
              <a:solidFill>
                <a:schemeClr val="tx1"/>
              </a:solidFill>
            </a:endParaRPr>
          </a:p>
          <a:p>
            <a:r>
              <a:rPr lang="en-US" i="1" dirty="0" smtClean="0">
                <a:solidFill>
                  <a:schemeClr val="tx1"/>
                </a:solidFill>
              </a:rPr>
              <a:t>That is, while there is value in the items on the right, we value the items on the left more.</a:t>
            </a:r>
            <a:r>
              <a:rPr lang="en-GB" dirty="0" smtClean="0">
                <a:solidFill>
                  <a:schemeClr val="tx1"/>
                </a:solidFill>
              </a:rPr>
              <a:t> </a:t>
            </a: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pPr lvl="1"/>
            <a:r>
              <a:rPr lang="en-GB" dirty="0" smtClean="0"/>
              <a:t>Virtually all software products and apps are now developed using an agile approach</a:t>
            </a:r>
          </a:p>
          <a:p>
            <a:r>
              <a:rPr lang="en-GB" dirty="0" smtClean="0"/>
              <a:t>Custom system development within an organization, where there is a clear commitment from the customer to become involved in the development process and where there are few external rules and regulations that affect the software.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1860</TotalTime>
  <Words>3461</Words>
  <Application>Microsoft Macintosh PowerPoint</Application>
  <PresentationFormat>On-screen Show (4:3)</PresentationFormat>
  <Paragraphs>249</Paragraphs>
  <Slides>50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ＭＳ Ｐゴシック</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manifesto </vt:lpstr>
      <vt:lpstr>Agile method applicability</vt:lpstr>
      <vt:lpstr>Agile development techniques</vt:lpstr>
      <vt:lpstr>Extreme programming</vt:lpstr>
      <vt:lpstr>The extreme programming release cycle </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Test case description for dose checking </vt:lpstr>
      <vt:lpstr>Test automation</vt:lpstr>
      <vt:lpstr>Problems with test-first development</vt:lpstr>
      <vt:lpstr>Pair programming</vt:lpstr>
      <vt:lpstr>Pair programming</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out and scaling up</vt:lpstr>
      <vt:lpstr>Agile methods and software maintenance</vt:lpstr>
      <vt:lpstr>Agile maintenance</vt:lpstr>
      <vt:lpstr>Agile and plan-driven methods</vt:lpstr>
      <vt:lpstr>System issues</vt:lpstr>
      <vt:lpstr>People and teams</vt:lpstr>
      <vt:lpstr>Organizational issues</vt:lpstr>
      <vt:lpstr>Agile methods for large systems</vt:lpstr>
      <vt:lpstr>Large system development</vt:lpstr>
      <vt:lpstr>Scaling up to large systems</vt:lpstr>
      <vt:lpstr>Key points</vt:lpstr>
      <vt:lpstr>Key points</vt:lpstr>
    </vt:vector>
  </TitlesOfParts>
  <Company>St Andrews University</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Johnson, William G</cp:lastModifiedBy>
  <cp:revision>49</cp:revision>
  <dcterms:created xsi:type="dcterms:W3CDTF">2010-01-06T20:28:26Z</dcterms:created>
  <dcterms:modified xsi:type="dcterms:W3CDTF">2018-09-13T20:36:04Z</dcterms:modified>
</cp:coreProperties>
</file>