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57" r:id="rId1"/>
  </p:sldMasterIdLst>
  <p:notesMasterIdLst>
    <p:notesMasterId r:id="rId47"/>
  </p:notesMasterIdLst>
  <p:handoutMasterIdLst>
    <p:handoutMasterId r:id="rId48"/>
  </p:handoutMasterIdLst>
  <p:sldIdLst>
    <p:sldId id="552" r:id="rId2"/>
    <p:sldId id="601" r:id="rId3"/>
    <p:sldId id="602" r:id="rId4"/>
    <p:sldId id="598" r:id="rId5"/>
    <p:sldId id="599" r:id="rId6"/>
    <p:sldId id="600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33" r:id="rId17"/>
    <p:sldId id="612" r:id="rId18"/>
    <p:sldId id="634" r:id="rId19"/>
    <p:sldId id="636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624" r:id="rId28"/>
    <p:sldId id="625" r:id="rId29"/>
    <p:sldId id="626" r:id="rId30"/>
    <p:sldId id="627" r:id="rId31"/>
    <p:sldId id="628" r:id="rId32"/>
    <p:sldId id="629" r:id="rId33"/>
    <p:sldId id="630" r:id="rId34"/>
    <p:sldId id="631" r:id="rId35"/>
    <p:sldId id="638" r:id="rId36"/>
    <p:sldId id="639" r:id="rId37"/>
    <p:sldId id="640" r:id="rId38"/>
    <p:sldId id="645" r:id="rId39"/>
    <p:sldId id="641" r:id="rId40"/>
    <p:sldId id="642" r:id="rId41"/>
    <p:sldId id="646" r:id="rId42"/>
    <p:sldId id="647" r:id="rId43"/>
    <p:sldId id="648" r:id="rId44"/>
    <p:sldId id="649" r:id="rId45"/>
    <p:sldId id="637" r:id="rId46"/>
  </p:sldIdLst>
  <p:sldSz cx="9144000" cy="6858000" type="letter"/>
  <p:notesSz cx="9296400" cy="6858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1" autoAdjust="0"/>
    <p:restoredTop sz="84480" autoAdjust="0"/>
  </p:normalViewPr>
  <p:slideViewPr>
    <p:cSldViewPr>
      <p:cViewPr varScale="1">
        <p:scale>
          <a:sx n="99" d="100"/>
          <a:sy n="99" d="100"/>
        </p:scale>
        <p:origin x="16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77"/>
    </p:cViewPr>
  </p:sorterViewPr>
  <p:notesViewPr>
    <p:cSldViewPr>
      <p:cViewPr>
        <p:scale>
          <a:sx n="100" d="100"/>
          <a:sy n="100" d="100"/>
        </p:scale>
        <p:origin x="-1018" y="-216"/>
      </p:cViewPr>
      <p:guideLst>
        <p:guide orient="horz"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682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257550"/>
            <a:ext cx="68167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notes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1638" y="519113"/>
            <a:ext cx="3416300" cy="2562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09860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01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463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265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205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290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91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803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79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320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Start here on Tuesday</a:t>
            </a:r>
          </a:p>
        </p:txBody>
      </p:sp>
    </p:spTree>
    <p:extLst>
      <p:ext uri="{BB962C8B-B14F-4D97-AF65-F5344CB8AC3E}">
        <p14:creationId xmlns:p14="http://schemas.microsoft.com/office/powerpoint/2010/main" val="858693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49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614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188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381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563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076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209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673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252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084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023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3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602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392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774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96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399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231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74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636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48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381000" y="2057400"/>
            <a:ext cx="8229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799263" y="6324600"/>
            <a:ext cx="3470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900"/>
              <a:t>Dr. phil., Freiburg. </a:t>
            </a:r>
            <a:br>
              <a:rPr lang="en-US" altLang="en-US" sz="900"/>
            </a:br>
            <a:r>
              <a:rPr lang="en-US" altLang="en-US" sz="900"/>
              <a:t>Department of Library and Information Studies </a:t>
            </a:r>
            <a:br>
              <a:rPr lang="en-US" altLang="en-US" sz="900"/>
            </a:br>
            <a:r>
              <a:rPr lang="en-US" altLang="en-US" sz="900"/>
              <a:t>University of Buffalo</a:t>
            </a:r>
            <a:br>
              <a:rPr lang="en-US" altLang="en-US" sz="900"/>
            </a:br>
            <a:endParaRPr lang="en-US" altLang="en-US" sz="900"/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01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895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54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065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686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92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05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750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0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66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2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973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45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extBox 4"/>
          <p:cNvSpPr txBox="1">
            <a:spLocks noChangeArrowheads="1"/>
          </p:cNvSpPr>
          <p:nvPr userDrawn="1"/>
        </p:nvSpPr>
        <p:spPr bwMode="auto">
          <a:xfrm>
            <a:off x="6799263" y="6324600"/>
            <a:ext cx="3470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900"/>
              <a:t>Dr. phil., Freiburg. </a:t>
            </a:r>
            <a:br>
              <a:rPr lang="en-US" altLang="en-US" sz="900"/>
            </a:br>
            <a:r>
              <a:rPr lang="en-US" altLang="en-US" sz="900"/>
              <a:t>Department of Library and Information Studies </a:t>
            </a:r>
            <a:br>
              <a:rPr lang="en-US" altLang="en-US" sz="900"/>
            </a:br>
            <a:r>
              <a:rPr lang="en-US" altLang="en-US" sz="900"/>
              <a:t>University of Buffalo</a:t>
            </a:r>
            <a:br>
              <a:rPr lang="en-US" altLang="en-US" sz="900"/>
            </a:br>
            <a:endParaRPr lang="en-US" altLang="en-US" sz="900"/>
          </a:p>
        </p:txBody>
      </p:sp>
      <p:pic>
        <p:nvPicPr>
          <p:cNvPr id="1029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8563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5188" y="623888"/>
            <a:ext cx="7696200" cy="22098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Software Engineering</a:t>
            </a:r>
            <a:br>
              <a:rPr lang="en-US" altLang="en-US"/>
            </a:br>
            <a:r>
              <a:rPr lang="en-US" altLang="en-US"/>
              <a:t>CSC4350/6450</a:t>
            </a:r>
            <a:br>
              <a:rPr lang="en-US" altLang="en-US"/>
            </a:br>
            <a:br>
              <a:rPr lang="en-US" altLang="en-US"/>
            </a:br>
            <a:r>
              <a:rPr lang="en-US" altLang="en-US" sz="2800"/>
              <a:t>Database Fundamentals</a:t>
            </a:r>
          </a:p>
        </p:txBody>
      </p:sp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1827213" y="5562600"/>
            <a:ext cx="5772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http://www.dsoergel.com/690/index_690.htm</a:t>
            </a:r>
          </a:p>
        </p:txBody>
      </p:sp>
      <p:sp>
        <p:nvSpPr>
          <p:cNvPr id="6" name="Rectangle 165"/>
          <p:cNvSpPr>
            <a:spLocks noChangeArrowheads="1"/>
          </p:cNvSpPr>
          <p:nvPr/>
        </p:nvSpPr>
        <p:spPr bwMode="auto">
          <a:xfrm>
            <a:off x="12700" y="3567113"/>
            <a:ext cx="8915400" cy="184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s-UY" altLang="en-US" sz="2400">
                <a:latin typeface="+mj-lt"/>
                <a:ea typeface="+mj-ea"/>
                <a:cs typeface="+mj-cs"/>
              </a:rPr>
              <a:t>Fall 2019</a:t>
            </a:r>
          </a:p>
          <a:p>
            <a:pPr>
              <a:defRPr/>
            </a:pPr>
            <a:r>
              <a:rPr lang="es-UY" altLang="en-US" sz="2400">
                <a:latin typeface="+mj-lt"/>
                <a:ea typeface="+mj-ea"/>
                <a:cs typeface="+mj-cs"/>
              </a:rPr>
              <a:t>William Gregory Johnson</a:t>
            </a:r>
          </a:p>
          <a:p>
            <a:pPr>
              <a:defRPr/>
            </a:pPr>
            <a:r>
              <a:rPr lang="es-UY" altLang="en-US" sz="2400">
                <a:latin typeface="+mj-lt"/>
                <a:ea typeface="+mj-ea"/>
                <a:cs typeface="+mj-cs"/>
              </a:rPr>
              <a:t>PhD Candidate in Computer Science</a:t>
            </a:r>
          </a:p>
          <a:p>
            <a:pPr>
              <a:defRPr/>
            </a:pPr>
            <a:r>
              <a:rPr lang="es-ES" altLang="en-US" sz="2400" dirty="0">
                <a:latin typeface="Courier" pitchFamily="2" charset="0"/>
                <a:ea typeface="+mj-ea"/>
                <a:cs typeface="+mj-cs"/>
              </a:rPr>
              <a:t>https://williamgregoryjohnson.github.io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351838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Primary Key</a:t>
            </a:r>
          </a:p>
        </p:txBody>
      </p:sp>
      <p:sp>
        <p:nvSpPr>
          <p:cNvPr id="592900" name="Oval 4"/>
          <p:cNvSpPr>
            <a:spLocks noChangeArrowheads="1"/>
          </p:cNvSpPr>
          <p:nvPr/>
        </p:nvSpPr>
        <p:spPr bwMode="auto">
          <a:xfrm>
            <a:off x="609600" y="2362200"/>
            <a:ext cx="1447800" cy="13716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2901" name="Text Box 5"/>
          <p:cNvSpPr txBox="1">
            <a:spLocks noChangeArrowheads="1"/>
          </p:cNvSpPr>
          <p:nvPr/>
        </p:nvSpPr>
        <p:spPr bwMode="auto">
          <a:xfrm>
            <a:off x="2819400" y="4419600"/>
            <a:ext cx="2297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ea typeface="Times New Roman" charset="0"/>
                <a:cs typeface="Times New Roman" charset="0"/>
              </a:rPr>
              <a:t>primary key field</a:t>
            </a:r>
          </a:p>
        </p:txBody>
      </p:sp>
      <p:sp>
        <p:nvSpPr>
          <p:cNvPr id="592902" name="Line 6"/>
          <p:cNvSpPr>
            <a:spLocks noChangeShapeType="1"/>
          </p:cNvSpPr>
          <p:nvPr/>
        </p:nvSpPr>
        <p:spPr bwMode="auto">
          <a:xfrm flipH="1" flipV="1">
            <a:off x="1905000" y="3581400"/>
            <a:ext cx="1066800" cy="838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2903" name="Text Box 7"/>
          <p:cNvSpPr txBox="1">
            <a:spLocks noChangeArrowheads="1"/>
          </p:cNvSpPr>
          <p:nvPr/>
        </p:nvSpPr>
        <p:spPr bwMode="auto">
          <a:xfrm>
            <a:off x="3810000" y="1752600"/>
            <a:ext cx="148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u="sng">
                <a:ea typeface="Times New Roman" charset="0"/>
                <a:cs typeface="Times New Roman" charset="0"/>
              </a:rPr>
              <a:t>Customers</a:t>
            </a:r>
          </a:p>
        </p:txBody>
      </p:sp>
      <p:sp>
        <p:nvSpPr>
          <p:cNvPr id="592904" name="Text Box 8"/>
          <p:cNvSpPr txBox="1">
            <a:spLocks noChangeArrowheads="1"/>
          </p:cNvSpPr>
          <p:nvPr/>
        </p:nvSpPr>
        <p:spPr bwMode="auto">
          <a:xfrm>
            <a:off x="503238" y="4968875"/>
            <a:ext cx="810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ea typeface="Times New Roman" charset="0"/>
                <a:cs typeface="Times New Roman" charset="0"/>
              </a:rPr>
              <a:t>Primary key</a:t>
            </a:r>
            <a:r>
              <a:rPr lang="en-US" altLang="en-US" sz="2400">
                <a:ea typeface="Times New Roman" charset="0"/>
                <a:cs typeface="Times New Roman" charset="0"/>
              </a:rPr>
              <a:t> is a unique identifier of records in a table.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Times New Roman" charset="0"/>
                <a:cs typeface="Times New Roman" charset="0"/>
              </a:rPr>
              <a:t>Primary key values may be generated manually or automatically.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705600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93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Primary Key</a:t>
            </a:r>
          </a:p>
        </p:txBody>
      </p:sp>
      <p:sp>
        <p:nvSpPr>
          <p:cNvPr id="593924" name="Oval 4"/>
          <p:cNvSpPr>
            <a:spLocks noChangeArrowheads="1"/>
          </p:cNvSpPr>
          <p:nvPr/>
        </p:nvSpPr>
        <p:spPr bwMode="auto">
          <a:xfrm>
            <a:off x="685800" y="2209800"/>
            <a:ext cx="4953000" cy="27432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5791200" y="4953000"/>
            <a:ext cx="241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ea typeface="Times New Roman" charset="0"/>
                <a:cs typeface="Times New Roman" charset="0"/>
              </a:rPr>
              <a:t>primary key fields</a:t>
            </a:r>
          </a:p>
        </p:txBody>
      </p:sp>
      <p:sp>
        <p:nvSpPr>
          <p:cNvPr id="593926" name="Line 6"/>
          <p:cNvSpPr>
            <a:spLocks noChangeShapeType="1"/>
          </p:cNvSpPr>
          <p:nvPr/>
        </p:nvSpPr>
        <p:spPr bwMode="auto">
          <a:xfrm flipH="1" flipV="1">
            <a:off x="4876800" y="4648200"/>
            <a:ext cx="9144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3927" name="Text Box 7"/>
          <p:cNvSpPr txBox="1">
            <a:spLocks noChangeArrowheads="1"/>
          </p:cNvSpPr>
          <p:nvPr/>
        </p:nvSpPr>
        <p:spPr bwMode="auto">
          <a:xfrm>
            <a:off x="3151188" y="1752600"/>
            <a:ext cx="283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u="sng">
                <a:ea typeface="Times New Roman" charset="0"/>
                <a:cs typeface="Times New Roman" charset="0"/>
              </a:rPr>
              <a:t>Roles (Performances)</a:t>
            </a:r>
          </a:p>
        </p:txBody>
      </p:sp>
      <p:sp>
        <p:nvSpPr>
          <p:cNvPr id="593928" name="Text Box 8"/>
          <p:cNvSpPr txBox="1">
            <a:spLocks noChangeArrowheads="1"/>
          </p:cNvSpPr>
          <p:nvPr/>
        </p:nvSpPr>
        <p:spPr bwMode="auto">
          <a:xfrm>
            <a:off x="457200" y="5638800"/>
            <a:ext cx="623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ea typeface="Times New Roman" charset="0"/>
                <a:cs typeface="Times New Roman" charset="0"/>
              </a:rPr>
              <a:t>A primary key can consist of more than one field.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Foreign Key</a:t>
            </a:r>
          </a:p>
        </p:txBody>
      </p:sp>
      <p:pic>
        <p:nvPicPr>
          <p:cNvPr id="594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183563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94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4132263"/>
            <a:ext cx="550545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94949" name="Line 5"/>
          <p:cNvSpPr>
            <a:spLocks noChangeShapeType="1"/>
          </p:cNvSpPr>
          <p:nvPr/>
        </p:nvSpPr>
        <p:spPr bwMode="auto">
          <a:xfrm flipH="1" flipV="1">
            <a:off x="1371600" y="3048000"/>
            <a:ext cx="3048000" cy="990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950" name="Text Box 6"/>
          <p:cNvSpPr txBox="1">
            <a:spLocks noChangeArrowheads="1"/>
          </p:cNvSpPr>
          <p:nvPr/>
        </p:nvSpPr>
        <p:spPr bwMode="auto">
          <a:xfrm>
            <a:off x="4648200" y="6096000"/>
            <a:ext cx="154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600">
                <a:ea typeface="Times New Roman" charset="0"/>
                <a:cs typeface="Times New Roman" charset="0"/>
              </a:rPr>
              <a:t>foreign key field</a:t>
            </a:r>
          </a:p>
        </p:txBody>
      </p:sp>
      <p:sp>
        <p:nvSpPr>
          <p:cNvPr id="594951" name="Line 7"/>
          <p:cNvSpPr>
            <a:spLocks noChangeShapeType="1"/>
          </p:cNvSpPr>
          <p:nvPr/>
        </p:nvSpPr>
        <p:spPr bwMode="auto">
          <a:xfrm flipH="1" flipV="1">
            <a:off x="4876800" y="5334000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4952" name="Text Box 8"/>
          <p:cNvSpPr txBox="1">
            <a:spLocks noChangeArrowheads="1"/>
          </p:cNvSpPr>
          <p:nvPr/>
        </p:nvSpPr>
        <p:spPr bwMode="auto">
          <a:xfrm>
            <a:off x="381000" y="858838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600">
                <a:ea typeface="Times New Roman" charset="0"/>
                <a:cs typeface="Times New Roman" charset="0"/>
              </a:rPr>
              <a:t>primary key field</a:t>
            </a:r>
          </a:p>
        </p:txBody>
      </p:sp>
      <p:sp>
        <p:nvSpPr>
          <p:cNvPr id="594953" name="Line 9"/>
          <p:cNvSpPr>
            <a:spLocks noChangeShapeType="1"/>
          </p:cNvSpPr>
          <p:nvPr/>
        </p:nvSpPr>
        <p:spPr bwMode="auto">
          <a:xfrm flipH="1">
            <a:off x="990600" y="1219200"/>
            <a:ext cx="0" cy="685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4954" name="Text Box 10"/>
          <p:cNvSpPr txBox="1">
            <a:spLocks noChangeArrowheads="1"/>
          </p:cNvSpPr>
          <p:nvPr/>
        </p:nvSpPr>
        <p:spPr bwMode="auto">
          <a:xfrm>
            <a:off x="7010400" y="1066800"/>
            <a:ext cx="1141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600">
                <a:ea typeface="Times New Roman" charset="0"/>
                <a:cs typeface="Times New Roman" charset="0"/>
              </a:rPr>
              <a:t>parent table</a:t>
            </a:r>
          </a:p>
        </p:txBody>
      </p:sp>
      <p:sp>
        <p:nvSpPr>
          <p:cNvPr id="594955" name="Line 11"/>
          <p:cNvSpPr>
            <a:spLocks noChangeShapeType="1"/>
          </p:cNvSpPr>
          <p:nvPr/>
        </p:nvSpPr>
        <p:spPr bwMode="auto">
          <a:xfrm flipH="1">
            <a:off x="5334000" y="1295400"/>
            <a:ext cx="16002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4956" name="Text Box 12"/>
          <p:cNvSpPr txBox="1">
            <a:spLocks noChangeArrowheads="1"/>
          </p:cNvSpPr>
          <p:nvPr/>
        </p:nvSpPr>
        <p:spPr bwMode="auto">
          <a:xfrm>
            <a:off x="3898900" y="1600200"/>
            <a:ext cx="131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u="sng">
                <a:ea typeface="Times New Roman" charset="0"/>
                <a:cs typeface="Times New Roman" charset="0"/>
              </a:rPr>
              <a:t>Directors</a:t>
            </a: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4876800" y="36576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u="sng">
                <a:ea typeface="Times New Roman" charset="0"/>
                <a:cs typeface="Times New Roman" charset="0"/>
              </a:rPr>
              <a:t>Movies</a:t>
            </a:r>
          </a:p>
        </p:txBody>
      </p:sp>
      <p:sp>
        <p:nvSpPr>
          <p:cNvPr id="594958" name="Oval 14"/>
          <p:cNvSpPr>
            <a:spLocks noChangeArrowheads="1"/>
          </p:cNvSpPr>
          <p:nvPr/>
        </p:nvSpPr>
        <p:spPr bwMode="auto">
          <a:xfrm>
            <a:off x="457200" y="1981200"/>
            <a:ext cx="990600" cy="12192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959" name="Oval 15"/>
          <p:cNvSpPr>
            <a:spLocks noChangeArrowheads="1"/>
          </p:cNvSpPr>
          <p:nvPr/>
        </p:nvSpPr>
        <p:spPr bwMode="auto">
          <a:xfrm>
            <a:off x="4267200" y="4038600"/>
            <a:ext cx="990600" cy="12192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960" name="Text Box 16"/>
          <p:cNvSpPr txBox="1">
            <a:spLocks noChangeArrowheads="1"/>
          </p:cNvSpPr>
          <p:nvPr/>
        </p:nvSpPr>
        <p:spPr bwMode="auto">
          <a:xfrm>
            <a:off x="7696200" y="3429000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600">
                <a:ea typeface="Times New Roman" charset="0"/>
                <a:cs typeface="Times New Roman" charset="0"/>
              </a:rPr>
              <a:t>child table</a:t>
            </a:r>
          </a:p>
        </p:txBody>
      </p:sp>
      <p:sp>
        <p:nvSpPr>
          <p:cNvPr id="594961" name="Line 17"/>
          <p:cNvSpPr>
            <a:spLocks noChangeShapeType="1"/>
          </p:cNvSpPr>
          <p:nvPr/>
        </p:nvSpPr>
        <p:spPr bwMode="auto">
          <a:xfrm flipH="1">
            <a:off x="6019800" y="3657600"/>
            <a:ext cx="16764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4962" name="Text Box 18"/>
          <p:cNvSpPr txBox="1">
            <a:spLocks noChangeArrowheads="1"/>
          </p:cNvSpPr>
          <p:nvPr/>
        </p:nvSpPr>
        <p:spPr bwMode="auto">
          <a:xfrm>
            <a:off x="3276600" y="3429000"/>
            <a:ext cx="1147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600">
                <a:ea typeface="Times New Roman" charset="0"/>
                <a:cs typeface="Times New Roman" charset="0"/>
              </a:rPr>
              <a:t>relationship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Relationship Types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One-to-one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One-to-many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Many-to-many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Types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Alphanumeric (Text, Memo)</a:t>
            </a:r>
          </a:p>
          <a:p>
            <a:pPr>
              <a:defRPr/>
            </a:pPr>
            <a:r>
              <a:rPr lang="en-US" altLang="en-US"/>
              <a:t>Numeric (Number, Currency, etc.)</a:t>
            </a:r>
          </a:p>
          <a:p>
            <a:pPr>
              <a:defRPr/>
            </a:pPr>
            <a:r>
              <a:rPr lang="en-US" altLang="en-US"/>
              <a:t>Date/Time</a:t>
            </a:r>
          </a:p>
          <a:p>
            <a:pPr>
              <a:defRPr/>
            </a:pPr>
            <a:r>
              <a:rPr lang="en-US" altLang="en-US"/>
              <a:t>Boolean (Yes/No)</a:t>
            </a:r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Entity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“An </a:t>
            </a:r>
            <a:r>
              <a:rPr lang="en-US" altLang="en-US" i="1"/>
              <a:t>entity</a:t>
            </a:r>
            <a:r>
              <a:rPr lang="en-US" altLang="en-US"/>
              <a:t> is a business object that represents a group, or category of data.”</a:t>
            </a:r>
            <a:r>
              <a:rPr lang="en-US" altLang="en-US" baseline="30000"/>
              <a:t>1</a:t>
            </a:r>
          </a:p>
          <a:p>
            <a:pPr>
              <a:defRPr/>
            </a:pPr>
            <a:endParaRPr lang="en-US" altLang="en-US" baseline="30000"/>
          </a:p>
          <a:p>
            <a:pPr>
              <a:defRPr/>
            </a:pPr>
            <a:r>
              <a:rPr lang="en-US" altLang="en-US"/>
              <a:t>Do we know a similar concept? </a:t>
            </a:r>
          </a:p>
        </p:txBody>
      </p:sp>
      <p:sp>
        <p:nvSpPr>
          <p:cNvPr id="598020" name="Text Box 4"/>
          <p:cNvSpPr txBox="1">
            <a:spLocks noChangeArrowheads="1"/>
          </p:cNvSpPr>
          <p:nvPr/>
        </p:nvSpPr>
        <p:spPr bwMode="auto">
          <a:xfrm>
            <a:off x="685800" y="6324600"/>
            <a:ext cx="7769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>
                <a:ea typeface="Times New Roman" charset="0"/>
                <a:cs typeface="Times New Roman" charset="0"/>
              </a:rPr>
              <a:t>1) Stephens, R.K. and Plew. R.R., 2001. </a:t>
            </a:r>
            <a:r>
              <a:rPr lang="en-US" altLang="en-US" sz="1200" i="1">
                <a:ea typeface="Times New Roman" charset="0"/>
                <a:cs typeface="Times New Roman" charset="0"/>
              </a:rPr>
              <a:t>Database Design</a:t>
            </a:r>
            <a:r>
              <a:rPr lang="en-US" altLang="en-US" sz="1200">
                <a:ea typeface="Times New Roman" charset="0"/>
                <a:cs typeface="Times New Roman" charset="0"/>
              </a:rPr>
              <a:t>, pp. 21. SAMS, Indianapolis , IN.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Instance (Record, Tuple)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“A single, specific occurrence of an entity is an </a:t>
            </a:r>
            <a:r>
              <a:rPr lang="en-US" altLang="en-US" i="1"/>
              <a:t>instance</a:t>
            </a:r>
            <a:r>
              <a:rPr lang="en-US" altLang="en-US"/>
              <a:t>. Other terms for an instance are </a:t>
            </a:r>
            <a:r>
              <a:rPr lang="en-US" altLang="en-US" i="1"/>
              <a:t>record</a:t>
            </a:r>
            <a:r>
              <a:rPr lang="en-US" altLang="en-US"/>
              <a:t> and </a:t>
            </a:r>
            <a:r>
              <a:rPr lang="en-US" altLang="en-US" i="1"/>
              <a:t>tuple</a:t>
            </a:r>
            <a:r>
              <a:rPr lang="en-US" altLang="en-US"/>
              <a:t>.”</a:t>
            </a:r>
            <a:r>
              <a:rPr lang="en-US" altLang="en-US" baseline="30000"/>
              <a:t>1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Do we know a similar concept? </a:t>
            </a:r>
          </a:p>
        </p:txBody>
      </p:sp>
      <p:sp>
        <p:nvSpPr>
          <p:cNvPr id="621575" name="Text Box 7"/>
          <p:cNvSpPr txBox="1">
            <a:spLocks noChangeArrowheads="1"/>
          </p:cNvSpPr>
          <p:nvPr/>
        </p:nvSpPr>
        <p:spPr bwMode="auto">
          <a:xfrm>
            <a:off x="685800" y="6324600"/>
            <a:ext cx="7769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>
                <a:ea typeface="Times New Roman" charset="0"/>
                <a:cs typeface="Times New Roman" charset="0"/>
              </a:rPr>
              <a:t>1) Stephens, R.K. and Plew. R.R., 2001. </a:t>
            </a:r>
            <a:r>
              <a:rPr lang="en-US" altLang="en-US" sz="1200" i="1">
                <a:ea typeface="Times New Roman" charset="0"/>
                <a:cs typeface="Times New Roman" charset="0"/>
              </a:rPr>
              <a:t>Database Design</a:t>
            </a:r>
            <a:r>
              <a:rPr lang="en-US" altLang="en-US" sz="1200">
                <a:ea typeface="Times New Roman" charset="0"/>
                <a:cs typeface="Times New Roman" charset="0"/>
              </a:rPr>
              <a:t>, pp. 210. SAMS, Indianapolis , IN.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Attribute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“An </a:t>
            </a:r>
            <a:r>
              <a:rPr lang="en-US" altLang="en-US" i="1"/>
              <a:t>attribute</a:t>
            </a:r>
            <a:r>
              <a:rPr lang="en-US" altLang="en-US"/>
              <a:t> is a sub-group of information within an entity.”</a:t>
            </a:r>
            <a:r>
              <a:rPr lang="en-US" altLang="en-US" baseline="30000"/>
              <a:t>1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Do we know a similar concept?</a:t>
            </a:r>
          </a:p>
        </p:txBody>
      </p:sp>
      <p:sp>
        <p:nvSpPr>
          <p:cNvPr id="599045" name="Text Box 5"/>
          <p:cNvSpPr txBox="1">
            <a:spLocks noChangeArrowheads="1"/>
          </p:cNvSpPr>
          <p:nvPr/>
        </p:nvSpPr>
        <p:spPr bwMode="auto">
          <a:xfrm>
            <a:off x="685800" y="6324600"/>
            <a:ext cx="7769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>
                <a:ea typeface="Times New Roman" charset="0"/>
                <a:cs typeface="Times New Roman" charset="0"/>
              </a:rPr>
              <a:t>1) Stephens, R.K. and Plew. R.R., 2001. </a:t>
            </a:r>
            <a:r>
              <a:rPr lang="en-US" altLang="en-US" sz="1200" i="1">
                <a:ea typeface="Times New Roman" charset="0"/>
                <a:cs typeface="Times New Roman" charset="0"/>
              </a:rPr>
              <a:t>Database Design</a:t>
            </a:r>
            <a:r>
              <a:rPr lang="en-US" altLang="en-US" sz="1200">
                <a:ea typeface="Times New Roman" charset="0"/>
                <a:cs typeface="Times New Roman" charset="0"/>
              </a:rPr>
              <a:t>, pp. 21. SAMS, Indianapolis , IN.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Relationship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 </a:t>
            </a:r>
            <a:r>
              <a:rPr lang="en-US" altLang="en-US" i="1"/>
              <a:t>relationship</a:t>
            </a:r>
            <a:r>
              <a:rPr lang="en-US" altLang="en-US"/>
              <a:t> is a link that relates two entities that share one or more attributes.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Do we know a similar concept?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OO Design </a:t>
            </a:r>
            <a:r>
              <a:rPr lang="en-US" altLang="en-US">
                <a:sym typeface="Wingdings" charset="2"/>
              </a:rPr>
              <a:t> DB Design</a:t>
            </a:r>
            <a:endParaRPr lang="en-US" altLang="en-US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Class			</a:t>
            </a:r>
            <a:r>
              <a:rPr lang="en-US" altLang="en-US">
                <a:sym typeface="Wingdings" charset="2"/>
              </a:rPr>
              <a:t> Entity (Table)</a:t>
            </a:r>
            <a:endParaRPr lang="en-US" altLang="en-US"/>
          </a:p>
          <a:p>
            <a:pPr>
              <a:defRPr/>
            </a:pPr>
            <a:r>
              <a:rPr lang="en-US" altLang="en-US"/>
              <a:t>Object			</a:t>
            </a:r>
            <a:r>
              <a:rPr lang="en-US" altLang="en-US">
                <a:sym typeface="Wingdings" charset="2"/>
              </a:rPr>
              <a:t> Record</a:t>
            </a:r>
            <a:endParaRPr lang="en-US" altLang="en-US"/>
          </a:p>
          <a:p>
            <a:pPr>
              <a:defRPr/>
            </a:pPr>
            <a:r>
              <a:rPr lang="en-US" altLang="en-US"/>
              <a:t>Attribute			</a:t>
            </a:r>
            <a:r>
              <a:rPr lang="en-US" altLang="en-US">
                <a:sym typeface="Wingdings" charset="2"/>
              </a:rPr>
              <a:t> Attribute (Field)</a:t>
            </a:r>
            <a:endParaRPr lang="en-US" altLang="en-US"/>
          </a:p>
          <a:p>
            <a:pPr>
              <a:defRPr/>
            </a:pPr>
            <a:r>
              <a:rPr lang="en-US" altLang="en-US"/>
              <a:t>Association		</a:t>
            </a:r>
            <a:r>
              <a:rPr lang="en-US" altLang="en-US">
                <a:sym typeface="Wingdings" charset="2"/>
              </a:rPr>
              <a:t> Relationship</a:t>
            </a:r>
          </a:p>
          <a:p>
            <a:pPr>
              <a:defRPr/>
            </a:pPr>
            <a:r>
              <a:rPr lang="en-US" altLang="en-US">
                <a:sym typeface="Wingdings" charset="2"/>
              </a:rPr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 Database Schema</a:t>
            </a:r>
          </a:p>
        </p:txBody>
      </p:sp>
      <p:grpSp>
        <p:nvGrpSpPr>
          <p:cNvPr id="7170" name="Group 3"/>
          <p:cNvGrpSpPr>
            <a:grpSpLocks/>
          </p:cNvGrpSpPr>
          <p:nvPr/>
        </p:nvGrpSpPr>
        <p:grpSpPr bwMode="auto">
          <a:xfrm>
            <a:off x="1333500" y="2049463"/>
            <a:ext cx="6324600" cy="3124200"/>
            <a:chOff x="888" y="1152"/>
            <a:chExt cx="3984" cy="1968"/>
          </a:xfrm>
        </p:grpSpPr>
        <p:grpSp>
          <p:nvGrpSpPr>
            <p:cNvPr id="7179" name="Group 4"/>
            <p:cNvGrpSpPr>
              <a:grpSpLocks/>
            </p:cNvGrpSpPr>
            <p:nvPr/>
          </p:nvGrpSpPr>
          <p:grpSpPr bwMode="auto">
            <a:xfrm>
              <a:off x="888" y="1584"/>
              <a:ext cx="3984" cy="1536"/>
              <a:chOff x="864" y="1584"/>
              <a:chExt cx="3984" cy="1536"/>
            </a:xfrm>
          </p:grpSpPr>
          <p:grpSp>
            <p:nvGrpSpPr>
              <p:cNvPr id="7183" name="Group 5"/>
              <p:cNvGrpSpPr>
                <a:grpSpLocks/>
              </p:cNvGrpSpPr>
              <p:nvPr/>
            </p:nvGrpSpPr>
            <p:grpSpPr bwMode="auto">
              <a:xfrm>
                <a:off x="864" y="1872"/>
                <a:ext cx="1056" cy="480"/>
                <a:chOff x="864" y="1344"/>
                <a:chExt cx="1056" cy="480"/>
              </a:xfrm>
            </p:grpSpPr>
            <p:sp>
              <p:nvSpPr>
                <p:cNvPr id="587782" name="Rectangle 6"/>
                <p:cNvSpPr>
                  <a:spLocks noChangeArrowheads="1"/>
                </p:cNvSpPr>
                <p:nvPr/>
              </p:nvSpPr>
              <p:spPr bwMode="auto">
                <a:xfrm>
                  <a:off x="864" y="1344"/>
                  <a:ext cx="1056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778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104" y="1440"/>
                  <a:ext cx="6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lang="en-US" altLang="en-US">
                      <a:ea typeface="Times New Roman" charset="0"/>
                      <a:cs typeface="Times New Roman" charset="0"/>
                    </a:rPr>
                    <a:t>Tables</a:t>
                  </a:r>
                </a:p>
              </p:txBody>
            </p:sp>
          </p:grpSp>
          <p:grpSp>
            <p:nvGrpSpPr>
              <p:cNvPr id="7184" name="Group 8"/>
              <p:cNvGrpSpPr>
                <a:grpSpLocks/>
              </p:cNvGrpSpPr>
              <p:nvPr/>
            </p:nvGrpSpPr>
            <p:grpSpPr bwMode="auto">
              <a:xfrm>
                <a:off x="2352" y="1872"/>
                <a:ext cx="1056" cy="480"/>
                <a:chOff x="2160" y="1344"/>
                <a:chExt cx="1056" cy="480"/>
              </a:xfrm>
            </p:grpSpPr>
            <p:sp>
              <p:nvSpPr>
                <p:cNvPr id="587785" name="Rectangle 9"/>
                <p:cNvSpPr>
                  <a:spLocks noChangeArrowheads="1"/>
                </p:cNvSpPr>
                <p:nvPr/>
              </p:nvSpPr>
              <p:spPr bwMode="auto">
                <a:xfrm>
                  <a:off x="2160" y="1344"/>
                  <a:ext cx="1056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778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58" y="1440"/>
                  <a:ext cx="71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lang="en-US" altLang="en-US">
                      <a:ea typeface="Times New Roman" charset="0"/>
                      <a:cs typeface="Times New Roman" charset="0"/>
                    </a:rPr>
                    <a:t>Indexes</a:t>
                  </a:r>
                </a:p>
              </p:txBody>
            </p:sp>
          </p:grpSp>
          <p:grpSp>
            <p:nvGrpSpPr>
              <p:cNvPr id="7185" name="Group 11"/>
              <p:cNvGrpSpPr>
                <a:grpSpLocks/>
              </p:cNvGrpSpPr>
              <p:nvPr/>
            </p:nvGrpSpPr>
            <p:grpSpPr bwMode="auto">
              <a:xfrm>
                <a:off x="3792" y="1872"/>
                <a:ext cx="1056" cy="480"/>
                <a:chOff x="2160" y="1344"/>
                <a:chExt cx="1056" cy="480"/>
              </a:xfrm>
            </p:grpSpPr>
            <p:sp>
              <p:nvSpPr>
                <p:cNvPr id="587788" name="Rectangle 12"/>
                <p:cNvSpPr>
                  <a:spLocks noChangeArrowheads="1"/>
                </p:cNvSpPr>
                <p:nvPr/>
              </p:nvSpPr>
              <p:spPr bwMode="auto">
                <a:xfrm>
                  <a:off x="2160" y="1344"/>
                  <a:ext cx="1056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77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232" y="1440"/>
                  <a:ext cx="9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lang="en-US" altLang="en-US">
                      <a:ea typeface="Times New Roman" charset="0"/>
                      <a:cs typeface="Times New Roman" charset="0"/>
                    </a:rPr>
                    <a:t>Procedures</a:t>
                  </a:r>
                </a:p>
              </p:txBody>
            </p:sp>
          </p:grpSp>
          <p:grpSp>
            <p:nvGrpSpPr>
              <p:cNvPr id="7186" name="Group 14"/>
              <p:cNvGrpSpPr>
                <a:grpSpLocks/>
              </p:cNvGrpSpPr>
              <p:nvPr/>
            </p:nvGrpSpPr>
            <p:grpSpPr bwMode="auto">
              <a:xfrm>
                <a:off x="864" y="2640"/>
                <a:ext cx="1056" cy="480"/>
                <a:chOff x="864" y="1344"/>
                <a:chExt cx="1056" cy="480"/>
              </a:xfrm>
            </p:grpSpPr>
            <p:sp>
              <p:nvSpPr>
                <p:cNvPr id="587791" name="Rectangle 15"/>
                <p:cNvSpPr>
                  <a:spLocks noChangeArrowheads="1"/>
                </p:cNvSpPr>
                <p:nvPr/>
              </p:nvSpPr>
              <p:spPr bwMode="auto">
                <a:xfrm>
                  <a:off x="864" y="1344"/>
                  <a:ext cx="1056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77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116" y="1440"/>
                  <a:ext cx="60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lang="en-US" altLang="en-US">
                      <a:ea typeface="Times New Roman" charset="0"/>
                      <a:cs typeface="Times New Roman" charset="0"/>
                    </a:rPr>
                    <a:t>Views</a:t>
                  </a:r>
                </a:p>
              </p:txBody>
            </p:sp>
          </p:grpSp>
          <p:grpSp>
            <p:nvGrpSpPr>
              <p:cNvPr id="7187" name="Group 17"/>
              <p:cNvGrpSpPr>
                <a:grpSpLocks/>
              </p:cNvGrpSpPr>
              <p:nvPr/>
            </p:nvGrpSpPr>
            <p:grpSpPr bwMode="auto">
              <a:xfrm>
                <a:off x="2352" y="2640"/>
                <a:ext cx="1056" cy="480"/>
                <a:chOff x="864" y="1344"/>
                <a:chExt cx="1056" cy="480"/>
              </a:xfrm>
            </p:grpSpPr>
            <p:sp>
              <p:nvSpPr>
                <p:cNvPr id="587794" name="Rectangle 18"/>
                <p:cNvSpPr>
                  <a:spLocks noChangeArrowheads="1"/>
                </p:cNvSpPr>
                <p:nvPr/>
              </p:nvSpPr>
              <p:spPr bwMode="auto">
                <a:xfrm>
                  <a:off x="864" y="1344"/>
                  <a:ext cx="1056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779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925" y="1440"/>
                  <a:ext cx="99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lang="en-US" altLang="en-US">
                      <a:ea typeface="Times New Roman" charset="0"/>
                      <a:cs typeface="Times New Roman" charset="0"/>
                    </a:rPr>
                    <a:t>Constraints</a:t>
                  </a:r>
                </a:p>
              </p:txBody>
            </p:sp>
          </p:grpSp>
          <p:sp>
            <p:nvSpPr>
              <p:cNvPr id="587796" name="Line 20"/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7797" name="Line 21"/>
              <p:cNvSpPr>
                <a:spLocks noChangeShapeType="1"/>
              </p:cNvSpPr>
              <p:nvPr/>
            </p:nvSpPr>
            <p:spPr bwMode="auto">
              <a:xfrm>
                <a:off x="1392" y="17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7798" name="Line 22"/>
              <p:cNvSpPr>
                <a:spLocks noChangeShapeType="1"/>
              </p:cNvSpPr>
              <p:nvPr/>
            </p:nvSpPr>
            <p:spPr bwMode="auto">
              <a:xfrm>
                <a:off x="2880" y="15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7799" name="Line 23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7800" name="Line 24"/>
              <p:cNvSpPr>
                <a:spLocks noChangeShapeType="1"/>
              </p:cNvSpPr>
              <p:nvPr/>
            </p:nvSpPr>
            <p:spPr bwMode="auto">
              <a:xfrm>
                <a:off x="1392" y="1728"/>
                <a:ext cx="29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7801" name="Line 25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180" name="Group 26"/>
            <p:cNvGrpSpPr>
              <a:grpSpLocks/>
            </p:cNvGrpSpPr>
            <p:nvPr/>
          </p:nvGrpSpPr>
          <p:grpSpPr bwMode="auto">
            <a:xfrm>
              <a:off x="2208" y="1152"/>
              <a:ext cx="1392" cy="432"/>
              <a:chOff x="2160" y="1152"/>
              <a:chExt cx="1392" cy="432"/>
            </a:xfrm>
          </p:grpSpPr>
          <p:sp>
            <p:nvSpPr>
              <p:cNvPr id="587803" name="Oval 27"/>
              <p:cNvSpPr>
                <a:spLocks noChangeArrowheads="1"/>
              </p:cNvSpPr>
              <p:nvPr/>
            </p:nvSpPr>
            <p:spPr bwMode="auto">
              <a:xfrm>
                <a:off x="2160" y="1152"/>
                <a:ext cx="139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7804" name="Rectangle 28"/>
              <p:cNvSpPr>
                <a:spLocks noChangeArrowheads="1"/>
              </p:cNvSpPr>
              <p:nvPr/>
            </p:nvSpPr>
            <p:spPr bwMode="auto">
              <a:xfrm>
                <a:off x="2208" y="1200"/>
                <a:ext cx="12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>
                    <a:ea typeface="Times New Roman" charset="0"/>
                    <a:cs typeface="Times New Roman" charset="0"/>
                  </a:rPr>
                  <a:t>Schema Owner</a:t>
                </a:r>
              </a:p>
            </p:txBody>
          </p:sp>
        </p:grpSp>
      </p:grpSp>
      <p:sp>
        <p:nvSpPr>
          <p:cNvPr id="587805" name="Text Box 29"/>
          <p:cNvSpPr txBox="1">
            <a:spLocks noChangeArrowheads="1"/>
          </p:cNvSpPr>
          <p:nvPr/>
        </p:nvSpPr>
        <p:spPr bwMode="auto">
          <a:xfrm>
            <a:off x="2895600" y="5715000"/>
            <a:ext cx="203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ea typeface="Times New Roman" charset="0"/>
                <a:cs typeface="Times New Roman" charset="0"/>
              </a:rPr>
              <a:t>schema objects</a:t>
            </a:r>
          </a:p>
        </p:txBody>
      </p:sp>
      <p:sp>
        <p:nvSpPr>
          <p:cNvPr id="587806" name="Line 30"/>
          <p:cNvSpPr>
            <a:spLocks noChangeShapeType="1"/>
          </p:cNvSpPr>
          <p:nvPr/>
        </p:nvSpPr>
        <p:spPr bwMode="auto">
          <a:xfrm flipH="1" flipV="1">
            <a:off x="2514600" y="5257800"/>
            <a:ext cx="381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7807" name="Line 31"/>
          <p:cNvSpPr>
            <a:spLocks noChangeShapeType="1"/>
          </p:cNvSpPr>
          <p:nvPr/>
        </p:nvSpPr>
        <p:spPr bwMode="auto">
          <a:xfrm flipV="1">
            <a:off x="3581400" y="4038600"/>
            <a:ext cx="1524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7808" name="Line 32"/>
          <p:cNvSpPr>
            <a:spLocks noChangeShapeType="1"/>
          </p:cNvSpPr>
          <p:nvPr/>
        </p:nvSpPr>
        <p:spPr bwMode="auto">
          <a:xfrm flipH="1" flipV="1">
            <a:off x="3048000" y="4038600"/>
            <a:ext cx="3810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7809" name="Line 33"/>
          <p:cNvSpPr>
            <a:spLocks noChangeShapeType="1"/>
          </p:cNvSpPr>
          <p:nvPr/>
        </p:nvSpPr>
        <p:spPr bwMode="auto">
          <a:xfrm flipV="1">
            <a:off x="4495800" y="5257800"/>
            <a:ext cx="152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7810" name="Line 34"/>
          <p:cNvSpPr>
            <a:spLocks noChangeShapeType="1"/>
          </p:cNvSpPr>
          <p:nvPr/>
        </p:nvSpPr>
        <p:spPr bwMode="auto">
          <a:xfrm flipV="1">
            <a:off x="5029200" y="4038600"/>
            <a:ext cx="13716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7811" name="Text Box 35"/>
          <p:cNvSpPr txBox="1">
            <a:spLocks noChangeArrowheads="1"/>
          </p:cNvSpPr>
          <p:nvPr/>
        </p:nvSpPr>
        <p:spPr bwMode="auto">
          <a:xfrm>
            <a:off x="993775" y="6248400"/>
            <a:ext cx="7769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>
                <a:ea typeface="Times New Roman" charset="0"/>
                <a:cs typeface="Times New Roman" charset="0"/>
              </a:rPr>
              <a:t>1) Stephens, R.K. and Plew. R.R., 2001. </a:t>
            </a:r>
            <a:r>
              <a:rPr lang="en-US" altLang="en-US" sz="1200" i="1">
                <a:ea typeface="Times New Roman" charset="0"/>
                <a:cs typeface="Times New Roman" charset="0"/>
              </a:rPr>
              <a:t>Database Design</a:t>
            </a:r>
            <a:r>
              <a:rPr lang="en-US" altLang="en-US" sz="1200">
                <a:ea typeface="Times New Roman" charset="0"/>
                <a:cs typeface="Times New Roman" charset="0"/>
              </a:rPr>
              <a:t>. SAMS, Indianapolis ,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>
                <a:ea typeface="Times New Roman" charset="0"/>
                <a:cs typeface="Times New Roman" charset="0"/>
              </a:rPr>
              <a:t>IN. (with slight changes by V.G.D.)</a:t>
            </a:r>
          </a:p>
        </p:txBody>
      </p:sp>
      <p:sp>
        <p:nvSpPr>
          <p:cNvPr id="587812" name="Text Box 36"/>
          <p:cNvSpPr txBox="1">
            <a:spLocks noChangeArrowheads="1"/>
          </p:cNvSpPr>
          <p:nvPr/>
        </p:nvSpPr>
        <p:spPr bwMode="auto">
          <a:xfrm>
            <a:off x="8001000" y="2057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ea typeface="Times New Roman" charset="0"/>
                <a:cs typeface="Times New Roman" charset="0"/>
              </a:rPr>
              <a:t>[1]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Database Environments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Mainframe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Client/Server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Internet-based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Database Types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Flat-file</a:t>
            </a:r>
          </a:p>
          <a:p>
            <a:pPr>
              <a:defRPr/>
            </a:pPr>
            <a:r>
              <a:rPr lang="en-US" altLang="en-US"/>
              <a:t>Hierarchical</a:t>
            </a:r>
          </a:p>
          <a:p>
            <a:pPr>
              <a:defRPr/>
            </a:pPr>
            <a:r>
              <a:rPr lang="en-US" altLang="en-US"/>
              <a:t>Network</a:t>
            </a:r>
          </a:p>
          <a:p>
            <a:pPr>
              <a:defRPr/>
            </a:pPr>
            <a:r>
              <a:rPr lang="en-US" altLang="en-US" b="1"/>
              <a:t>Relational</a:t>
            </a:r>
          </a:p>
          <a:p>
            <a:pPr>
              <a:defRPr/>
            </a:pPr>
            <a:r>
              <a:rPr lang="en-US" altLang="en-US"/>
              <a:t>Object-oriented</a:t>
            </a:r>
          </a:p>
          <a:p>
            <a:pPr>
              <a:defRPr/>
            </a:pPr>
            <a:r>
              <a:rPr lang="en-US" altLang="en-US"/>
              <a:t>Object-relational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Normalization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 method for organizing data elements into tables.</a:t>
            </a:r>
          </a:p>
          <a:p>
            <a:pPr>
              <a:defRPr/>
            </a:pPr>
            <a:r>
              <a:rPr lang="en-US" altLang="en-US"/>
              <a:t>Done in order to avoid</a:t>
            </a:r>
          </a:p>
          <a:p>
            <a:pPr lvl="1">
              <a:defRPr/>
            </a:pPr>
            <a:r>
              <a:rPr lang="en-US" altLang="en-US"/>
              <a:t>Duplication of data</a:t>
            </a:r>
          </a:p>
          <a:p>
            <a:pPr lvl="1">
              <a:defRPr/>
            </a:pPr>
            <a:r>
              <a:rPr lang="en-US" altLang="en-US"/>
              <a:t>Insert anomaly</a:t>
            </a:r>
          </a:p>
          <a:p>
            <a:pPr lvl="1">
              <a:defRPr/>
            </a:pPr>
            <a:r>
              <a:rPr lang="en-US" altLang="en-US"/>
              <a:t>Delete anomaly</a:t>
            </a:r>
          </a:p>
          <a:p>
            <a:pPr lvl="1">
              <a:defRPr/>
            </a:pPr>
            <a:r>
              <a:rPr lang="en-US" altLang="en-US"/>
              <a:t>Update anomaly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We will look at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First Normal Form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Second Normal Form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Third Normal Form</a:t>
            </a:r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 (Unnormalized)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/>
              <a:t>Table: SalesOrders (Un-normalized)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 u="sng"/>
              <a:t>SalesOrderNo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/>
              <a:t>Date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/>
              <a:t>CustomerNo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/>
              <a:t>CustomerName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/>
              <a:t>CutomerAddress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/>
              <a:t>ClerkNo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/>
              <a:t>ClerkName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/>
              <a:t>Item1Description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/>
              <a:t>Item1Quantity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/>
              <a:t>Item1UnitPrice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/>
              <a:t>Item2Description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/>
              <a:t>Item2Quantity 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/>
              <a:t>Item2UnitPrice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/>
              <a:t>Item3Description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/>
              <a:t>Item3Quantity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/>
              <a:t>Item3UnitPrice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600"/>
              <a:t>Total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Normalize into 1NF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Separate repeating groups into new tables.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Start a new table for the repeating data.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The primary key for the repeating group is usually a composite key.</a:t>
            </a:r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 (1NF)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/>
              <a:t>Table: SalesOrders</a:t>
            </a:r>
          </a:p>
          <a:p>
            <a:pPr lvl="3">
              <a:defRPr/>
            </a:pPr>
            <a:r>
              <a:rPr lang="en-US" altLang="en-US" u="sng"/>
              <a:t>SalesOrderNo</a:t>
            </a:r>
          </a:p>
          <a:p>
            <a:pPr lvl="3">
              <a:defRPr/>
            </a:pPr>
            <a:r>
              <a:rPr lang="en-US" altLang="en-US"/>
              <a:t>Date</a:t>
            </a:r>
          </a:p>
          <a:p>
            <a:pPr lvl="3">
              <a:defRPr/>
            </a:pPr>
            <a:r>
              <a:rPr lang="en-US" altLang="en-US"/>
              <a:t>CustomerNo</a:t>
            </a:r>
          </a:p>
          <a:p>
            <a:pPr lvl="3">
              <a:defRPr/>
            </a:pPr>
            <a:r>
              <a:rPr lang="en-US" altLang="en-US"/>
              <a:t>CustomerName</a:t>
            </a:r>
          </a:p>
          <a:p>
            <a:pPr lvl="3">
              <a:defRPr/>
            </a:pPr>
            <a:r>
              <a:rPr lang="en-US" altLang="en-US"/>
              <a:t>CustomerAddress</a:t>
            </a:r>
          </a:p>
          <a:p>
            <a:pPr lvl="3">
              <a:defRPr/>
            </a:pPr>
            <a:r>
              <a:rPr lang="en-US" altLang="en-US"/>
              <a:t>ClerkNo</a:t>
            </a:r>
          </a:p>
          <a:p>
            <a:pPr lvl="3">
              <a:defRPr/>
            </a:pPr>
            <a:r>
              <a:rPr lang="en-US" altLang="en-US"/>
              <a:t>ClerkName</a:t>
            </a:r>
          </a:p>
          <a:p>
            <a:pPr lvl="3">
              <a:defRPr/>
            </a:pPr>
            <a:r>
              <a:rPr lang="en-US" altLang="en-US"/>
              <a:t>Total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6103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/>
              <a:t>Table: OrderItems</a:t>
            </a:r>
          </a:p>
          <a:p>
            <a:pPr lvl="3">
              <a:defRPr/>
            </a:pPr>
            <a:r>
              <a:rPr lang="en-US" altLang="en-US" u="sng"/>
              <a:t>SalesOrderNo</a:t>
            </a:r>
          </a:p>
          <a:p>
            <a:pPr lvl="3">
              <a:defRPr/>
            </a:pPr>
            <a:r>
              <a:rPr lang="en-US" altLang="en-US" i="1" u="sng"/>
              <a:t>ItemNo</a:t>
            </a:r>
          </a:p>
          <a:p>
            <a:pPr lvl="3">
              <a:defRPr/>
            </a:pPr>
            <a:r>
              <a:rPr lang="en-US" altLang="en-US"/>
              <a:t>ItemDescription</a:t>
            </a:r>
          </a:p>
          <a:p>
            <a:pPr lvl="3">
              <a:defRPr/>
            </a:pPr>
            <a:r>
              <a:rPr lang="en-US" altLang="en-US"/>
              <a:t>ItemQuantity</a:t>
            </a:r>
          </a:p>
          <a:p>
            <a:pPr lvl="3">
              <a:defRPr/>
            </a:pPr>
            <a:r>
              <a:rPr lang="en-US" altLang="en-US"/>
              <a:t>ItemUnitPrice</a:t>
            </a:r>
          </a:p>
          <a:p>
            <a:pPr>
              <a:buFontTx/>
              <a:buNone/>
              <a:defRPr/>
            </a:pPr>
            <a:endParaRPr lang="en-US" altLang="en-US"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Normalize into 2NF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Remove partial dependencies.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Start a new table for the partially dependent data and the part of the key it depends on.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Tables started at this step usually contain descriptions of resources.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Dependencies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i="1"/>
              <a:t>Functional dependency</a:t>
            </a:r>
            <a:r>
              <a:rPr lang="en-US" altLang="en-US"/>
              <a:t>: The value of one attribute depends entirely on the value of another.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i="1"/>
              <a:t>Partial dependency</a:t>
            </a:r>
            <a:r>
              <a:rPr lang="en-US" altLang="en-US"/>
              <a:t>: An attribute depends on only part of the primary key. (The primary key must be a composite key.)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i="1"/>
              <a:t>Transitive dependency</a:t>
            </a:r>
            <a:r>
              <a:rPr lang="en-US" altLang="en-US"/>
              <a:t>: An attribute depends on an attribute other than the primary key.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 (2NF)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/>
              <a:t>Table: OrderItems</a:t>
            </a:r>
          </a:p>
          <a:p>
            <a:pPr lvl="3">
              <a:defRPr/>
            </a:pPr>
            <a:r>
              <a:rPr lang="en-US" altLang="en-US" u="sng"/>
              <a:t>SalesOrderNo</a:t>
            </a:r>
          </a:p>
          <a:p>
            <a:pPr lvl="3">
              <a:defRPr/>
            </a:pPr>
            <a:r>
              <a:rPr lang="en-US" altLang="en-US" u="sng"/>
              <a:t>ItemNo</a:t>
            </a:r>
          </a:p>
          <a:p>
            <a:pPr lvl="3">
              <a:defRPr/>
            </a:pPr>
            <a:r>
              <a:rPr lang="en-US" altLang="en-US"/>
              <a:t>ItemQuantity</a:t>
            </a:r>
          </a:p>
          <a:p>
            <a:pPr lvl="3">
              <a:defRPr/>
            </a:pPr>
            <a:r>
              <a:rPr lang="en-US" altLang="en-US"/>
              <a:t>ItemUnitPrice</a:t>
            </a:r>
          </a:p>
          <a:p>
            <a:pPr>
              <a:defRPr/>
            </a:pPr>
            <a:endParaRPr lang="en-US" altLang="en-US" sz="2800"/>
          </a:p>
        </p:txBody>
      </p:sp>
      <p:sp>
        <p:nvSpPr>
          <p:cNvPr id="6133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/>
              <a:t>Table: InventoryItems</a:t>
            </a:r>
          </a:p>
          <a:p>
            <a:pPr lvl="3">
              <a:defRPr/>
            </a:pPr>
            <a:r>
              <a:rPr lang="en-US" altLang="en-US" u="sng"/>
              <a:t>ItemNo</a:t>
            </a:r>
          </a:p>
          <a:p>
            <a:pPr lvl="3">
              <a:defRPr/>
            </a:pPr>
            <a:r>
              <a:rPr lang="en-US" altLang="en-US"/>
              <a:t>ItemDescription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Caution about Schema Objects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 meaning of “object” here is different than that in UML.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What if we did not do 2NF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 u="sng"/>
              <a:t>Duplication of data</a:t>
            </a:r>
            <a:r>
              <a:rPr lang="en-US" altLang="en-US" sz="2800"/>
              <a:t>: ItemDescription would appear for every order.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u="sng"/>
              <a:t>Insert anomaly</a:t>
            </a:r>
            <a:r>
              <a:rPr lang="en-US" altLang="en-US" sz="2800"/>
              <a:t>: To insert an inventory item, you must insert a sales order.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u="sng"/>
              <a:t>Delete anomaly</a:t>
            </a:r>
            <a:r>
              <a:rPr lang="en-US" altLang="en-US" sz="2800"/>
              <a:t>:  Information about the items stay with sales order records. Delete a sales order record, delete the item description.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u="sng"/>
              <a:t>Update anomaly</a:t>
            </a:r>
            <a:r>
              <a:rPr lang="en-US" altLang="en-US" sz="2800"/>
              <a:t>: To change an item description, you must change all the sales order records that have the item.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Normalize into 3NF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Remove transitive dependencies.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Start a new table for the transitively dependent attribute and the attribute it depends on.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Keep a copy of the key attribute in the original table.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 (3NF)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/>
              <a:t>Table: SalesOrders</a:t>
            </a:r>
          </a:p>
          <a:p>
            <a:pPr lvl="3">
              <a:defRPr/>
            </a:pPr>
            <a:r>
              <a:rPr lang="en-US" altLang="en-US" u="sng"/>
              <a:t>SalesOrderNo</a:t>
            </a:r>
          </a:p>
          <a:p>
            <a:pPr lvl="3">
              <a:defRPr/>
            </a:pPr>
            <a:r>
              <a:rPr lang="en-US" altLang="en-US"/>
              <a:t>Date</a:t>
            </a:r>
          </a:p>
          <a:p>
            <a:pPr lvl="3">
              <a:defRPr/>
            </a:pPr>
            <a:r>
              <a:rPr lang="en-US" altLang="en-US"/>
              <a:t>CustomerNo</a:t>
            </a:r>
          </a:p>
          <a:p>
            <a:pPr lvl="3">
              <a:defRPr/>
            </a:pPr>
            <a:r>
              <a:rPr lang="en-US" altLang="en-US"/>
              <a:t>ClerkNo</a:t>
            </a:r>
          </a:p>
          <a:p>
            <a:pPr lvl="3">
              <a:defRPr/>
            </a:pPr>
            <a:r>
              <a:rPr lang="en-US" altLang="en-US"/>
              <a:t>Total</a:t>
            </a:r>
          </a:p>
          <a:p>
            <a:pPr>
              <a:defRPr/>
            </a:pPr>
            <a:endParaRPr lang="en-US" altLang="en-US" sz="2800"/>
          </a:p>
        </p:txBody>
      </p:sp>
      <p:sp>
        <p:nvSpPr>
          <p:cNvPr id="61645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/>
              <a:t>Table: Customers</a:t>
            </a:r>
          </a:p>
          <a:p>
            <a:pPr lvl="3">
              <a:defRPr/>
            </a:pPr>
            <a:r>
              <a:rPr lang="en-US" altLang="en-US" u="sng"/>
              <a:t>CustomerNo</a:t>
            </a:r>
          </a:p>
          <a:p>
            <a:pPr lvl="3">
              <a:defRPr/>
            </a:pPr>
            <a:r>
              <a:rPr lang="en-US" altLang="en-US"/>
              <a:t>CustomerName</a:t>
            </a:r>
          </a:p>
          <a:p>
            <a:pPr lvl="3">
              <a:defRPr/>
            </a:pPr>
            <a:r>
              <a:rPr lang="en-US" altLang="en-US"/>
              <a:t>CustomerAddress</a:t>
            </a:r>
          </a:p>
          <a:p>
            <a:pPr lvl="3">
              <a:defRPr/>
            </a:pPr>
            <a:endParaRPr lang="en-US" altLang="en-US"/>
          </a:p>
          <a:p>
            <a:pPr>
              <a:defRPr/>
            </a:pPr>
            <a:r>
              <a:rPr lang="en-US" altLang="en-US" sz="2400"/>
              <a:t>Table: Clerks</a:t>
            </a:r>
            <a:endParaRPr lang="en-US" altLang="en-US"/>
          </a:p>
          <a:p>
            <a:pPr lvl="3">
              <a:defRPr/>
            </a:pPr>
            <a:r>
              <a:rPr lang="en-US" altLang="en-US" u="sng"/>
              <a:t>ClerkNo</a:t>
            </a:r>
          </a:p>
          <a:p>
            <a:pPr lvl="3">
              <a:defRPr/>
            </a:pPr>
            <a:r>
              <a:rPr lang="en-US" altLang="en-US"/>
              <a:t>ClerkName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What if we did not do 3NF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 u="sng"/>
              <a:t>Duplication of data</a:t>
            </a:r>
            <a:r>
              <a:rPr lang="en-US" altLang="en-US" sz="2800"/>
              <a:t>: Customer and Clerk details would appear for every order.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u="sng"/>
              <a:t>Insert anomaly</a:t>
            </a:r>
            <a:r>
              <a:rPr lang="en-US" altLang="en-US" sz="2800"/>
              <a:t>: To insert a customer or clerk, you must insert a sales order.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u="sng"/>
              <a:t>Delete anomaly</a:t>
            </a:r>
            <a:r>
              <a:rPr lang="en-US" altLang="en-US" sz="2800"/>
              <a:t>:  Information about the customers and clerks stay with sales order records. Delete a sales order record, delete the customer or clerk.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u="sng"/>
              <a:t>Update anomaly</a:t>
            </a:r>
            <a:r>
              <a:rPr lang="en-US" altLang="en-US" sz="2800"/>
              <a:t>: To change the details of a customer or clerk, you must change all the sales order records that involve that customer or clerk.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 (Final Tables)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/>
              <a:t>Table: SalesOrders</a:t>
            </a:r>
          </a:p>
          <a:p>
            <a:pPr lvl="3">
              <a:defRPr/>
            </a:pPr>
            <a:r>
              <a:rPr lang="en-US" altLang="en-US" sz="1800" u="sng"/>
              <a:t>SalesOrderNo</a:t>
            </a:r>
          </a:p>
          <a:p>
            <a:pPr lvl="3">
              <a:defRPr/>
            </a:pPr>
            <a:r>
              <a:rPr lang="en-US" altLang="en-US" sz="1800"/>
              <a:t>Date</a:t>
            </a:r>
          </a:p>
          <a:p>
            <a:pPr lvl="3">
              <a:defRPr/>
            </a:pPr>
            <a:r>
              <a:rPr lang="en-US" altLang="en-US" sz="1800"/>
              <a:t>CustomerNo</a:t>
            </a:r>
          </a:p>
          <a:p>
            <a:pPr lvl="3">
              <a:defRPr/>
            </a:pPr>
            <a:r>
              <a:rPr lang="en-US" altLang="en-US" sz="1800"/>
              <a:t>ClerkNo</a:t>
            </a:r>
          </a:p>
          <a:p>
            <a:pPr lvl="3">
              <a:defRPr/>
            </a:pPr>
            <a:r>
              <a:rPr lang="en-US" altLang="en-US" sz="1800"/>
              <a:t>Total</a:t>
            </a:r>
          </a:p>
          <a:p>
            <a:pPr lvl="3">
              <a:defRPr/>
            </a:pPr>
            <a:endParaRPr lang="en-US" altLang="en-US" sz="1800"/>
          </a:p>
          <a:p>
            <a:pPr>
              <a:defRPr/>
            </a:pPr>
            <a:r>
              <a:rPr lang="en-US" altLang="en-US" sz="2000"/>
              <a:t>Table: OrderItems</a:t>
            </a:r>
          </a:p>
          <a:p>
            <a:pPr lvl="3">
              <a:defRPr/>
            </a:pPr>
            <a:r>
              <a:rPr lang="en-US" altLang="en-US" sz="1800" u="sng"/>
              <a:t>SalesOrderNo</a:t>
            </a:r>
          </a:p>
          <a:p>
            <a:pPr lvl="3">
              <a:defRPr/>
            </a:pPr>
            <a:r>
              <a:rPr lang="en-US" altLang="en-US" sz="1800" u="sng"/>
              <a:t>ItemNo</a:t>
            </a:r>
          </a:p>
          <a:p>
            <a:pPr lvl="3">
              <a:defRPr/>
            </a:pPr>
            <a:r>
              <a:rPr lang="en-US" altLang="en-US" sz="1800"/>
              <a:t>ItemQuantity</a:t>
            </a:r>
          </a:p>
          <a:p>
            <a:pPr lvl="3">
              <a:defRPr/>
            </a:pPr>
            <a:r>
              <a:rPr lang="en-US" altLang="en-US" sz="1800"/>
              <a:t>ItemUnitPrice</a:t>
            </a:r>
            <a:endParaRPr lang="en-US" altLang="en-US" sz="1600"/>
          </a:p>
        </p:txBody>
      </p:sp>
      <p:sp>
        <p:nvSpPr>
          <p:cNvPr id="6185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/>
              <a:t>Table: InventoryItems</a:t>
            </a:r>
          </a:p>
          <a:p>
            <a:pPr lvl="3">
              <a:defRPr/>
            </a:pPr>
            <a:r>
              <a:rPr lang="en-US" altLang="en-US" sz="1800" u="sng"/>
              <a:t>ItemNo</a:t>
            </a:r>
          </a:p>
          <a:p>
            <a:pPr lvl="3">
              <a:defRPr/>
            </a:pPr>
            <a:r>
              <a:rPr lang="en-US" altLang="en-US" sz="1800"/>
              <a:t>ItemDescription</a:t>
            </a:r>
          </a:p>
          <a:p>
            <a:pPr lvl="3">
              <a:defRPr/>
            </a:pPr>
            <a:endParaRPr lang="en-US" altLang="en-US" sz="1800"/>
          </a:p>
          <a:p>
            <a:pPr>
              <a:defRPr/>
            </a:pPr>
            <a:r>
              <a:rPr lang="en-US" altLang="en-US" sz="2000"/>
              <a:t>Table: Customers</a:t>
            </a:r>
          </a:p>
          <a:p>
            <a:pPr lvl="3">
              <a:defRPr/>
            </a:pPr>
            <a:r>
              <a:rPr lang="en-US" altLang="en-US" sz="1800" u="sng"/>
              <a:t>CustomerNo</a:t>
            </a:r>
          </a:p>
          <a:p>
            <a:pPr lvl="3">
              <a:defRPr/>
            </a:pPr>
            <a:r>
              <a:rPr lang="en-US" altLang="en-US" sz="1800"/>
              <a:t>CustomerName</a:t>
            </a:r>
          </a:p>
          <a:p>
            <a:pPr lvl="3">
              <a:defRPr/>
            </a:pPr>
            <a:r>
              <a:rPr lang="en-US" altLang="en-US" sz="1800"/>
              <a:t>CustomerAddress</a:t>
            </a:r>
          </a:p>
          <a:p>
            <a:pPr lvl="3">
              <a:defRPr/>
            </a:pPr>
            <a:endParaRPr lang="en-US" altLang="en-US" sz="1800"/>
          </a:p>
          <a:p>
            <a:pPr>
              <a:defRPr/>
            </a:pPr>
            <a:r>
              <a:rPr lang="en-US" altLang="en-US" sz="2000"/>
              <a:t>Table: Clerks</a:t>
            </a:r>
            <a:endParaRPr lang="en-US" altLang="en-US" sz="2800"/>
          </a:p>
          <a:p>
            <a:pPr lvl="3">
              <a:defRPr/>
            </a:pPr>
            <a:r>
              <a:rPr lang="en-US" altLang="en-US" sz="1800" u="sng"/>
              <a:t>ClerkNo</a:t>
            </a:r>
          </a:p>
          <a:p>
            <a:pPr lvl="3">
              <a:defRPr/>
            </a:pPr>
            <a:r>
              <a:rPr lang="en-US" altLang="en-US" sz="1800"/>
              <a:t>ClerkName</a:t>
            </a:r>
            <a:endParaRPr lang="en-US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Entity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“An </a:t>
            </a:r>
            <a:r>
              <a:rPr lang="en-US" altLang="en-US" i="1"/>
              <a:t>entity</a:t>
            </a:r>
            <a:r>
              <a:rPr lang="en-US" altLang="en-US"/>
              <a:t> is a business object that represents a group, or category of data.”</a:t>
            </a:r>
            <a:r>
              <a:rPr lang="en-US" altLang="en-US" baseline="30000"/>
              <a:t>1</a:t>
            </a:r>
          </a:p>
          <a:p>
            <a:pPr>
              <a:defRPr/>
            </a:pPr>
            <a:endParaRPr lang="en-US" altLang="en-US" baseline="30000"/>
          </a:p>
          <a:p>
            <a:pPr>
              <a:defRPr/>
            </a:pPr>
            <a:r>
              <a:rPr lang="en-US" altLang="en-US"/>
              <a:t>Do we know a similar concept? </a:t>
            </a:r>
          </a:p>
        </p:txBody>
      </p:sp>
      <p:sp>
        <p:nvSpPr>
          <p:cNvPr id="616452" name="Text Box 4"/>
          <p:cNvSpPr txBox="1">
            <a:spLocks noChangeArrowheads="1"/>
          </p:cNvSpPr>
          <p:nvPr/>
        </p:nvSpPr>
        <p:spPr bwMode="auto">
          <a:xfrm>
            <a:off x="914400" y="6324600"/>
            <a:ext cx="7769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>
                <a:ea typeface="Times New Roman" charset="0"/>
                <a:cs typeface="Times New Roman" charset="0"/>
              </a:rPr>
              <a:t>1) Stephens, R.K. and Plew. R.R., 2001. </a:t>
            </a:r>
            <a:r>
              <a:rPr lang="en-US" altLang="en-US" sz="1200" i="1">
                <a:ea typeface="Times New Roman" charset="0"/>
                <a:cs typeface="Times New Roman" charset="0"/>
              </a:rPr>
              <a:t>Database Design</a:t>
            </a:r>
            <a:r>
              <a:rPr lang="en-US" altLang="en-US" sz="1200">
                <a:ea typeface="Times New Roman" charset="0"/>
                <a:cs typeface="Times New Roman" charset="0"/>
              </a:rPr>
              <a:t>. SAMS, Indianapolis , IN.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Attribute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“An </a:t>
            </a:r>
            <a:r>
              <a:rPr lang="en-US" altLang="en-US" i="1"/>
              <a:t>attribute</a:t>
            </a:r>
            <a:r>
              <a:rPr lang="en-US" altLang="en-US"/>
              <a:t> is a sub-group of information within an entity.”</a:t>
            </a:r>
            <a:r>
              <a:rPr lang="en-US" altLang="en-US" baseline="30000"/>
              <a:t>1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Do we know a similar concept?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685800" y="6324600"/>
            <a:ext cx="7769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>
                <a:ea typeface="Times New Roman" charset="0"/>
                <a:cs typeface="Times New Roman" charset="0"/>
              </a:rPr>
              <a:t>1) Stephens, R.K. and Plew. R.R., 2001. </a:t>
            </a:r>
            <a:r>
              <a:rPr lang="en-US" altLang="en-US" sz="1200" i="1">
                <a:ea typeface="Times New Roman" charset="0"/>
                <a:cs typeface="Times New Roman" charset="0"/>
              </a:rPr>
              <a:t>Database Design</a:t>
            </a:r>
            <a:r>
              <a:rPr lang="en-US" altLang="en-US" sz="1200">
                <a:ea typeface="Times New Roman" charset="0"/>
                <a:cs typeface="Times New Roman" charset="0"/>
              </a:rPr>
              <a:t>. SAMS, Indianapolis , IN.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Entity Relationship Models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Mandatory Relationships</a:t>
            </a:r>
          </a:p>
          <a:p>
            <a:pPr>
              <a:defRPr/>
            </a:pPr>
            <a:r>
              <a:rPr lang="en-US" altLang="en-US"/>
              <a:t>Optional Relationships</a:t>
            </a:r>
          </a:p>
          <a:p>
            <a:pPr>
              <a:defRPr/>
            </a:pPr>
            <a:r>
              <a:rPr lang="en-US" altLang="en-US"/>
              <a:t>Many-to-Many Relationships</a:t>
            </a:r>
          </a:p>
          <a:p>
            <a:pPr>
              <a:defRPr/>
            </a:pPr>
            <a:r>
              <a:rPr lang="en-US" altLang="en-US"/>
              <a:t>One-to-Many Relationships</a:t>
            </a:r>
          </a:p>
          <a:p>
            <a:pPr>
              <a:defRPr/>
            </a:pPr>
            <a:r>
              <a:rPr lang="en-US" altLang="en-US"/>
              <a:t>One-to-One Relationships</a:t>
            </a:r>
          </a:p>
          <a:p>
            <a:pPr>
              <a:defRPr/>
            </a:pPr>
            <a:r>
              <a:rPr lang="en-US" altLang="en-US"/>
              <a:t>Recursive Relationships</a:t>
            </a:r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Mandatory, One-to-One</a:t>
            </a:r>
          </a:p>
        </p:txBody>
      </p:sp>
      <p:grpSp>
        <p:nvGrpSpPr>
          <p:cNvPr id="67586" name="Group 3"/>
          <p:cNvGrpSpPr>
            <a:grpSpLocks/>
          </p:cNvGrpSpPr>
          <p:nvPr/>
        </p:nvGrpSpPr>
        <p:grpSpPr bwMode="auto">
          <a:xfrm>
            <a:off x="1066800" y="2667000"/>
            <a:ext cx="6705600" cy="685800"/>
            <a:chOff x="672" y="1680"/>
            <a:chExt cx="4224" cy="432"/>
          </a:xfrm>
        </p:grpSpPr>
        <p:sp>
          <p:nvSpPr>
            <p:cNvPr id="611332" name="AutoShape 4"/>
            <p:cNvSpPr>
              <a:spLocks noChangeArrowheads="1"/>
            </p:cNvSpPr>
            <p:nvPr/>
          </p:nvSpPr>
          <p:spPr bwMode="auto">
            <a:xfrm>
              <a:off x="672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1333" name="AutoShape 5"/>
            <p:cNvSpPr>
              <a:spLocks noChangeArrowheads="1"/>
            </p:cNvSpPr>
            <p:nvPr/>
          </p:nvSpPr>
          <p:spPr bwMode="auto">
            <a:xfrm>
              <a:off x="3504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1334" name="Text Box 6"/>
            <p:cNvSpPr txBox="1">
              <a:spLocks noChangeArrowheads="1"/>
            </p:cNvSpPr>
            <p:nvPr/>
          </p:nvSpPr>
          <p:spPr bwMode="auto">
            <a:xfrm>
              <a:off x="691" y="1728"/>
              <a:ext cx="1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AUTOMOBILE</a:t>
              </a:r>
            </a:p>
          </p:txBody>
        </p:sp>
        <p:sp>
          <p:nvSpPr>
            <p:cNvPr id="611335" name="Text Box 7"/>
            <p:cNvSpPr txBox="1">
              <a:spLocks noChangeArrowheads="1"/>
            </p:cNvSpPr>
            <p:nvPr/>
          </p:nvSpPr>
          <p:spPr bwMode="auto">
            <a:xfrm>
              <a:off x="3778" y="1728"/>
              <a:ext cx="8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ENGINE</a:t>
              </a:r>
            </a:p>
          </p:txBody>
        </p:sp>
        <p:sp>
          <p:nvSpPr>
            <p:cNvPr id="611336" name="Line 8"/>
            <p:cNvSpPr>
              <a:spLocks noChangeShapeType="1"/>
            </p:cNvSpPr>
            <p:nvPr/>
          </p:nvSpPr>
          <p:spPr bwMode="auto">
            <a:xfrm>
              <a:off x="2064" y="18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7587" name="Group 9"/>
          <p:cNvGrpSpPr>
            <a:grpSpLocks/>
          </p:cNvGrpSpPr>
          <p:nvPr/>
        </p:nvGrpSpPr>
        <p:grpSpPr bwMode="auto">
          <a:xfrm>
            <a:off x="1066800" y="4191000"/>
            <a:ext cx="6705600" cy="685800"/>
            <a:chOff x="672" y="2640"/>
            <a:chExt cx="4224" cy="432"/>
          </a:xfrm>
        </p:grpSpPr>
        <p:sp>
          <p:nvSpPr>
            <p:cNvPr id="611338" name="AutoShape 10"/>
            <p:cNvSpPr>
              <a:spLocks noChangeArrowheads="1"/>
            </p:cNvSpPr>
            <p:nvPr/>
          </p:nvSpPr>
          <p:spPr bwMode="auto">
            <a:xfrm>
              <a:off x="672" y="264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1339" name="AutoShape 11"/>
            <p:cNvSpPr>
              <a:spLocks noChangeArrowheads="1"/>
            </p:cNvSpPr>
            <p:nvPr/>
          </p:nvSpPr>
          <p:spPr bwMode="auto">
            <a:xfrm>
              <a:off x="3504" y="264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1340" name="Text Box 12"/>
            <p:cNvSpPr txBox="1">
              <a:spLocks noChangeArrowheads="1"/>
            </p:cNvSpPr>
            <p:nvPr/>
          </p:nvSpPr>
          <p:spPr bwMode="auto">
            <a:xfrm>
              <a:off x="688" y="2688"/>
              <a:ext cx="1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AUTOMOBILE</a:t>
              </a:r>
            </a:p>
          </p:txBody>
        </p:sp>
        <p:sp>
          <p:nvSpPr>
            <p:cNvPr id="611341" name="Text Box 13"/>
            <p:cNvSpPr txBox="1">
              <a:spLocks noChangeArrowheads="1"/>
            </p:cNvSpPr>
            <p:nvPr/>
          </p:nvSpPr>
          <p:spPr bwMode="auto">
            <a:xfrm>
              <a:off x="3776" y="2688"/>
              <a:ext cx="8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ENGINE</a:t>
              </a:r>
            </a:p>
          </p:txBody>
        </p:sp>
        <p:sp>
          <p:nvSpPr>
            <p:cNvPr id="611342" name="Line 14"/>
            <p:cNvSpPr>
              <a:spLocks noChangeShapeType="1"/>
            </p:cNvSpPr>
            <p:nvPr/>
          </p:nvSpPr>
          <p:spPr bwMode="auto">
            <a:xfrm>
              <a:off x="2064" y="28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1343" name="Line 15"/>
            <p:cNvSpPr>
              <a:spLocks noChangeShapeType="1"/>
            </p:cNvSpPr>
            <p:nvPr/>
          </p:nvSpPr>
          <p:spPr bwMode="auto">
            <a:xfrm>
              <a:off x="220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1344" name="Line 16"/>
            <p:cNvSpPr>
              <a:spLocks noChangeShapeType="1"/>
            </p:cNvSpPr>
            <p:nvPr/>
          </p:nvSpPr>
          <p:spPr bwMode="auto">
            <a:xfrm>
              <a:off x="3360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Mandatory, Many-to-Many</a:t>
            </a:r>
          </a:p>
        </p:txBody>
      </p:sp>
      <p:grpSp>
        <p:nvGrpSpPr>
          <p:cNvPr id="69634" name="Group 3"/>
          <p:cNvGrpSpPr>
            <a:grpSpLocks/>
          </p:cNvGrpSpPr>
          <p:nvPr/>
        </p:nvGrpSpPr>
        <p:grpSpPr bwMode="auto">
          <a:xfrm>
            <a:off x="1066800" y="2667000"/>
            <a:ext cx="6705600" cy="685800"/>
            <a:chOff x="528" y="1344"/>
            <a:chExt cx="4224" cy="432"/>
          </a:xfrm>
        </p:grpSpPr>
        <p:sp>
          <p:nvSpPr>
            <p:cNvPr id="607236" name="AutoShape 4"/>
            <p:cNvSpPr>
              <a:spLocks noChangeArrowheads="1"/>
            </p:cNvSpPr>
            <p:nvPr/>
          </p:nvSpPr>
          <p:spPr bwMode="auto">
            <a:xfrm>
              <a:off x="528" y="1344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7237" name="AutoShape 5"/>
            <p:cNvSpPr>
              <a:spLocks noChangeArrowheads="1"/>
            </p:cNvSpPr>
            <p:nvPr/>
          </p:nvSpPr>
          <p:spPr bwMode="auto">
            <a:xfrm>
              <a:off x="3360" y="1344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7238" name="Text Box 6"/>
            <p:cNvSpPr txBox="1">
              <a:spLocks noChangeArrowheads="1"/>
            </p:cNvSpPr>
            <p:nvPr/>
          </p:nvSpPr>
          <p:spPr bwMode="auto">
            <a:xfrm>
              <a:off x="576" y="1392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INSTRUCTOR</a:t>
              </a:r>
            </a:p>
          </p:txBody>
        </p:sp>
        <p:sp>
          <p:nvSpPr>
            <p:cNvPr id="607239" name="Text Box 7"/>
            <p:cNvSpPr txBox="1">
              <a:spLocks noChangeArrowheads="1"/>
            </p:cNvSpPr>
            <p:nvPr/>
          </p:nvSpPr>
          <p:spPr bwMode="auto">
            <a:xfrm>
              <a:off x="3552" y="1392"/>
              <a:ext cx="9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STUDENT</a:t>
              </a:r>
            </a:p>
          </p:txBody>
        </p:sp>
        <p:sp>
          <p:nvSpPr>
            <p:cNvPr id="607240" name="Line 8"/>
            <p:cNvSpPr>
              <a:spLocks noChangeShapeType="1"/>
            </p:cNvSpPr>
            <p:nvPr/>
          </p:nvSpPr>
          <p:spPr bwMode="auto">
            <a:xfrm>
              <a:off x="1920" y="153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7241" name="Line 9"/>
            <p:cNvSpPr>
              <a:spLocks noChangeShapeType="1"/>
            </p:cNvSpPr>
            <p:nvPr/>
          </p:nvSpPr>
          <p:spPr bwMode="auto">
            <a:xfrm>
              <a:off x="1920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7242" name="Line 10"/>
            <p:cNvSpPr>
              <a:spLocks noChangeShapeType="1"/>
            </p:cNvSpPr>
            <p:nvPr/>
          </p:nvSpPr>
          <p:spPr bwMode="auto">
            <a:xfrm>
              <a:off x="3264" y="15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7243" name="Line 11"/>
            <p:cNvSpPr>
              <a:spLocks noChangeShapeType="1"/>
            </p:cNvSpPr>
            <p:nvPr/>
          </p:nvSpPr>
          <p:spPr bwMode="auto">
            <a:xfrm flipH="1">
              <a:off x="3264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7244" name="Line 12"/>
            <p:cNvSpPr>
              <a:spLocks noChangeShapeType="1"/>
            </p:cNvSpPr>
            <p:nvPr/>
          </p:nvSpPr>
          <p:spPr bwMode="auto">
            <a:xfrm flipH="1">
              <a:off x="1920" y="15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9635" name="Group 13"/>
          <p:cNvGrpSpPr>
            <a:grpSpLocks/>
          </p:cNvGrpSpPr>
          <p:nvPr/>
        </p:nvGrpSpPr>
        <p:grpSpPr bwMode="auto">
          <a:xfrm>
            <a:off x="1066800" y="4191000"/>
            <a:ext cx="6705600" cy="685800"/>
            <a:chOff x="528" y="2496"/>
            <a:chExt cx="4224" cy="432"/>
          </a:xfrm>
        </p:grpSpPr>
        <p:sp>
          <p:nvSpPr>
            <p:cNvPr id="607246" name="AutoShape 14"/>
            <p:cNvSpPr>
              <a:spLocks noChangeArrowheads="1"/>
            </p:cNvSpPr>
            <p:nvPr/>
          </p:nvSpPr>
          <p:spPr bwMode="auto">
            <a:xfrm>
              <a:off x="528" y="2496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7247" name="AutoShape 15"/>
            <p:cNvSpPr>
              <a:spLocks noChangeArrowheads="1"/>
            </p:cNvSpPr>
            <p:nvPr/>
          </p:nvSpPr>
          <p:spPr bwMode="auto">
            <a:xfrm>
              <a:off x="3360" y="2496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7248" name="Text Box 16"/>
            <p:cNvSpPr txBox="1">
              <a:spLocks noChangeArrowheads="1"/>
            </p:cNvSpPr>
            <p:nvPr/>
          </p:nvSpPr>
          <p:spPr bwMode="auto">
            <a:xfrm>
              <a:off x="576" y="2544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INSTRUCTOR</a:t>
              </a:r>
            </a:p>
          </p:txBody>
        </p:sp>
        <p:sp>
          <p:nvSpPr>
            <p:cNvPr id="607249" name="Text Box 17"/>
            <p:cNvSpPr txBox="1">
              <a:spLocks noChangeArrowheads="1"/>
            </p:cNvSpPr>
            <p:nvPr/>
          </p:nvSpPr>
          <p:spPr bwMode="auto">
            <a:xfrm>
              <a:off x="3552" y="2544"/>
              <a:ext cx="9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STUDENT</a:t>
              </a:r>
            </a:p>
          </p:txBody>
        </p:sp>
        <p:sp>
          <p:nvSpPr>
            <p:cNvPr id="607250" name="Line 18"/>
            <p:cNvSpPr>
              <a:spLocks noChangeShapeType="1"/>
            </p:cNvSpPr>
            <p:nvPr/>
          </p:nvSpPr>
          <p:spPr bwMode="auto">
            <a:xfrm>
              <a:off x="1920" y="268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7251" name="Line 19"/>
            <p:cNvSpPr>
              <a:spLocks noChangeShapeType="1"/>
            </p:cNvSpPr>
            <p:nvPr/>
          </p:nvSpPr>
          <p:spPr bwMode="auto">
            <a:xfrm>
              <a:off x="1920" y="25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7252" name="Line 20"/>
            <p:cNvSpPr>
              <a:spLocks noChangeShapeType="1"/>
            </p:cNvSpPr>
            <p:nvPr/>
          </p:nvSpPr>
          <p:spPr bwMode="auto">
            <a:xfrm>
              <a:off x="3264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7253" name="Line 21"/>
            <p:cNvSpPr>
              <a:spLocks noChangeShapeType="1"/>
            </p:cNvSpPr>
            <p:nvPr/>
          </p:nvSpPr>
          <p:spPr bwMode="auto">
            <a:xfrm flipH="1">
              <a:off x="3264" y="25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7254" name="Line 22"/>
            <p:cNvSpPr>
              <a:spLocks noChangeShapeType="1"/>
            </p:cNvSpPr>
            <p:nvPr/>
          </p:nvSpPr>
          <p:spPr bwMode="auto">
            <a:xfrm flipH="1">
              <a:off x="192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7255" name="Line 23"/>
            <p:cNvSpPr>
              <a:spLocks noChangeShapeType="1"/>
            </p:cNvSpPr>
            <p:nvPr/>
          </p:nvSpPr>
          <p:spPr bwMode="auto">
            <a:xfrm>
              <a:off x="2064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7256" name="Line 24"/>
            <p:cNvSpPr>
              <a:spLocks noChangeShapeType="1"/>
            </p:cNvSpPr>
            <p:nvPr/>
          </p:nvSpPr>
          <p:spPr bwMode="auto">
            <a:xfrm>
              <a:off x="3216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Table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“A </a:t>
            </a:r>
            <a:r>
              <a:rPr lang="en-US" altLang="en-US" i="1"/>
              <a:t>table</a:t>
            </a:r>
            <a:r>
              <a:rPr lang="en-US" altLang="en-US"/>
              <a:t> is the primary unit of physical storage for data in a database.”</a:t>
            </a:r>
            <a:r>
              <a:rPr lang="en-US" altLang="en-US" baseline="30000"/>
              <a:t>1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Usually a database contains more than one table.</a:t>
            </a:r>
          </a:p>
        </p:txBody>
      </p:sp>
      <p:sp>
        <p:nvSpPr>
          <p:cNvPr id="584708" name="Text Box 4"/>
          <p:cNvSpPr txBox="1">
            <a:spLocks noChangeArrowheads="1"/>
          </p:cNvSpPr>
          <p:nvPr/>
        </p:nvSpPr>
        <p:spPr bwMode="auto">
          <a:xfrm>
            <a:off x="685800" y="6324600"/>
            <a:ext cx="7769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>
                <a:ea typeface="Times New Roman" charset="0"/>
                <a:cs typeface="Times New Roman" charset="0"/>
              </a:rPr>
              <a:t>1) Stephens, R.K. and Plew. R.R., 2001. </a:t>
            </a:r>
            <a:r>
              <a:rPr lang="en-US" altLang="en-US" sz="1200" i="1">
                <a:ea typeface="Times New Roman" charset="0"/>
                <a:cs typeface="Times New Roman" charset="0"/>
              </a:rPr>
              <a:t>Database Design</a:t>
            </a:r>
            <a:r>
              <a:rPr lang="en-US" altLang="en-US" sz="1200">
                <a:ea typeface="Times New Roman" charset="0"/>
                <a:cs typeface="Times New Roman" charset="0"/>
              </a:rPr>
              <a:t>. SAMS, Indianapolis , IN.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Optional, Many-to-Many</a:t>
            </a:r>
          </a:p>
        </p:txBody>
      </p:sp>
      <p:grpSp>
        <p:nvGrpSpPr>
          <p:cNvPr id="71682" name="Group 3"/>
          <p:cNvGrpSpPr>
            <a:grpSpLocks/>
          </p:cNvGrpSpPr>
          <p:nvPr/>
        </p:nvGrpSpPr>
        <p:grpSpPr bwMode="auto">
          <a:xfrm>
            <a:off x="1066800" y="4191000"/>
            <a:ext cx="6705600" cy="685800"/>
            <a:chOff x="528" y="2304"/>
            <a:chExt cx="4224" cy="432"/>
          </a:xfrm>
        </p:grpSpPr>
        <p:sp>
          <p:nvSpPr>
            <p:cNvPr id="608260" name="AutoShape 4"/>
            <p:cNvSpPr>
              <a:spLocks noChangeArrowheads="1"/>
            </p:cNvSpPr>
            <p:nvPr/>
          </p:nvSpPr>
          <p:spPr bwMode="auto">
            <a:xfrm>
              <a:off x="528" y="2304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261" name="AutoShape 5"/>
            <p:cNvSpPr>
              <a:spLocks noChangeArrowheads="1"/>
            </p:cNvSpPr>
            <p:nvPr/>
          </p:nvSpPr>
          <p:spPr bwMode="auto">
            <a:xfrm>
              <a:off x="3360" y="2304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262" name="Text Box 6"/>
            <p:cNvSpPr txBox="1">
              <a:spLocks noChangeArrowheads="1"/>
            </p:cNvSpPr>
            <p:nvPr/>
          </p:nvSpPr>
          <p:spPr bwMode="auto">
            <a:xfrm>
              <a:off x="537" y="2352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DEPARTMENT</a:t>
              </a:r>
            </a:p>
          </p:txBody>
        </p:sp>
        <p:sp>
          <p:nvSpPr>
            <p:cNvPr id="608263" name="Text Box 7"/>
            <p:cNvSpPr txBox="1">
              <a:spLocks noChangeArrowheads="1"/>
            </p:cNvSpPr>
            <p:nvPr/>
          </p:nvSpPr>
          <p:spPr bwMode="auto">
            <a:xfrm>
              <a:off x="3552" y="2352"/>
              <a:ext cx="9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STUDENT</a:t>
              </a:r>
            </a:p>
          </p:txBody>
        </p:sp>
        <p:sp>
          <p:nvSpPr>
            <p:cNvPr id="608264" name="Line 8"/>
            <p:cNvSpPr>
              <a:spLocks noChangeShapeType="1"/>
            </p:cNvSpPr>
            <p:nvPr/>
          </p:nvSpPr>
          <p:spPr bwMode="auto">
            <a:xfrm>
              <a:off x="1920" y="249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265" name="Line 9"/>
            <p:cNvSpPr>
              <a:spLocks noChangeShapeType="1"/>
            </p:cNvSpPr>
            <p:nvPr/>
          </p:nvSpPr>
          <p:spPr bwMode="auto">
            <a:xfrm>
              <a:off x="192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266" name="Line 10"/>
            <p:cNvSpPr>
              <a:spLocks noChangeShapeType="1"/>
            </p:cNvSpPr>
            <p:nvPr/>
          </p:nvSpPr>
          <p:spPr bwMode="auto">
            <a:xfrm>
              <a:off x="3264" y="24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267" name="Line 11"/>
            <p:cNvSpPr>
              <a:spLocks noChangeShapeType="1"/>
            </p:cNvSpPr>
            <p:nvPr/>
          </p:nvSpPr>
          <p:spPr bwMode="auto">
            <a:xfrm flipH="1">
              <a:off x="326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268" name="Line 12"/>
            <p:cNvSpPr>
              <a:spLocks noChangeShapeType="1"/>
            </p:cNvSpPr>
            <p:nvPr/>
          </p:nvSpPr>
          <p:spPr bwMode="auto">
            <a:xfrm flipH="1">
              <a:off x="1920" y="24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269" name="Oval 13"/>
            <p:cNvSpPr>
              <a:spLocks noChangeArrowheads="1"/>
            </p:cNvSpPr>
            <p:nvPr/>
          </p:nvSpPr>
          <p:spPr bwMode="auto">
            <a:xfrm>
              <a:off x="2064" y="244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270" name="Oval 14"/>
            <p:cNvSpPr>
              <a:spLocks noChangeArrowheads="1"/>
            </p:cNvSpPr>
            <p:nvPr/>
          </p:nvSpPr>
          <p:spPr bwMode="auto">
            <a:xfrm>
              <a:off x="3120" y="244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1683" name="Group 15"/>
          <p:cNvGrpSpPr>
            <a:grpSpLocks/>
          </p:cNvGrpSpPr>
          <p:nvPr/>
        </p:nvGrpSpPr>
        <p:grpSpPr bwMode="auto">
          <a:xfrm>
            <a:off x="1066800" y="2667000"/>
            <a:ext cx="6705600" cy="685800"/>
            <a:chOff x="672" y="1680"/>
            <a:chExt cx="4224" cy="432"/>
          </a:xfrm>
        </p:grpSpPr>
        <p:sp>
          <p:nvSpPr>
            <p:cNvPr id="608272" name="AutoShape 16"/>
            <p:cNvSpPr>
              <a:spLocks noChangeArrowheads="1"/>
            </p:cNvSpPr>
            <p:nvPr/>
          </p:nvSpPr>
          <p:spPr bwMode="auto">
            <a:xfrm>
              <a:off x="672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273" name="AutoShape 17"/>
            <p:cNvSpPr>
              <a:spLocks noChangeArrowheads="1"/>
            </p:cNvSpPr>
            <p:nvPr/>
          </p:nvSpPr>
          <p:spPr bwMode="auto">
            <a:xfrm>
              <a:off x="3504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274" name="Text Box 18"/>
            <p:cNvSpPr txBox="1">
              <a:spLocks noChangeArrowheads="1"/>
            </p:cNvSpPr>
            <p:nvPr/>
          </p:nvSpPr>
          <p:spPr bwMode="auto">
            <a:xfrm>
              <a:off x="681" y="1728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DEPARTMENT</a:t>
              </a:r>
            </a:p>
          </p:txBody>
        </p:sp>
        <p:sp>
          <p:nvSpPr>
            <p:cNvPr id="608275" name="Text Box 19"/>
            <p:cNvSpPr txBox="1">
              <a:spLocks noChangeArrowheads="1"/>
            </p:cNvSpPr>
            <p:nvPr/>
          </p:nvSpPr>
          <p:spPr bwMode="auto">
            <a:xfrm>
              <a:off x="3696" y="1728"/>
              <a:ext cx="9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STUDENT</a:t>
              </a:r>
            </a:p>
          </p:txBody>
        </p:sp>
        <p:sp>
          <p:nvSpPr>
            <p:cNvPr id="608276" name="Line 20"/>
            <p:cNvSpPr>
              <a:spLocks noChangeShapeType="1"/>
            </p:cNvSpPr>
            <p:nvPr/>
          </p:nvSpPr>
          <p:spPr bwMode="auto">
            <a:xfrm>
              <a:off x="2064" y="18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277" name="Line 21"/>
            <p:cNvSpPr>
              <a:spLocks noChangeShapeType="1"/>
            </p:cNvSpPr>
            <p:nvPr/>
          </p:nvSpPr>
          <p:spPr bwMode="auto">
            <a:xfrm>
              <a:off x="2064" y="17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278" name="Line 22"/>
            <p:cNvSpPr>
              <a:spLocks noChangeShapeType="1"/>
            </p:cNvSpPr>
            <p:nvPr/>
          </p:nvSpPr>
          <p:spPr bwMode="auto">
            <a:xfrm>
              <a:off x="3408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279" name="Line 23"/>
            <p:cNvSpPr>
              <a:spLocks noChangeShapeType="1"/>
            </p:cNvSpPr>
            <p:nvPr/>
          </p:nvSpPr>
          <p:spPr bwMode="auto">
            <a:xfrm flipH="1">
              <a:off x="3408" y="17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280" name="Line 24"/>
            <p:cNvSpPr>
              <a:spLocks noChangeShapeType="1"/>
            </p:cNvSpPr>
            <p:nvPr/>
          </p:nvSpPr>
          <p:spPr bwMode="auto">
            <a:xfrm flipH="1">
              <a:off x="2064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281" name="Line 25"/>
            <p:cNvSpPr>
              <a:spLocks noChangeShapeType="1"/>
            </p:cNvSpPr>
            <p:nvPr/>
          </p:nvSpPr>
          <p:spPr bwMode="auto">
            <a:xfrm>
              <a:off x="3408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8282" name="Line 26"/>
            <p:cNvSpPr>
              <a:spLocks noChangeShapeType="1"/>
            </p:cNvSpPr>
            <p:nvPr/>
          </p:nvSpPr>
          <p:spPr bwMode="auto">
            <a:xfrm>
              <a:off x="2064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Oval 2"/>
          <p:cNvSpPr>
            <a:spLocks noChangeArrowheads="1"/>
          </p:cNvSpPr>
          <p:nvPr/>
        </p:nvSpPr>
        <p:spPr bwMode="auto">
          <a:xfrm>
            <a:off x="4343400" y="3124200"/>
            <a:ext cx="2187575" cy="1736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Recursive</a:t>
            </a:r>
          </a:p>
        </p:txBody>
      </p:sp>
      <p:sp>
        <p:nvSpPr>
          <p:cNvPr id="612356" name="AutoShape 4"/>
          <p:cNvSpPr>
            <a:spLocks noChangeArrowheads="1"/>
          </p:cNvSpPr>
          <p:nvPr/>
        </p:nvSpPr>
        <p:spPr bwMode="auto">
          <a:xfrm>
            <a:off x="3352800" y="2438400"/>
            <a:ext cx="2209800" cy="1752600"/>
          </a:xfrm>
          <a:prstGeom prst="roundRect">
            <a:avLst>
              <a:gd name="adj" fmla="val 16667"/>
            </a:avLst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2357" name="Text Box 5"/>
          <p:cNvSpPr txBox="1">
            <a:spLocks noChangeArrowheads="1"/>
          </p:cNvSpPr>
          <p:nvPr/>
        </p:nvSpPr>
        <p:spPr bwMode="auto">
          <a:xfrm>
            <a:off x="3578225" y="2514600"/>
            <a:ext cx="180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ea typeface="Times New Roman" charset="0"/>
                <a:cs typeface="Times New Roman" charset="0"/>
              </a:rPr>
              <a:t>EMPLOYEE</a:t>
            </a:r>
          </a:p>
        </p:txBody>
      </p:sp>
      <p:sp>
        <p:nvSpPr>
          <p:cNvPr id="612358" name="Line 6"/>
          <p:cNvSpPr>
            <a:spLocks noChangeShapeType="1"/>
          </p:cNvSpPr>
          <p:nvPr/>
        </p:nvSpPr>
        <p:spPr bwMode="auto">
          <a:xfrm>
            <a:off x="4191000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2359" name="Line 7"/>
          <p:cNvSpPr>
            <a:spLocks noChangeShapeType="1"/>
          </p:cNvSpPr>
          <p:nvPr/>
        </p:nvSpPr>
        <p:spPr bwMode="auto">
          <a:xfrm flipV="1">
            <a:off x="4495800" y="4191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2360" name="Line 8"/>
          <p:cNvSpPr>
            <a:spLocks noChangeShapeType="1"/>
          </p:cNvSpPr>
          <p:nvPr/>
        </p:nvSpPr>
        <p:spPr bwMode="auto">
          <a:xfrm flipV="1">
            <a:off x="5791200" y="3048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2361" name="Oval 9"/>
          <p:cNvSpPr>
            <a:spLocks noChangeArrowheads="1"/>
          </p:cNvSpPr>
          <p:nvPr/>
        </p:nvSpPr>
        <p:spPr bwMode="auto">
          <a:xfrm>
            <a:off x="4572000" y="4495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2362" name="Text Box 10"/>
          <p:cNvSpPr txBox="1">
            <a:spLocks noChangeArrowheads="1"/>
          </p:cNvSpPr>
          <p:nvPr/>
        </p:nvSpPr>
        <p:spPr bwMode="auto">
          <a:xfrm>
            <a:off x="5921375" y="2743200"/>
            <a:ext cx="145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ea typeface="Times New Roman" charset="0"/>
                <a:cs typeface="Times New Roman" charset="0"/>
              </a:rPr>
              <a:t>supervises</a:t>
            </a:r>
          </a:p>
        </p:txBody>
      </p:sp>
      <p:sp>
        <p:nvSpPr>
          <p:cNvPr id="612363" name="Text Box 11"/>
          <p:cNvSpPr txBox="1">
            <a:spLocks noChangeArrowheads="1"/>
          </p:cNvSpPr>
          <p:nvPr/>
        </p:nvSpPr>
        <p:spPr bwMode="auto">
          <a:xfrm>
            <a:off x="2133600" y="4495800"/>
            <a:ext cx="214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ea typeface="Times New Roman" charset="0"/>
                <a:cs typeface="Times New Roman" charset="0"/>
              </a:rPr>
              <a:t>is supervised by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Resolving Many-to-Many Relationships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Many-to-many relationships should be avoided. We can resolve a many-to-many relationship by dividing it into two, one-to-many relationships.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Resolving Many-to-Many Relationships</a:t>
            </a:r>
          </a:p>
        </p:txBody>
      </p:sp>
      <p:grpSp>
        <p:nvGrpSpPr>
          <p:cNvPr id="77826" name="Group 3"/>
          <p:cNvGrpSpPr>
            <a:grpSpLocks/>
          </p:cNvGrpSpPr>
          <p:nvPr/>
        </p:nvGrpSpPr>
        <p:grpSpPr bwMode="auto">
          <a:xfrm>
            <a:off x="1076325" y="2667000"/>
            <a:ext cx="6772275" cy="685800"/>
            <a:chOff x="486" y="1344"/>
            <a:chExt cx="4266" cy="432"/>
          </a:xfrm>
        </p:grpSpPr>
        <p:sp>
          <p:nvSpPr>
            <p:cNvPr id="614404" name="AutoShape 4"/>
            <p:cNvSpPr>
              <a:spLocks noChangeArrowheads="1"/>
            </p:cNvSpPr>
            <p:nvPr/>
          </p:nvSpPr>
          <p:spPr bwMode="auto">
            <a:xfrm>
              <a:off x="528" y="1344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05" name="AutoShape 5"/>
            <p:cNvSpPr>
              <a:spLocks noChangeArrowheads="1"/>
            </p:cNvSpPr>
            <p:nvPr/>
          </p:nvSpPr>
          <p:spPr bwMode="auto">
            <a:xfrm>
              <a:off x="3360" y="1344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86" y="1392"/>
              <a:ext cx="15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SALES ORDERS</a:t>
              </a: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3485" y="1392"/>
              <a:ext cx="11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INV. ITEMS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>
              <a:off x="1920" y="153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>
              <a:off x="1920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10" name="Line 10"/>
            <p:cNvSpPr>
              <a:spLocks noChangeShapeType="1"/>
            </p:cNvSpPr>
            <p:nvPr/>
          </p:nvSpPr>
          <p:spPr bwMode="auto">
            <a:xfrm>
              <a:off x="3264" y="15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11" name="Line 11"/>
            <p:cNvSpPr>
              <a:spLocks noChangeShapeType="1"/>
            </p:cNvSpPr>
            <p:nvPr/>
          </p:nvSpPr>
          <p:spPr bwMode="auto">
            <a:xfrm flipH="1">
              <a:off x="3264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12" name="Line 12"/>
            <p:cNvSpPr>
              <a:spLocks noChangeShapeType="1"/>
            </p:cNvSpPr>
            <p:nvPr/>
          </p:nvSpPr>
          <p:spPr bwMode="auto">
            <a:xfrm flipH="1">
              <a:off x="1920" y="15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4413" name="Line 13"/>
          <p:cNvSpPr>
            <a:spLocks noChangeShapeType="1"/>
          </p:cNvSpPr>
          <p:nvPr/>
        </p:nvSpPr>
        <p:spPr bwMode="auto">
          <a:xfrm>
            <a:off x="4495800" y="3276600"/>
            <a:ext cx="0" cy="129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77828" name="Group 14"/>
          <p:cNvGrpSpPr>
            <a:grpSpLocks/>
          </p:cNvGrpSpPr>
          <p:nvPr/>
        </p:nvGrpSpPr>
        <p:grpSpPr bwMode="auto">
          <a:xfrm>
            <a:off x="385763" y="5029200"/>
            <a:ext cx="8148637" cy="685800"/>
            <a:chOff x="243" y="3168"/>
            <a:chExt cx="5133" cy="432"/>
          </a:xfrm>
        </p:grpSpPr>
        <p:sp>
          <p:nvSpPr>
            <p:cNvPr id="614415" name="AutoShape 15"/>
            <p:cNvSpPr>
              <a:spLocks noChangeArrowheads="1"/>
            </p:cNvSpPr>
            <p:nvPr/>
          </p:nvSpPr>
          <p:spPr bwMode="auto">
            <a:xfrm>
              <a:off x="288" y="3168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16" name="AutoShape 16"/>
            <p:cNvSpPr>
              <a:spLocks noChangeArrowheads="1"/>
            </p:cNvSpPr>
            <p:nvPr/>
          </p:nvSpPr>
          <p:spPr bwMode="auto">
            <a:xfrm>
              <a:off x="3984" y="3168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17" name="Text Box 17"/>
            <p:cNvSpPr txBox="1">
              <a:spLocks noChangeArrowheads="1"/>
            </p:cNvSpPr>
            <p:nvPr/>
          </p:nvSpPr>
          <p:spPr bwMode="auto">
            <a:xfrm>
              <a:off x="243" y="3216"/>
              <a:ext cx="15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SALES ORDERS</a:t>
              </a:r>
            </a:p>
          </p:txBody>
        </p:sp>
        <p:sp>
          <p:nvSpPr>
            <p:cNvPr id="614418" name="Text Box 18"/>
            <p:cNvSpPr txBox="1">
              <a:spLocks noChangeArrowheads="1"/>
            </p:cNvSpPr>
            <p:nvPr/>
          </p:nvSpPr>
          <p:spPr bwMode="auto">
            <a:xfrm>
              <a:off x="4107" y="3216"/>
              <a:ext cx="11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INV. ITEMS</a:t>
              </a:r>
            </a:p>
          </p:txBody>
        </p:sp>
        <p:sp>
          <p:nvSpPr>
            <p:cNvPr id="614419" name="Line 19"/>
            <p:cNvSpPr>
              <a:spLocks noChangeShapeType="1"/>
            </p:cNvSpPr>
            <p:nvPr/>
          </p:nvSpPr>
          <p:spPr bwMode="auto">
            <a:xfrm>
              <a:off x="1680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20" name="Line 20"/>
            <p:cNvSpPr>
              <a:spLocks noChangeShapeType="1"/>
            </p:cNvSpPr>
            <p:nvPr/>
          </p:nvSpPr>
          <p:spPr bwMode="auto">
            <a:xfrm>
              <a:off x="2064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21" name="Line 21"/>
            <p:cNvSpPr>
              <a:spLocks noChangeShapeType="1"/>
            </p:cNvSpPr>
            <p:nvPr/>
          </p:nvSpPr>
          <p:spPr bwMode="auto">
            <a:xfrm>
              <a:off x="3552" y="326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22" name="Line 22"/>
            <p:cNvSpPr>
              <a:spLocks noChangeShapeType="1"/>
            </p:cNvSpPr>
            <p:nvPr/>
          </p:nvSpPr>
          <p:spPr bwMode="auto">
            <a:xfrm flipH="1">
              <a:off x="3552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23" name="Line 23"/>
            <p:cNvSpPr>
              <a:spLocks noChangeShapeType="1"/>
            </p:cNvSpPr>
            <p:nvPr/>
          </p:nvSpPr>
          <p:spPr bwMode="auto">
            <a:xfrm flipH="1">
              <a:off x="2064" y="326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24" name="Line 24"/>
            <p:cNvSpPr>
              <a:spLocks noChangeShapeType="1"/>
            </p:cNvSpPr>
            <p:nvPr/>
          </p:nvSpPr>
          <p:spPr bwMode="auto">
            <a:xfrm>
              <a:off x="355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25" name="AutoShape 25"/>
            <p:cNvSpPr>
              <a:spLocks noChangeArrowheads="1"/>
            </p:cNvSpPr>
            <p:nvPr/>
          </p:nvSpPr>
          <p:spPr bwMode="auto">
            <a:xfrm>
              <a:off x="2160" y="3168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26" name="Text Box 26"/>
            <p:cNvSpPr txBox="1">
              <a:spLocks noChangeArrowheads="1"/>
            </p:cNvSpPr>
            <p:nvPr/>
          </p:nvSpPr>
          <p:spPr bwMode="auto">
            <a:xfrm>
              <a:off x="2178" y="3216"/>
              <a:ext cx="1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ORDER ITEMS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 (ER Diagram)</a:t>
            </a:r>
          </a:p>
        </p:txBody>
      </p:sp>
      <p:grpSp>
        <p:nvGrpSpPr>
          <p:cNvPr id="79874" name="Group 3"/>
          <p:cNvGrpSpPr>
            <a:grpSpLocks/>
          </p:cNvGrpSpPr>
          <p:nvPr/>
        </p:nvGrpSpPr>
        <p:grpSpPr bwMode="auto">
          <a:xfrm>
            <a:off x="1219200" y="2286000"/>
            <a:ext cx="6929438" cy="3124200"/>
            <a:chOff x="768" y="1440"/>
            <a:chExt cx="4365" cy="1968"/>
          </a:xfrm>
        </p:grpSpPr>
        <p:sp>
          <p:nvSpPr>
            <p:cNvPr id="615428" name="AutoShape 4"/>
            <p:cNvSpPr>
              <a:spLocks noChangeArrowheads="1"/>
            </p:cNvSpPr>
            <p:nvPr/>
          </p:nvSpPr>
          <p:spPr bwMode="auto">
            <a:xfrm>
              <a:off x="1869" y="2256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29" name="AutoShape 5"/>
            <p:cNvSpPr>
              <a:spLocks noChangeArrowheads="1"/>
            </p:cNvSpPr>
            <p:nvPr/>
          </p:nvSpPr>
          <p:spPr bwMode="auto">
            <a:xfrm>
              <a:off x="3741" y="2976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1824" y="2304"/>
              <a:ext cx="15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SALES ORDERS</a:t>
              </a: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3864" y="3024"/>
              <a:ext cx="11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INV. ITEMS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>
              <a:off x="2541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>
              <a:off x="2544" y="28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34" name="Line 10"/>
            <p:cNvSpPr>
              <a:spLocks noChangeShapeType="1"/>
            </p:cNvSpPr>
            <p:nvPr/>
          </p:nvSpPr>
          <p:spPr bwMode="auto">
            <a:xfrm>
              <a:off x="3312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35" name="Line 11"/>
            <p:cNvSpPr>
              <a:spLocks noChangeShapeType="1"/>
            </p:cNvSpPr>
            <p:nvPr/>
          </p:nvSpPr>
          <p:spPr bwMode="auto">
            <a:xfrm flipH="1">
              <a:off x="3312" y="316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36" name="Line 12"/>
            <p:cNvSpPr>
              <a:spLocks noChangeShapeType="1"/>
            </p:cNvSpPr>
            <p:nvPr/>
          </p:nvSpPr>
          <p:spPr bwMode="auto">
            <a:xfrm flipH="1">
              <a:off x="2448" y="28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37" name="Line 13"/>
            <p:cNvSpPr>
              <a:spLocks noChangeShapeType="1"/>
            </p:cNvSpPr>
            <p:nvPr/>
          </p:nvSpPr>
          <p:spPr bwMode="auto">
            <a:xfrm>
              <a:off x="3309" y="31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38" name="AutoShape 14"/>
            <p:cNvSpPr>
              <a:spLocks noChangeArrowheads="1"/>
            </p:cNvSpPr>
            <p:nvPr/>
          </p:nvSpPr>
          <p:spPr bwMode="auto">
            <a:xfrm>
              <a:off x="1920" y="2976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39" name="Text Box 15"/>
            <p:cNvSpPr txBox="1">
              <a:spLocks noChangeArrowheads="1"/>
            </p:cNvSpPr>
            <p:nvPr/>
          </p:nvSpPr>
          <p:spPr bwMode="auto">
            <a:xfrm>
              <a:off x="1935" y="3024"/>
              <a:ext cx="1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ORDER ITEMS</a:t>
              </a:r>
            </a:p>
          </p:txBody>
        </p:sp>
        <p:sp>
          <p:nvSpPr>
            <p:cNvPr id="615440" name="AutoShape 16"/>
            <p:cNvSpPr>
              <a:spLocks noChangeArrowheads="1"/>
            </p:cNvSpPr>
            <p:nvPr/>
          </p:nvSpPr>
          <p:spPr bwMode="auto">
            <a:xfrm>
              <a:off x="2832" y="144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41" name="Text Box 17"/>
            <p:cNvSpPr txBox="1">
              <a:spLocks noChangeArrowheads="1"/>
            </p:cNvSpPr>
            <p:nvPr/>
          </p:nvSpPr>
          <p:spPr bwMode="auto">
            <a:xfrm>
              <a:off x="3096" y="1488"/>
              <a:ext cx="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CLERKS</a:t>
              </a:r>
            </a:p>
          </p:txBody>
        </p:sp>
        <p:sp>
          <p:nvSpPr>
            <p:cNvPr id="615442" name="AutoShape 18"/>
            <p:cNvSpPr>
              <a:spLocks noChangeArrowheads="1"/>
            </p:cNvSpPr>
            <p:nvPr/>
          </p:nvSpPr>
          <p:spPr bwMode="auto">
            <a:xfrm>
              <a:off x="768" y="144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43" name="Text Box 19"/>
            <p:cNvSpPr txBox="1">
              <a:spLocks noChangeArrowheads="1"/>
            </p:cNvSpPr>
            <p:nvPr/>
          </p:nvSpPr>
          <p:spPr bwMode="auto">
            <a:xfrm>
              <a:off x="850" y="1488"/>
              <a:ext cx="1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>
                  <a:ea typeface="Times New Roman" charset="0"/>
                  <a:cs typeface="Times New Roman" charset="0"/>
                </a:rPr>
                <a:t>CUSTOMERS</a:t>
              </a:r>
            </a:p>
          </p:txBody>
        </p:sp>
        <p:sp>
          <p:nvSpPr>
            <p:cNvPr id="615444" name="Line 20"/>
            <p:cNvSpPr>
              <a:spLocks noChangeShapeType="1"/>
            </p:cNvSpPr>
            <p:nvPr/>
          </p:nvSpPr>
          <p:spPr bwMode="auto">
            <a:xfrm flipH="1">
              <a:off x="2976" y="1872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45" name="Line 21"/>
            <p:cNvSpPr>
              <a:spLocks noChangeShapeType="1"/>
            </p:cNvSpPr>
            <p:nvPr/>
          </p:nvSpPr>
          <p:spPr bwMode="auto">
            <a:xfrm flipH="1">
              <a:off x="2880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46" name="Line 22"/>
            <p:cNvSpPr>
              <a:spLocks noChangeShapeType="1"/>
            </p:cNvSpPr>
            <p:nvPr/>
          </p:nvSpPr>
          <p:spPr bwMode="auto">
            <a:xfrm>
              <a:off x="3072" y="21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47" name="Line 23"/>
            <p:cNvSpPr>
              <a:spLocks noChangeShapeType="1"/>
            </p:cNvSpPr>
            <p:nvPr/>
          </p:nvSpPr>
          <p:spPr bwMode="auto">
            <a:xfrm>
              <a:off x="1872" y="1872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48" name="Line 24"/>
            <p:cNvSpPr>
              <a:spLocks noChangeShapeType="1"/>
            </p:cNvSpPr>
            <p:nvPr/>
          </p:nvSpPr>
          <p:spPr bwMode="auto">
            <a:xfrm>
              <a:off x="2112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49" name="Line 25"/>
            <p:cNvSpPr>
              <a:spLocks noChangeShapeType="1"/>
            </p:cNvSpPr>
            <p:nvPr/>
          </p:nvSpPr>
          <p:spPr bwMode="auto">
            <a:xfrm flipH="1">
              <a:off x="2016" y="21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3124200"/>
            <a:ext cx="3810000" cy="28956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/>
              <a:t>Thank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Table</a:t>
            </a:r>
          </a:p>
        </p:txBody>
      </p:sp>
      <p:pic>
        <p:nvPicPr>
          <p:cNvPr id="5857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8867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 Database with Multiple Tables</a:t>
            </a:r>
          </a:p>
        </p:txBody>
      </p:sp>
      <p:grpSp>
        <p:nvGrpSpPr>
          <p:cNvPr id="11266" name="Group 3"/>
          <p:cNvGrpSpPr>
            <a:grpSpLocks/>
          </p:cNvGrpSpPr>
          <p:nvPr/>
        </p:nvGrpSpPr>
        <p:grpSpPr bwMode="auto">
          <a:xfrm>
            <a:off x="1066800" y="2438400"/>
            <a:ext cx="6553200" cy="2692400"/>
            <a:chOff x="672" y="1296"/>
            <a:chExt cx="4128" cy="1696"/>
          </a:xfrm>
        </p:grpSpPr>
        <p:grpSp>
          <p:nvGrpSpPr>
            <p:cNvPr id="11269" name="Group 4"/>
            <p:cNvGrpSpPr>
              <a:grpSpLocks/>
            </p:cNvGrpSpPr>
            <p:nvPr/>
          </p:nvGrpSpPr>
          <p:grpSpPr bwMode="auto">
            <a:xfrm>
              <a:off x="672" y="1296"/>
              <a:ext cx="960" cy="592"/>
              <a:chOff x="672" y="1328"/>
              <a:chExt cx="960" cy="592"/>
            </a:xfrm>
          </p:grpSpPr>
          <p:grpSp>
            <p:nvGrpSpPr>
              <p:cNvPr id="11336" name="Group 5"/>
              <p:cNvGrpSpPr>
                <a:grpSpLocks/>
              </p:cNvGrpSpPr>
              <p:nvPr/>
            </p:nvGrpSpPr>
            <p:grpSpPr bwMode="auto">
              <a:xfrm>
                <a:off x="672" y="1344"/>
                <a:ext cx="960" cy="576"/>
                <a:chOff x="672" y="1344"/>
                <a:chExt cx="960" cy="576"/>
              </a:xfrm>
            </p:grpSpPr>
            <p:sp>
              <p:nvSpPr>
                <p:cNvPr id="586758" name="Rectangle 6"/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96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59" name="Rectangle 7"/>
                <p:cNvSpPr>
                  <a:spLocks noChangeArrowheads="1"/>
                </p:cNvSpPr>
                <p:nvPr/>
              </p:nvSpPr>
              <p:spPr bwMode="auto">
                <a:xfrm>
                  <a:off x="67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60" name="Rectangle 8"/>
                <p:cNvSpPr>
                  <a:spLocks noChangeArrowheads="1"/>
                </p:cNvSpPr>
                <p:nvPr/>
              </p:nvSpPr>
              <p:spPr bwMode="auto">
                <a:xfrm>
                  <a:off x="91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61" name="Rectangle 9"/>
                <p:cNvSpPr>
                  <a:spLocks noChangeArrowheads="1"/>
                </p:cNvSpPr>
                <p:nvPr/>
              </p:nvSpPr>
              <p:spPr bwMode="auto">
                <a:xfrm>
                  <a:off x="115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62" name="Rectangle 10"/>
                <p:cNvSpPr>
                  <a:spLocks noChangeArrowheads="1"/>
                </p:cNvSpPr>
                <p:nvPr/>
              </p:nvSpPr>
              <p:spPr bwMode="auto">
                <a:xfrm>
                  <a:off x="139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63" name="Rectangle 11"/>
                <p:cNvSpPr>
                  <a:spLocks noChangeArrowheads="1"/>
                </p:cNvSpPr>
                <p:nvPr/>
              </p:nvSpPr>
              <p:spPr bwMode="auto">
                <a:xfrm>
                  <a:off x="67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64" name="Rectangle 12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65" name="Rectangle 13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66" name="Rectangle 1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586767" name="Text Box 15"/>
              <p:cNvSpPr txBox="1">
                <a:spLocks noChangeArrowheads="1"/>
              </p:cNvSpPr>
              <p:nvPr/>
            </p:nvSpPr>
            <p:spPr bwMode="auto">
              <a:xfrm>
                <a:off x="830" y="1328"/>
                <a:ext cx="6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600">
                    <a:ea typeface="Times New Roman" charset="0"/>
                    <a:cs typeface="Times New Roman" charset="0"/>
                  </a:rPr>
                  <a:t>Publishers</a:t>
                </a:r>
              </a:p>
            </p:txBody>
          </p:sp>
        </p:grpSp>
        <p:grpSp>
          <p:nvGrpSpPr>
            <p:cNvPr id="11270" name="Group 16"/>
            <p:cNvGrpSpPr>
              <a:grpSpLocks/>
            </p:cNvGrpSpPr>
            <p:nvPr/>
          </p:nvGrpSpPr>
          <p:grpSpPr bwMode="auto">
            <a:xfrm>
              <a:off x="2256" y="1296"/>
              <a:ext cx="960" cy="592"/>
              <a:chOff x="672" y="1328"/>
              <a:chExt cx="960" cy="592"/>
            </a:xfrm>
          </p:grpSpPr>
          <p:grpSp>
            <p:nvGrpSpPr>
              <p:cNvPr id="11325" name="Group 17"/>
              <p:cNvGrpSpPr>
                <a:grpSpLocks/>
              </p:cNvGrpSpPr>
              <p:nvPr/>
            </p:nvGrpSpPr>
            <p:grpSpPr bwMode="auto">
              <a:xfrm>
                <a:off x="672" y="1344"/>
                <a:ext cx="960" cy="576"/>
                <a:chOff x="672" y="1344"/>
                <a:chExt cx="960" cy="576"/>
              </a:xfrm>
            </p:grpSpPr>
            <p:sp>
              <p:nvSpPr>
                <p:cNvPr id="586770" name="Rectangle 18"/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96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71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72" name="Rectangle 20"/>
                <p:cNvSpPr>
                  <a:spLocks noChangeArrowheads="1"/>
                </p:cNvSpPr>
                <p:nvPr/>
              </p:nvSpPr>
              <p:spPr bwMode="auto">
                <a:xfrm>
                  <a:off x="91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73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74" name="Rectangle 22"/>
                <p:cNvSpPr>
                  <a:spLocks noChangeArrowheads="1"/>
                </p:cNvSpPr>
                <p:nvPr/>
              </p:nvSpPr>
              <p:spPr bwMode="auto">
                <a:xfrm>
                  <a:off x="139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75" name="Rectangle 23"/>
                <p:cNvSpPr>
                  <a:spLocks noChangeArrowheads="1"/>
                </p:cNvSpPr>
                <p:nvPr/>
              </p:nvSpPr>
              <p:spPr bwMode="auto">
                <a:xfrm>
                  <a:off x="67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76" name="Rectangle 24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78" name="Rectangle 26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586779" name="Text Box 27"/>
              <p:cNvSpPr txBox="1">
                <a:spLocks noChangeArrowheads="1"/>
              </p:cNvSpPr>
              <p:nvPr/>
            </p:nvSpPr>
            <p:spPr bwMode="auto">
              <a:xfrm>
                <a:off x="934" y="1328"/>
                <a:ext cx="44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600">
                    <a:ea typeface="Times New Roman" charset="0"/>
                    <a:cs typeface="Times New Roman" charset="0"/>
                  </a:rPr>
                  <a:t>Books</a:t>
                </a:r>
              </a:p>
            </p:txBody>
          </p:sp>
        </p:grpSp>
        <p:grpSp>
          <p:nvGrpSpPr>
            <p:cNvPr id="11271" name="Group 28"/>
            <p:cNvGrpSpPr>
              <a:grpSpLocks/>
            </p:cNvGrpSpPr>
            <p:nvPr/>
          </p:nvGrpSpPr>
          <p:grpSpPr bwMode="auto">
            <a:xfrm>
              <a:off x="3840" y="1296"/>
              <a:ext cx="960" cy="592"/>
              <a:chOff x="672" y="1328"/>
              <a:chExt cx="960" cy="592"/>
            </a:xfrm>
          </p:grpSpPr>
          <p:grpSp>
            <p:nvGrpSpPr>
              <p:cNvPr id="11314" name="Group 29"/>
              <p:cNvGrpSpPr>
                <a:grpSpLocks/>
              </p:cNvGrpSpPr>
              <p:nvPr/>
            </p:nvGrpSpPr>
            <p:grpSpPr bwMode="auto">
              <a:xfrm>
                <a:off x="672" y="1344"/>
                <a:ext cx="960" cy="576"/>
                <a:chOff x="672" y="1344"/>
                <a:chExt cx="960" cy="576"/>
              </a:xfrm>
            </p:grpSpPr>
            <p:sp>
              <p:nvSpPr>
                <p:cNvPr id="586782" name="Rectangle 30"/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96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83" name="Rectangle 31"/>
                <p:cNvSpPr>
                  <a:spLocks noChangeArrowheads="1"/>
                </p:cNvSpPr>
                <p:nvPr/>
              </p:nvSpPr>
              <p:spPr bwMode="auto">
                <a:xfrm>
                  <a:off x="67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84" name="Rectangle 32"/>
                <p:cNvSpPr>
                  <a:spLocks noChangeArrowheads="1"/>
                </p:cNvSpPr>
                <p:nvPr/>
              </p:nvSpPr>
              <p:spPr bwMode="auto">
                <a:xfrm>
                  <a:off x="91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85" name="Rectangle 33"/>
                <p:cNvSpPr>
                  <a:spLocks noChangeArrowheads="1"/>
                </p:cNvSpPr>
                <p:nvPr/>
              </p:nvSpPr>
              <p:spPr bwMode="auto">
                <a:xfrm>
                  <a:off x="115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86" name="Rectangle 34"/>
                <p:cNvSpPr>
                  <a:spLocks noChangeArrowheads="1"/>
                </p:cNvSpPr>
                <p:nvPr/>
              </p:nvSpPr>
              <p:spPr bwMode="auto">
                <a:xfrm>
                  <a:off x="139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87" name="Rectangle 35"/>
                <p:cNvSpPr>
                  <a:spLocks noChangeArrowheads="1"/>
                </p:cNvSpPr>
                <p:nvPr/>
              </p:nvSpPr>
              <p:spPr bwMode="auto">
                <a:xfrm>
                  <a:off x="67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88" name="Rectangle 36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89" name="Rectangle 37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90" name="Rectangle 38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586791" name="Text Box 39"/>
              <p:cNvSpPr txBox="1">
                <a:spLocks noChangeArrowheads="1"/>
              </p:cNvSpPr>
              <p:nvPr/>
            </p:nvSpPr>
            <p:spPr bwMode="auto">
              <a:xfrm>
                <a:off x="824" y="1328"/>
                <a:ext cx="6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600">
                    <a:ea typeface="Times New Roman" charset="0"/>
                    <a:cs typeface="Times New Roman" charset="0"/>
                  </a:rPr>
                  <a:t>Customers</a:t>
                </a:r>
              </a:p>
            </p:txBody>
          </p:sp>
        </p:grpSp>
        <p:grpSp>
          <p:nvGrpSpPr>
            <p:cNvPr id="11272" name="Group 40"/>
            <p:cNvGrpSpPr>
              <a:grpSpLocks/>
            </p:cNvGrpSpPr>
            <p:nvPr/>
          </p:nvGrpSpPr>
          <p:grpSpPr bwMode="auto">
            <a:xfrm>
              <a:off x="672" y="2400"/>
              <a:ext cx="960" cy="592"/>
              <a:chOff x="672" y="1328"/>
              <a:chExt cx="960" cy="592"/>
            </a:xfrm>
          </p:grpSpPr>
          <p:grpSp>
            <p:nvGrpSpPr>
              <p:cNvPr id="11303" name="Group 41"/>
              <p:cNvGrpSpPr>
                <a:grpSpLocks/>
              </p:cNvGrpSpPr>
              <p:nvPr/>
            </p:nvGrpSpPr>
            <p:grpSpPr bwMode="auto">
              <a:xfrm>
                <a:off x="672" y="1344"/>
                <a:ext cx="960" cy="576"/>
                <a:chOff x="672" y="1344"/>
                <a:chExt cx="960" cy="576"/>
              </a:xfrm>
            </p:grpSpPr>
            <p:sp>
              <p:nvSpPr>
                <p:cNvPr id="586794" name="Rectangle 42"/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96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95" name="Rectangle 43"/>
                <p:cNvSpPr>
                  <a:spLocks noChangeArrowheads="1"/>
                </p:cNvSpPr>
                <p:nvPr/>
              </p:nvSpPr>
              <p:spPr bwMode="auto">
                <a:xfrm>
                  <a:off x="67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96" name="Rectangle 44"/>
                <p:cNvSpPr>
                  <a:spLocks noChangeArrowheads="1"/>
                </p:cNvSpPr>
                <p:nvPr/>
              </p:nvSpPr>
              <p:spPr bwMode="auto">
                <a:xfrm>
                  <a:off x="91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97" name="Rectangle 45"/>
                <p:cNvSpPr>
                  <a:spLocks noChangeArrowheads="1"/>
                </p:cNvSpPr>
                <p:nvPr/>
              </p:nvSpPr>
              <p:spPr bwMode="auto">
                <a:xfrm>
                  <a:off x="115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98" name="Rectangle 46"/>
                <p:cNvSpPr>
                  <a:spLocks noChangeArrowheads="1"/>
                </p:cNvSpPr>
                <p:nvPr/>
              </p:nvSpPr>
              <p:spPr bwMode="auto">
                <a:xfrm>
                  <a:off x="139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799" name="Rectangle 47"/>
                <p:cNvSpPr>
                  <a:spLocks noChangeArrowheads="1"/>
                </p:cNvSpPr>
                <p:nvPr/>
              </p:nvSpPr>
              <p:spPr bwMode="auto">
                <a:xfrm>
                  <a:off x="67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00" name="Rectangle 48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01" name="Rectangle 49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02" name="Rectangle 50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586803" name="Text Box 51"/>
              <p:cNvSpPr txBox="1">
                <a:spLocks noChangeArrowheads="1"/>
              </p:cNvSpPr>
              <p:nvPr/>
            </p:nvSpPr>
            <p:spPr bwMode="auto">
              <a:xfrm>
                <a:off x="891" y="1328"/>
                <a:ext cx="5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600">
                    <a:ea typeface="Times New Roman" charset="0"/>
                    <a:cs typeface="Times New Roman" charset="0"/>
                  </a:rPr>
                  <a:t>Authors</a:t>
                </a:r>
              </a:p>
            </p:txBody>
          </p:sp>
        </p:grpSp>
        <p:grpSp>
          <p:nvGrpSpPr>
            <p:cNvPr id="11273" name="Group 52"/>
            <p:cNvGrpSpPr>
              <a:grpSpLocks/>
            </p:cNvGrpSpPr>
            <p:nvPr/>
          </p:nvGrpSpPr>
          <p:grpSpPr bwMode="auto">
            <a:xfrm>
              <a:off x="2256" y="2400"/>
              <a:ext cx="960" cy="592"/>
              <a:chOff x="672" y="1328"/>
              <a:chExt cx="960" cy="592"/>
            </a:xfrm>
          </p:grpSpPr>
          <p:grpSp>
            <p:nvGrpSpPr>
              <p:cNvPr id="11292" name="Group 53"/>
              <p:cNvGrpSpPr>
                <a:grpSpLocks/>
              </p:cNvGrpSpPr>
              <p:nvPr/>
            </p:nvGrpSpPr>
            <p:grpSpPr bwMode="auto">
              <a:xfrm>
                <a:off x="672" y="1344"/>
                <a:ext cx="960" cy="576"/>
                <a:chOff x="672" y="1344"/>
                <a:chExt cx="960" cy="576"/>
              </a:xfrm>
            </p:grpSpPr>
            <p:sp>
              <p:nvSpPr>
                <p:cNvPr id="586806" name="Rectangle 54"/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96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07" name="Rectangle 55"/>
                <p:cNvSpPr>
                  <a:spLocks noChangeArrowheads="1"/>
                </p:cNvSpPr>
                <p:nvPr/>
              </p:nvSpPr>
              <p:spPr bwMode="auto">
                <a:xfrm>
                  <a:off x="67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08" name="Rectangle 56"/>
                <p:cNvSpPr>
                  <a:spLocks noChangeArrowheads="1"/>
                </p:cNvSpPr>
                <p:nvPr/>
              </p:nvSpPr>
              <p:spPr bwMode="auto">
                <a:xfrm>
                  <a:off x="91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09" name="Rectangle 57"/>
                <p:cNvSpPr>
                  <a:spLocks noChangeArrowheads="1"/>
                </p:cNvSpPr>
                <p:nvPr/>
              </p:nvSpPr>
              <p:spPr bwMode="auto">
                <a:xfrm>
                  <a:off x="115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10" name="Rectangle 58"/>
                <p:cNvSpPr>
                  <a:spLocks noChangeArrowheads="1"/>
                </p:cNvSpPr>
                <p:nvPr/>
              </p:nvSpPr>
              <p:spPr bwMode="auto">
                <a:xfrm>
                  <a:off x="139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11" name="Rectangle 59"/>
                <p:cNvSpPr>
                  <a:spLocks noChangeArrowheads="1"/>
                </p:cNvSpPr>
                <p:nvPr/>
              </p:nvSpPr>
              <p:spPr bwMode="auto">
                <a:xfrm>
                  <a:off x="67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12" name="Rectangle 60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13" name="Rectangle 61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14" name="Rectangle 62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586815" name="Text Box 63"/>
              <p:cNvSpPr txBox="1">
                <a:spLocks noChangeArrowheads="1"/>
              </p:cNvSpPr>
              <p:nvPr/>
            </p:nvSpPr>
            <p:spPr bwMode="auto">
              <a:xfrm>
                <a:off x="849" y="1328"/>
                <a:ext cx="6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600">
                    <a:ea typeface="Times New Roman" charset="0"/>
                    <a:cs typeface="Times New Roman" charset="0"/>
                  </a:rPr>
                  <a:t>Inventory</a:t>
                </a:r>
              </a:p>
            </p:txBody>
          </p:sp>
        </p:grpSp>
        <p:grpSp>
          <p:nvGrpSpPr>
            <p:cNvPr id="11274" name="Group 64"/>
            <p:cNvGrpSpPr>
              <a:grpSpLocks/>
            </p:cNvGrpSpPr>
            <p:nvPr/>
          </p:nvGrpSpPr>
          <p:grpSpPr bwMode="auto">
            <a:xfrm>
              <a:off x="3840" y="2400"/>
              <a:ext cx="960" cy="592"/>
              <a:chOff x="672" y="1328"/>
              <a:chExt cx="960" cy="592"/>
            </a:xfrm>
          </p:grpSpPr>
          <p:grpSp>
            <p:nvGrpSpPr>
              <p:cNvPr id="11281" name="Group 65"/>
              <p:cNvGrpSpPr>
                <a:grpSpLocks/>
              </p:cNvGrpSpPr>
              <p:nvPr/>
            </p:nvGrpSpPr>
            <p:grpSpPr bwMode="auto">
              <a:xfrm>
                <a:off x="672" y="1344"/>
                <a:ext cx="960" cy="576"/>
                <a:chOff x="672" y="1344"/>
                <a:chExt cx="960" cy="576"/>
              </a:xfrm>
            </p:grpSpPr>
            <p:sp>
              <p:nvSpPr>
                <p:cNvPr id="586818" name="Rectangle 66"/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96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19" name="Rectangle 67"/>
                <p:cNvSpPr>
                  <a:spLocks noChangeArrowheads="1"/>
                </p:cNvSpPr>
                <p:nvPr/>
              </p:nvSpPr>
              <p:spPr bwMode="auto">
                <a:xfrm>
                  <a:off x="67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20" name="Rectangle 68"/>
                <p:cNvSpPr>
                  <a:spLocks noChangeArrowheads="1"/>
                </p:cNvSpPr>
                <p:nvPr/>
              </p:nvSpPr>
              <p:spPr bwMode="auto">
                <a:xfrm>
                  <a:off x="91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21" name="Rectangle 69"/>
                <p:cNvSpPr>
                  <a:spLocks noChangeArrowheads="1"/>
                </p:cNvSpPr>
                <p:nvPr/>
              </p:nvSpPr>
              <p:spPr bwMode="auto">
                <a:xfrm>
                  <a:off x="115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22" name="Rectangle 70"/>
                <p:cNvSpPr>
                  <a:spLocks noChangeArrowheads="1"/>
                </p:cNvSpPr>
                <p:nvPr/>
              </p:nvSpPr>
              <p:spPr bwMode="auto">
                <a:xfrm>
                  <a:off x="139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23" name="Rectangle 71"/>
                <p:cNvSpPr>
                  <a:spLocks noChangeArrowheads="1"/>
                </p:cNvSpPr>
                <p:nvPr/>
              </p:nvSpPr>
              <p:spPr bwMode="auto">
                <a:xfrm>
                  <a:off x="67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24" name="Rectangle 72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25" name="Rectangle 73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826" name="Rectangle 7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586827" name="Text Box 75"/>
              <p:cNvSpPr txBox="1">
                <a:spLocks noChangeArrowheads="1"/>
              </p:cNvSpPr>
              <p:nvPr/>
            </p:nvSpPr>
            <p:spPr bwMode="auto">
              <a:xfrm>
                <a:off x="925" y="1328"/>
                <a:ext cx="4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600">
                    <a:ea typeface="Times New Roman" charset="0"/>
                    <a:cs typeface="Times New Roman" charset="0"/>
                  </a:rPr>
                  <a:t>Orders</a:t>
                </a:r>
              </a:p>
            </p:txBody>
          </p:sp>
        </p:grpSp>
        <p:sp>
          <p:nvSpPr>
            <p:cNvPr id="586828" name="Line 76"/>
            <p:cNvSpPr>
              <a:spLocks noChangeShapeType="1"/>
            </p:cNvSpPr>
            <p:nvPr/>
          </p:nvSpPr>
          <p:spPr bwMode="auto">
            <a:xfrm>
              <a:off x="1152" y="18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6829" name="Line 77"/>
            <p:cNvSpPr>
              <a:spLocks noChangeShapeType="1"/>
            </p:cNvSpPr>
            <p:nvPr/>
          </p:nvSpPr>
          <p:spPr bwMode="auto">
            <a:xfrm>
              <a:off x="1632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6830" name="Line 78"/>
            <p:cNvSpPr>
              <a:spLocks noChangeShapeType="1"/>
            </p:cNvSpPr>
            <p:nvPr/>
          </p:nvSpPr>
          <p:spPr bwMode="auto">
            <a:xfrm flipV="1">
              <a:off x="1632" y="1896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6831" name="Line 79"/>
            <p:cNvSpPr>
              <a:spLocks noChangeShapeType="1"/>
            </p:cNvSpPr>
            <p:nvPr/>
          </p:nvSpPr>
          <p:spPr bwMode="auto">
            <a:xfrm>
              <a:off x="2736" y="18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6832" name="Line 80"/>
            <p:cNvSpPr>
              <a:spLocks noChangeShapeType="1"/>
            </p:cNvSpPr>
            <p:nvPr/>
          </p:nvSpPr>
          <p:spPr bwMode="auto">
            <a:xfrm flipH="1" flipV="1">
              <a:off x="3216" y="1872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6833" name="Line 81"/>
            <p:cNvSpPr>
              <a:spLocks noChangeShapeType="1"/>
            </p:cNvSpPr>
            <p:nvPr/>
          </p:nvSpPr>
          <p:spPr bwMode="auto">
            <a:xfrm>
              <a:off x="4320" y="18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86834" name="Text Box 82"/>
          <p:cNvSpPr txBox="1">
            <a:spLocks noChangeArrowheads="1"/>
          </p:cNvSpPr>
          <p:nvPr/>
        </p:nvSpPr>
        <p:spPr bwMode="auto">
          <a:xfrm>
            <a:off x="685800" y="6324600"/>
            <a:ext cx="7769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>
                <a:ea typeface="Times New Roman" charset="0"/>
                <a:cs typeface="Times New Roman" charset="0"/>
              </a:rPr>
              <a:t>1) Stephens, R.K. and Plew. R.R., 2001. </a:t>
            </a:r>
            <a:r>
              <a:rPr lang="en-US" altLang="en-US" sz="1200" i="1">
                <a:ea typeface="Times New Roman" charset="0"/>
                <a:cs typeface="Times New Roman" charset="0"/>
              </a:rPr>
              <a:t>Database Design</a:t>
            </a:r>
            <a:r>
              <a:rPr lang="en-US" altLang="en-US" sz="1200">
                <a:ea typeface="Times New Roman" charset="0"/>
                <a:cs typeface="Times New Roman" charset="0"/>
              </a:rPr>
              <a:t>. SAMS, Indianapolis ,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>
                <a:ea typeface="Times New Roman" charset="0"/>
                <a:cs typeface="Times New Roman" charset="0"/>
              </a:rPr>
              <a:t>IN. (with slight changes by V.G.D.)</a:t>
            </a:r>
          </a:p>
        </p:txBody>
      </p:sp>
      <p:sp>
        <p:nvSpPr>
          <p:cNvPr id="586835" name="Text Box 83"/>
          <p:cNvSpPr txBox="1">
            <a:spLocks noChangeArrowheads="1"/>
          </p:cNvSpPr>
          <p:nvPr/>
        </p:nvSpPr>
        <p:spPr bwMode="auto">
          <a:xfrm>
            <a:off x="8001000" y="2057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ea typeface="Times New Roman" charset="0"/>
                <a:cs typeface="Times New Roman" charset="0"/>
              </a:rPr>
              <a:t>[1]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Table</a:t>
            </a:r>
          </a:p>
        </p:txBody>
      </p:sp>
      <p:sp>
        <p:nvSpPr>
          <p:cNvPr id="589827" name="Text Box 3"/>
          <p:cNvSpPr txBox="1">
            <a:spLocks noChangeArrowheads="1"/>
          </p:cNvSpPr>
          <p:nvPr/>
        </p:nvSpPr>
        <p:spPr bwMode="auto">
          <a:xfrm>
            <a:off x="3810000" y="1752600"/>
            <a:ext cx="148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u="sng">
                <a:ea typeface="Times New Roman" charset="0"/>
                <a:cs typeface="Times New Roman" charset="0"/>
              </a:rPr>
              <a:t>Customers</a:t>
            </a:r>
          </a:p>
        </p:txBody>
      </p:sp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8867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8867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90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Field (Column)</a:t>
            </a:r>
          </a:p>
        </p:txBody>
      </p:sp>
      <p:sp>
        <p:nvSpPr>
          <p:cNvPr id="590852" name="Oval 4"/>
          <p:cNvSpPr>
            <a:spLocks noChangeArrowheads="1"/>
          </p:cNvSpPr>
          <p:nvPr/>
        </p:nvSpPr>
        <p:spPr bwMode="auto">
          <a:xfrm>
            <a:off x="914400" y="1371600"/>
            <a:ext cx="1905000" cy="38862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0853" name="Text Box 5"/>
          <p:cNvSpPr txBox="1">
            <a:spLocks noChangeArrowheads="1"/>
          </p:cNvSpPr>
          <p:nvPr/>
        </p:nvSpPr>
        <p:spPr bwMode="auto">
          <a:xfrm>
            <a:off x="2803525" y="484187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ea typeface="Times New Roman" charset="0"/>
                <a:cs typeface="Times New Roman" charset="0"/>
              </a:rPr>
              <a:t>a field</a:t>
            </a:r>
          </a:p>
        </p:txBody>
      </p:sp>
      <p:sp>
        <p:nvSpPr>
          <p:cNvPr id="590854" name="Line 6"/>
          <p:cNvSpPr>
            <a:spLocks noChangeShapeType="1"/>
          </p:cNvSpPr>
          <p:nvPr/>
        </p:nvSpPr>
        <p:spPr bwMode="auto">
          <a:xfrm flipH="1" flipV="1">
            <a:off x="2590800" y="4572000"/>
            <a:ext cx="4572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0855" name="Text Box 7"/>
          <p:cNvSpPr txBox="1">
            <a:spLocks noChangeArrowheads="1"/>
          </p:cNvSpPr>
          <p:nvPr/>
        </p:nvSpPr>
        <p:spPr bwMode="auto">
          <a:xfrm>
            <a:off x="3810000" y="1752600"/>
            <a:ext cx="148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u="sng">
                <a:ea typeface="Times New Roman" charset="0"/>
                <a:cs typeface="Times New Roman" charset="0"/>
              </a:rPr>
              <a:t>Customers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8867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Record (Row)</a:t>
            </a:r>
          </a:p>
        </p:txBody>
      </p:sp>
      <p:sp>
        <p:nvSpPr>
          <p:cNvPr id="591876" name="Oval 4"/>
          <p:cNvSpPr>
            <a:spLocks noChangeArrowheads="1"/>
          </p:cNvSpPr>
          <p:nvPr/>
        </p:nvSpPr>
        <p:spPr bwMode="auto">
          <a:xfrm>
            <a:off x="381000" y="3048000"/>
            <a:ext cx="8382000" cy="3048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1877" name="Text Box 5"/>
          <p:cNvSpPr txBox="1">
            <a:spLocks noChangeArrowheads="1"/>
          </p:cNvSpPr>
          <p:nvPr/>
        </p:nvSpPr>
        <p:spPr bwMode="auto">
          <a:xfrm>
            <a:off x="2819400" y="4419600"/>
            <a:ext cx="117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ea typeface="Times New Roman" charset="0"/>
                <a:cs typeface="Times New Roman" charset="0"/>
              </a:rPr>
              <a:t>a record</a:t>
            </a:r>
          </a:p>
        </p:txBody>
      </p:sp>
      <p:sp>
        <p:nvSpPr>
          <p:cNvPr id="591878" name="Line 6"/>
          <p:cNvSpPr>
            <a:spLocks noChangeShapeType="1"/>
          </p:cNvSpPr>
          <p:nvPr/>
        </p:nvSpPr>
        <p:spPr bwMode="auto">
          <a:xfrm flipH="1" flipV="1">
            <a:off x="2590800" y="3429000"/>
            <a:ext cx="381000" cy="1066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1879" name="Text Box 7"/>
          <p:cNvSpPr txBox="1">
            <a:spLocks noChangeArrowheads="1"/>
          </p:cNvSpPr>
          <p:nvPr/>
        </p:nvSpPr>
        <p:spPr bwMode="auto">
          <a:xfrm>
            <a:off x="3810000" y="1752600"/>
            <a:ext cx="148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u="sng">
                <a:ea typeface="Times New Roman" charset="0"/>
                <a:cs typeface="Times New Roman" charset="0"/>
              </a:rPr>
              <a:t>Customers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.pot">
  <a:themeElements>
    <a:clrScheme name="">
      <a:dk1>
        <a:srgbClr val="000000"/>
      </a:dk1>
      <a:lt1>
        <a:srgbClr val="FFFFFF"/>
      </a:lt1>
      <a:dk2>
        <a:srgbClr val="0033CC"/>
      </a:dk2>
      <a:lt2>
        <a:srgbClr val="FFCC66"/>
      </a:lt2>
      <a:accent1>
        <a:srgbClr val="FF9900"/>
      </a:accent1>
      <a:accent2>
        <a:srgbClr val="FF3300"/>
      </a:accent2>
      <a:accent3>
        <a:srgbClr val="AAADE2"/>
      </a:accent3>
      <a:accent4>
        <a:srgbClr val="DADADA"/>
      </a:accent4>
      <a:accent5>
        <a:srgbClr val="FFCAAA"/>
      </a:accent5>
      <a:accent6>
        <a:srgbClr val="E72D00"/>
      </a:accent6>
      <a:hlink>
        <a:srgbClr val="3366FF"/>
      </a:hlink>
      <a:folHlink>
        <a:srgbClr val="FFFF00"/>
      </a:folHlink>
    </a:clrScheme>
    <a:fontScheme name="Templat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Template.pot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.pot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.pot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.pot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.pot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.pot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Documents\Netapps\Slides-posted\Template.pot</Template>
  <TotalTime>1470086578</TotalTime>
  <Pages>6</Pages>
  <Words>1235</Words>
  <Application>Microsoft Macintosh PowerPoint</Application>
  <PresentationFormat>Letter Paper (8.5x11 in)</PresentationFormat>
  <Paragraphs>292</Paragraphs>
  <Slides>45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Courier</vt:lpstr>
      <vt:lpstr>Times New Roman</vt:lpstr>
      <vt:lpstr>Template.pot</vt:lpstr>
      <vt:lpstr>Software Engineering CSC4350/6450  Database Fundamentals</vt:lpstr>
      <vt:lpstr>A Database Schema</vt:lpstr>
      <vt:lpstr>Caution about Schema Objects</vt:lpstr>
      <vt:lpstr>Table</vt:lpstr>
      <vt:lpstr>Table</vt:lpstr>
      <vt:lpstr>A Database with Multiple Tables</vt:lpstr>
      <vt:lpstr>Table</vt:lpstr>
      <vt:lpstr>Field (Column)</vt:lpstr>
      <vt:lpstr>Record (Row)</vt:lpstr>
      <vt:lpstr>Primary Key</vt:lpstr>
      <vt:lpstr>Primary Key</vt:lpstr>
      <vt:lpstr>Foreign Key</vt:lpstr>
      <vt:lpstr>Relationship Types</vt:lpstr>
      <vt:lpstr>Data Types</vt:lpstr>
      <vt:lpstr>Entity</vt:lpstr>
      <vt:lpstr>Instance (Record, Tuple)</vt:lpstr>
      <vt:lpstr>Attribute</vt:lpstr>
      <vt:lpstr>Relationship</vt:lpstr>
      <vt:lpstr>OO Design  DB Design</vt:lpstr>
      <vt:lpstr>Database Environments</vt:lpstr>
      <vt:lpstr>Database Types</vt:lpstr>
      <vt:lpstr>Normalization</vt:lpstr>
      <vt:lpstr>We will look at</vt:lpstr>
      <vt:lpstr>Example (Unnormalized)</vt:lpstr>
      <vt:lpstr>Normalize into 1NF</vt:lpstr>
      <vt:lpstr>Example (1NF)</vt:lpstr>
      <vt:lpstr>Normalize into 2NF</vt:lpstr>
      <vt:lpstr>Dependencies</vt:lpstr>
      <vt:lpstr>Example (2NF)</vt:lpstr>
      <vt:lpstr>What if we did not do 2NF</vt:lpstr>
      <vt:lpstr>Normalize into 3NF</vt:lpstr>
      <vt:lpstr>Example (3NF)</vt:lpstr>
      <vt:lpstr>What if we did not do 3NF</vt:lpstr>
      <vt:lpstr>Example (Final Tables)</vt:lpstr>
      <vt:lpstr>Entity</vt:lpstr>
      <vt:lpstr>Attribute</vt:lpstr>
      <vt:lpstr>Entity Relationship Models</vt:lpstr>
      <vt:lpstr>Mandatory, One-to-One</vt:lpstr>
      <vt:lpstr>Mandatory, Many-to-Many</vt:lpstr>
      <vt:lpstr>Optional, Many-to-Many</vt:lpstr>
      <vt:lpstr>Recursive</vt:lpstr>
      <vt:lpstr>Resolving Many-to-Many Relationships</vt:lpstr>
      <vt:lpstr>Resolving Many-to-Many Relationships</vt:lpstr>
      <vt:lpstr>Example (ER Diagram)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subject/>
  <dc:creator/>
  <cp:keywords/>
  <dc:description/>
  <cp:lastModifiedBy>Johnson, William G</cp:lastModifiedBy>
  <cp:revision>174</cp:revision>
  <cp:lastPrinted>1998-01-21T05:26:02Z</cp:lastPrinted>
  <dcterms:created xsi:type="dcterms:W3CDTF">1997-01-20T19:43:01Z</dcterms:created>
  <dcterms:modified xsi:type="dcterms:W3CDTF">2019-07-30T15:07:34Z</dcterms:modified>
</cp:coreProperties>
</file>