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71" autoAdjust="0"/>
  </p:normalViewPr>
  <p:slideViewPr>
    <p:cSldViewPr>
      <p:cViewPr>
        <p:scale>
          <a:sx n="80" d="100"/>
          <a:sy n="80" d="100"/>
        </p:scale>
        <p:origin x="-21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D6168B-D58C-436A-BF57-CDB6CF44D7E3}" type="datetimeFigureOut">
              <a:rPr lang="en-CA" smtClean="0"/>
              <a:t>03/05/2017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904C0E-50BA-4956-B69E-49B714B2E6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ortle.ccsu.edu/java5/Notes/chap25/ch2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Unit 5: Object Oriented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 Introduction to Objects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class?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b="1" dirty="0" smtClean="0"/>
              <a:t>template</a:t>
            </a:r>
            <a:r>
              <a:rPr lang="en-US" dirty="0" smtClean="0"/>
              <a:t> for an object.</a:t>
            </a:r>
          </a:p>
          <a:p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b="1" dirty="0" smtClean="0"/>
              <a:t>"blueprint" </a:t>
            </a:r>
            <a:r>
              <a:rPr lang="en-US" dirty="0" smtClean="0"/>
              <a:t>for related objects</a:t>
            </a:r>
          </a:p>
          <a:p>
            <a:endParaRPr lang="en-CA" dirty="0"/>
          </a:p>
        </p:txBody>
      </p:sp>
      <p:pic>
        <p:nvPicPr>
          <p:cNvPr id="1026" name="Picture 2" descr="Image result for blue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429000"/>
            <a:ext cx="4176464" cy="2769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 have already used classes!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What classes have we already used and seen in Java?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Defining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define a class we need:</a:t>
            </a:r>
          </a:p>
          <a:p>
            <a:pPr lvl="1"/>
            <a:r>
              <a:rPr lang="en-CA" dirty="0" smtClean="0"/>
              <a:t>A class name</a:t>
            </a:r>
          </a:p>
          <a:p>
            <a:pPr lvl="1"/>
            <a:r>
              <a:rPr lang="en-CA" dirty="0" smtClean="0"/>
              <a:t>State: attributes, fields (defined by variables)</a:t>
            </a:r>
          </a:p>
          <a:p>
            <a:pPr lvl="1"/>
            <a:r>
              <a:rPr lang="en-CA" dirty="0" smtClean="0"/>
              <a:t>Behaviours: actions of the object (defined by methods)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in a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Variables define state in a class – they are used to store data, fields, attributes</a:t>
            </a:r>
          </a:p>
          <a:p>
            <a:r>
              <a:rPr lang="en-CA" dirty="0" smtClean="0"/>
              <a:t>There are two types of variables in a class:  </a:t>
            </a:r>
            <a:r>
              <a:rPr lang="en-CA" b="1" dirty="0" smtClean="0"/>
              <a:t>instance </a:t>
            </a:r>
            <a:r>
              <a:rPr lang="en-CA" dirty="0" smtClean="0"/>
              <a:t>and </a:t>
            </a:r>
            <a:r>
              <a:rPr lang="en-CA" b="1" dirty="0" smtClean="0"/>
              <a:t>class</a:t>
            </a:r>
            <a:r>
              <a:rPr lang="en-CA" dirty="0" smtClean="0"/>
              <a:t> variables</a:t>
            </a:r>
          </a:p>
          <a:p>
            <a:r>
              <a:rPr lang="en-CA" b="1" dirty="0" smtClean="0"/>
              <a:t>Instance variables </a:t>
            </a:r>
            <a:r>
              <a:rPr lang="en-CA" dirty="0" smtClean="0"/>
              <a:t>– each class has its own copy of the instance variables in the class</a:t>
            </a:r>
          </a:p>
          <a:p>
            <a:r>
              <a:rPr lang="en-CA" b="1" dirty="0" smtClean="0"/>
              <a:t>Class variables </a:t>
            </a:r>
            <a:r>
              <a:rPr lang="en-CA" dirty="0" smtClean="0"/>
              <a:t>– are declared with the keyword static and only one copy of a class variable is maintained for all objects to refer to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vs. Class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Instance variables are created each time an object is declared</a:t>
            </a:r>
          </a:p>
          <a:p>
            <a:endParaRPr lang="en-CA" dirty="0" smtClean="0"/>
          </a:p>
          <a:p>
            <a:r>
              <a:rPr lang="en-CA" dirty="0" smtClean="0"/>
              <a:t>Class variables are created once for the class and all objects of the class type refer to this one copy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in a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CA" dirty="0" smtClean="0"/>
              <a:t>An </a:t>
            </a:r>
            <a:r>
              <a:rPr lang="en-CA" b="1" dirty="0" err="1" smtClean="0"/>
              <a:t>accessor</a:t>
            </a:r>
            <a:r>
              <a:rPr lang="en-CA" dirty="0" smtClean="0"/>
              <a:t> method is used to determine the value of a variable (often referred to as a “getter” method)</a:t>
            </a:r>
          </a:p>
          <a:p>
            <a:pPr lvl="1"/>
            <a:r>
              <a:rPr lang="en-CA" dirty="0" smtClean="0"/>
              <a:t>A </a:t>
            </a:r>
            <a:r>
              <a:rPr lang="en-CA" b="1" dirty="0" smtClean="0"/>
              <a:t>modifier</a:t>
            </a:r>
            <a:r>
              <a:rPr lang="en-CA" dirty="0" smtClean="0"/>
              <a:t> method is used to change the value of a variable (often referred to as a “setter” method)</a:t>
            </a:r>
          </a:p>
          <a:p>
            <a:pPr lvl="1"/>
            <a:r>
              <a:rPr lang="en-CA" dirty="0" smtClean="0"/>
              <a:t>A </a:t>
            </a:r>
            <a:r>
              <a:rPr lang="en-CA" b="1" dirty="0" smtClean="0"/>
              <a:t>helper </a:t>
            </a:r>
            <a:r>
              <a:rPr lang="en-CA" dirty="0" smtClean="0"/>
              <a:t>method is called from within a class by other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Constructors, along with the new keyword are used to create an instance of an object</a:t>
            </a:r>
          </a:p>
          <a:p>
            <a:endParaRPr lang="en-CA" dirty="0" smtClean="0"/>
          </a:p>
          <a:p>
            <a:r>
              <a:rPr lang="en-CA" dirty="0" smtClean="0"/>
              <a:t>Constructors have the same name as the class</a:t>
            </a:r>
          </a:p>
          <a:p>
            <a:pPr lvl="1"/>
            <a:r>
              <a:rPr lang="en-CA" dirty="0" err="1" smtClean="0"/>
              <a:t>Eg</a:t>
            </a:r>
            <a:r>
              <a:rPr lang="en-CA" dirty="0" smtClean="0"/>
              <a:t>. Scanner </a:t>
            </a:r>
            <a:r>
              <a:rPr lang="en-CA" dirty="0" err="1" smtClean="0"/>
              <a:t>myScanner</a:t>
            </a:r>
            <a:r>
              <a:rPr lang="en-CA" dirty="0" smtClean="0"/>
              <a:t> = </a:t>
            </a:r>
            <a:r>
              <a:rPr lang="en-CA" b="1" dirty="0" smtClean="0"/>
              <a:t>new</a:t>
            </a:r>
            <a:r>
              <a:rPr lang="en-CA" dirty="0" smtClean="0"/>
              <a:t> Scanner(</a:t>
            </a:r>
            <a:r>
              <a:rPr lang="en-CA" dirty="0" err="1" smtClean="0"/>
              <a:t>System.in</a:t>
            </a:r>
            <a:r>
              <a:rPr lang="en-CA" dirty="0" smtClean="0"/>
              <a:t>);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 class can have more than one constructor (this is called </a:t>
            </a:r>
            <a:r>
              <a:rPr lang="en-CA" b="1" dirty="0" smtClean="0"/>
              <a:t>overloading</a:t>
            </a:r>
            <a:r>
              <a:rPr lang="en-CA" dirty="0" smtClean="0"/>
              <a:t>) – they are differentiated by the parameters that they accept</a:t>
            </a:r>
          </a:p>
          <a:p>
            <a:endParaRPr lang="en-CA" dirty="0" smtClean="0"/>
          </a:p>
          <a:p>
            <a:r>
              <a:rPr lang="en-CA" dirty="0" smtClean="0"/>
              <a:t>Constructors are used to initialize the state of an object</a:t>
            </a:r>
          </a:p>
          <a:p>
            <a:endParaRPr lang="en-CA" dirty="0" smtClean="0"/>
          </a:p>
          <a:p>
            <a:r>
              <a:rPr lang="en-CA" dirty="0" smtClean="0"/>
              <a:t>A constructor is used once per object – ONLY to create or </a:t>
            </a:r>
            <a:r>
              <a:rPr lang="en-CA" b="1" dirty="0" smtClean="0"/>
              <a:t>instantiate</a:t>
            </a:r>
            <a:r>
              <a:rPr lang="en-CA" dirty="0" smtClean="0"/>
              <a:t> an object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try it 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Define a class to represent a toy</a:t>
            </a:r>
          </a:p>
          <a:p>
            <a:pPr lvl="1"/>
            <a:r>
              <a:rPr lang="en-CA" dirty="0" smtClean="0"/>
              <a:t>Each toy has a name, a cost, and a selling price</a:t>
            </a:r>
          </a:p>
          <a:p>
            <a:pPr lvl="1"/>
            <a:r>
              <a:rPr lang="en-CA" dirty="0" smtClean="0"/>
              <a:t>Make sure you have at least one constructor or initialize the attributes</a:t>
            </a:r>
          </a:p>
          <a:p>
            <a:pPr lvl="1"/>
            <a:r>
              <a:rPr lang="en-CA" dirty="0" smtClean="0"/>
              <a:t>Also, ensure that you have a way to set and get each one of the attributes</a:t>
            </a:r>
          </a:p>
          <a:p>
            <a:pPr lvl="1"/>
            <a:r>
              <a:rPr lang="en-CA" dirty="0" smtClean="0"/>
              <a:t>Exit ticket: Complete:</a:t>
            </a:r>
          </a:p>
          <a:p>
            <a:pPr lvl="2"/>
            <a:r>
              <a:rPr lang="en-CA" dirty="0" smtClean="0"/>
              <a:t>Toy object (follow instructions)</a:t>
            </a:r>
          </a:p>
          <a:p>
            <a:pPr lvl="2"/>
            <a:r>
              <a:rPr lang="en-CA" dirty="0" smtClean="0"/>
              <a:t>Test Toy in main program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Homework for Today-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Visit the following website: </a:t>
            </a:r>
            <a:r>
              <a:rPr lang="en-US" dirty="0" smtClean="0">
                <a:hlinkClick r:id="rId2"/>
              </a:rPr>
              <a:t>http://chortle.ccsu.edu/java5/Notes/chap25/ch25_1.html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 through the chapter and complete the exercises as you go through it.  Be sure to take notes – submit your notes when you are done.</a:t>
            </a:r>
          </a:p>
          <a:p>
            <a:r>
              <a:rPr lang="en-CA" dirty="0" smtClean="0"/>
              <a:t>Do not copy the notes from the site – but rather paraphrase.</a:t>
            </a:r>
          </a:p>
          <a:p>
            <a:pPr marL="0" indent="0">
              <a:buNone/>
            </a:pPr>
            <a:r>
              <a:rPr lang="en-CA" dirty="0" smtClean="0"/>
              <a:t>Due:  </a:t>
            </a:r>
            <a:r>
              <a:rPr lang="en-CA" smtClean="0"/>
              <a:t>May </a:t>
            </a:r>
            <a:r>
              <a:rPr lang="en-CA" smtClean="0"/>
              <a:t>10 </a:t>
            </a:r>
            <a:r>
              <a:rPr lang="en-CA" dirty="0" smtClean="0"/>
              <a:t>by end of class – summative K task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object?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Take a look around you identify any objects that you see.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By the end of this lesson, I will be able to:</a:t>
            </a:r>
          </a:p>
          <a:p>
            <a:pPr lvl="1"/>
            <a:r>
              <a:rPr lang="en-CA" dirty="0" smtClean="0"/>
              <a:t>Describe what an object is as it relates to object oriented programming</a:t>
            </a:r>
          </a:p>
          <a:p>
            <a:pPr lvl="1"/>
            <a:r>
              <a:rPr lang="en-CA" dirty="0" smtClean="0"/>
              <a:t>Define an object using Java</a:t>
            </a:r>
          </a:p>
          <a:p>
            <a:pPr lvl="1"/>
            <a:r>
              <a:rPr lang="en-CA" dirty="0" smtClean="0"/>
              <a:t>Create an object in my programs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Students demonstrate a good understanding of the concept of OOP.</a:t>
            </a:r>
          </a:p>
          <a:p>
            <a:pPr lvl="0"/>
            <a:r>
              <a:rPr lang="en-US" dirty="0"/>
              <a:t>Students recognize the need and are able to identify when it is most suitable to apply OOP concepts to solve programming problems.</a:t>
            </a:r>
          </a:p>
          <a:p>
            <a:pPr lvl="0"/>
            <a:r>
              <a:rPr lang="en-US" dirty="0"/>
              <a:t>Complete formative programming task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Object?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Objects are key to understanding object-oriented technology. </a:t>
            </a:r>
          </a:p>
          <a:p>
            <a:r>
              <a:rPr lang="en-CA" dirty="0" smtClean="0"/>
              <a:t>Look around right now and you'll find many examples of real-world objects: your dog, your desk, your television set, your bicycle.</a:t>
            </a:r>
          </a:p>
          <a:p>
            <a:r>
              <a:rPr lang="en-CA" dirty="0" smtClean="0"/>
              <a:t>Real-world objects share two characteristics: They all have </a:t>
            </a:r>
            <a:r>
              <a:rPr lang="en-CA" b="1" dirty="0" smtClean="0"/>
              <a:t>state</a:t>
            </a:r>
            <a:r>
              <a:rPr lang="en-CA" dirty="0" smtClean="0"/>
              <a:t> and </a:t>
            </a:r>
            <a:r>
              <a:rPr lang="en-CA" b="1" dirty="0" smtClean="0"/>
              <a:t>behavior</a:t>
            </a:r>
            <a:r>
              <a:rPr lang="en-CA" dirty="0" smtClean="0"/>
              <a:t>. 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Object?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Real-world objects share two characteristics: They all have </a:t>
            </a:r>
            <a:r>
              <a:rPr lang="en-CA" b="1" dirty="0" smtClean="0"/>
              <a:t>state</a:t>
            </a:r>
            <a:r>
              <a:rPr lang="en-CA" dirty="0" smtClean="0"/>
              <a:t> and </a:t>
            </a:r>
            <a:r>
              <a:rPr lang="en-CA" b="1" dirty="0" smtClean="0"/>
              <a:t>behavior</a:t>
            </a:r>
            <a:r>
              <a:rPr lang="en-CA" dirty="0" smtClean="0"/>
              <a:t>. </a:t>
            </a:r>
          </a:p>
          <a:p>
            <a:r>
              <a:rPr lang="en-CA" dirty="0" smtClean="0"/>
              <a:t>Dogs have </a:t>
            </a:r>
          </a:p>
          <a:p>
            <a:pPr lvl="1"/>
            <a:r>
              <a:rPr lang="en-CA" dirty="0" smtClean="0"/>
              <a:t>state (name, color, breed, hungry) </a:t>
            </a:r>
          </a:p>
          <a:p>
            <a:pPr lvl="1"/>
            <a:r>
              <a:rPr lang="en-CA" dirty="0" smtClean="0"/>
              <a:t>and behavior (barking, fetching, wagging tail). </a:t>
            </a:r>
          </a:p>
          <a:p>
            <a:r>
              <a:rPr lang="en-CA" dirty="0" smtClean="0"/>
              <a:t>Bicycles also have:</a:t>
            </a:r>
          </a:p>
          <a:p>
            <a:pPr lvl="1"/>
            <a:r>
              <a:rPr lang="en-CA" dirty="0" smtClean="0"/>
              <a:t> state (current gear, current pedal cadence, current speed) </a:t>
            </a:r>
          </a:p>
          <a:p>
            <a:pPr lvl="1"/>
            <a:r>
              <a:rPr lang="en-CA" dirty="0" smtClean="0"/>
              <a:t>and behavior (changing gear, changing pedal cadence, applying brakes). </a:t>
            </a:r>
          </a:p>
          <a:p>
            <a:r>
              <a:rPr lang="en-CA" dirty="0" smtClean="0"/>
              <a:t>Identifying the </a:t>
            </a:r>
            <a:r>
              <a:rPr lang="en-CA" b="1" dirty="0" smtClean="0"/>
              <a:t>state</a:t>
            </a:r>
            <a:r>
              <a:rPr lang="en-CA" dirty="0" smtClean="0"/>
              <a:t> and </a:t>
            </a:r>
            <a:r>
              <a:rPr lang="en-CA" b="1" dirty="0" smtClean="0"/>
              <a:t>behavior</a:t>
            </a:r>
            <a:r>
              <a:rPr lang="en-CA" dirty="0" smtClean="0"/>
              <a:t> for real-world objects is a great way to begin thinking in terms of object-oriented programming.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Groups....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Come up with a list of 2 or 3 objects and identify state and behaviour for each.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Groups....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Come up with a list of 2 or 3 objects and identify state and behaviour for each.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86164"/>
              </p:ext>
            </p:extLst>
          </p:nvPr>
        </p:nvGraphicFramePr>
        <p:xfrm>
          <a:off x="971600" y="2636912"/>
          <a:ext cx="60960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440160"/>
                <a:gridCol w="1728192"/>
                <a:gridCol w="22075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Behaviour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Color, Model, Brand</a:t>
                      </a:r>
                      <a:r>
                        <a:rPr lang="en-US" baseline="0" dirty="0" smtClean="0"/>
                        <a:t>, Engine, Texture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Honking, Accelerating, Blinking, Turning, Speeding, Crashing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On/Off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Turns light on or off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Color, Model,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Audio, Displays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Pin-count,</a:t>
                      </a:r>
                      <a:r>
                        <a:rPr lang="en-US" baseline="0" dirty="0" smtClean="0"/>
                        <a:t> Is Connected?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Flashing,</a:t>
                      </a:r>
                      <a:r>
                        <a:rPr lang="en-US" baseline="0" dirty="0" smtClean="0"/>
                        <a:t> Transmitting Data, Working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Color, Brand, Model,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Ringing, Calling,</a:t>
                      </a:r>
                      <a:r>
                        <a:rPr lang="en-US" baseline="0" dirty="0" smtClean="0"/>
                        <a:t> Taking Photo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Color, Breed, Size, Name,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Meowing, Sleeping, Scratching, Eating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on: What is an object?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“a location in memory having a value and referenced by a identifier”</a:t>
            </a:r>
          </a:p>
          <a:p>
            <a:endParaRPr lang="en-CA" dirty="0" smtClean="0"/>
          </a:p>
          <a:p>
            <a:r>
              <a:rPr lang="en-CA" dirty="0" smtClean="0"/>
              <a:t>entity with information (data) and behaviours (operations) bundled together</a:t>
            </a:r>
          </a:p>
          <a:p>
            <a:endParaRPr lang="en-CA" dirty="0" smtClean="0"/>
          </a:p>
          <a:p>
            <a:r>
              <a:rPr lang="en-CA" dirty="0" smtClean="0"/>
              <a:t>“Everything is an object”</a:t>
            </a:r>
          </a:p>
          <a:p>
            <a:endParaRPr lang="en-CA" dirty="0" smtClean="0"/>
          </a:p>
          <a:p>
            <a:pPr lvl="0"/>
            <a:r>
              <a:rPr lang="en-US" dirty="0" smtClean="0"/>
              <a:t>A variable of type that includes data and methods that act upon it to create a new variable type called an Object (class). It will have data (variables - characteristics), Methods (communicators and actions)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372</TotalTime>
  <Words>810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Unit 5: Object Oriented Programming</vt:lpstr>
      <vt:lpstr>What is an object?</vt:lpstr>
      <vt:lpstr>Learning Goals</vt:lpstr>
      <vt:lpstr>Success Criteria</vt:lpstr>
      <vt:lpstr>What is an Object?</vt:lpstr>
      <vt:lpstr>What is an Object? (continued)</vt:lpstr>
      <vt:lpstr>In Groups....</vt:lpstr>
      <vt:lpstr>In Groups....</vt:lpstr>
      <vt:lpstr>More on: What is an object?</vt:lpstr>
      <vt:lpstr>What is a class?</vt:lpstr>
      <vt:lpstr>We have already used classes!</vt:lpstr>
      <vt:lpstr>Defining Classes</vt:lpstr>
      <vt:lpstr>Variables in a class</vt:lpstr>
      <vt:lpstr>Instance vs. Class Variables</vt:lpstr>
      <vt:lpstr>Methods in a Class</vt:lpstr>
      <vt:lpstr>Constructors</vt:lpstr>
      <vt:lpstr>Let’s try it out</vt:lpstr>
      <vt:lpstr>Homework for Today-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 Andrighetti</dc:creator>
  <cp:lastModifiedBy>AutoBVT</cp:lastModifiedBy>
  <cp:revision>27</cp:revision>
  <dcterms:created xsi:type="dcterms:W3CDTF">2015-12-03T23:43:43Z</dcterms:created>
  <dcterms:modified xsi:type="dcterms:W3CDTF">2017-05-03T19:00:00Z</dcterms:modified>
</cp:coreProperties>
</file>