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57" r:id="rId5"/>
    <p:sldId id="258" r:id="rId6"/>
    <p:sldId id="259" r:id="rId7"/>
    <p:sldId id="260" r:id="rId8"/>
    <p:sldId id="262" r:id="rId9"/>
    <p:sldId id="261" r:id="rId10"/>
    <p:sldId id="263" r:id="rId11"/>
    <p:sldId id="264" r:id="rId12"/>
    <p:sldId id="265" r:id="rId13"/>
    <p:sldId id="266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A9DD483-0B0C-4500-92E3-874CA3008034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A59695-DB30-4737-BD0E-A6D60851A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D483-0B0C-4500-92E3-874CA3008034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9695-DB30-4737-BD0E-A6D60851A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A9DD483-0B0C-4500-92E3-874CA3008034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1A59695-DB30-4737-BD0E-A6D60851A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D483-0B0C-4500-92E3-874CA3008034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1A59695-DB30-4737-BD0E-A6D60851A8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D483-0B0C-4500-92E3-874CA3008034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1A59695-DB30-4737-BD0E-A6D60851A8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A9DD483-0B0C-4500-92E3-874CA3008034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1A59695-DB30-4737-BD0E-A6D60851A8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A9DD483-0B0C-4500-92E3-874CA3008034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1A59695-DB30-4737-BD0E-A6D60851A8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D483-0B0C-4500-92E3-874CA3008034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1A59695-DB30-4737-BD0E-A6D60851A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D483-0B0C-4500-92E3-874CA3008034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A59695-DB30-4737-BD0E-A6D60851A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D483-0B0C-4500-92E3-874CA3008034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1A59695-DB30-4737-BD0E-A6D60851A8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A9DD483-0B0C-4500-92E3-874CA3008034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1A59695-DB30-4737-BD0E-A6D60851A8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A9DD483-0B0C-4500-92E3-874CA3008034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1A59695-DB30-4737-BD0E-A6D60851A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1:	Programming Concepts and Skills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Array Review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Summing Values in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8308848" cy="27432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sum; // declare an accumulator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sum = 0;  // initialize accumulator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8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8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 MAX; </a:t>
            </a:r>
            <a:r>
              <a:rPr lang="en-US" sz="18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sum = sum + list[</a:t>
            </a:r>
            <a:r>
              <a:rPr lang="en-US" sz="18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8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(“The sum of all values in the array is” + sum);</a:t>
            </a:r>
            <a:endParaRPr lang="en-US" sz="18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Summing Values in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8308848" cy="27432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sum; // declare an accumulator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sum = 0;  // initialize accumulator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8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8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 MAX; </a:t>
            </a:r>
            <a:r>
              <a:rPr lang="en-US" sz="18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sum = sum + list[</a:t>
            </a:r>
            <a:r>
              <a:rPr lang="en-US" sz="18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8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(“The sum of all values in the array is” + sum);</a:t>
            </a:r>
            <a:endParaRPr lang="en-US" sz="18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334000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  You can trace your program and track the values by using a memory map ( a table where the variables are listed in the order they were declared and the values stored are recorded)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 that accepts an array as a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8308848" cy="33528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8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findSum</a:t>
            </a:r>
            <a:r>
              <a:rPr lang="en-US" sz="1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[] list) {</a:t>
            </a:r>
          </a:p>
          <a:p>
            <a:pPr lvl="1">
              <a:buNone/>
            </a:pPr>
            <a:r>
              <a:rPr lang="en-US" sz="15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sum; // declare an accumulator</a:t>
            </a:r>
          </a:p>
          <a:p>
            <a:pPr lvl="1">
              <a:buNone/>
            </a:pPr>
            <a:r>
              <a:rPr lang="en-US" sz="15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sum = 0;  // initialize accumulator</a:t>
            </a:r>
          </a:p>
          <a:p>
            <a:pPr lvl="1">
              <a:buNone/>
            </a:pPr>
            <a:r>
              <a:rPr lang="en-US" sz="15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5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5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 MAX; </a:t>
            </a:r>
            <a:r>
              <a:rPr lang="en-US" sz="15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lvl="1">
              <a:buNone/>
            </a:pPr>
            <a:r>
              <a:rPr lang="en-US" sz="15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sum = sum + list[</a:t>
            </a:r>
            <a:r>
              <a:rPr lang="en-US" sz="15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lvl="1">
              <a:buNone/>
            </a:pPr>
            <a:r>
              <a:rPr lang="en-US" sz="15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en-US" sz="15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5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(“The sum of all values in the array is” + sum);</a:t>
            </a:r>
          </a:p>
          <a:p>
            <a:pPr>
              <a:buNone/>
            </a:pPr>
            <a:endParaRPr lang="en-US" sz="18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return sum;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8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that Returns an Array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8308848" cy="30480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8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8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getNewList</a:t>
            </a:r>
            <a:r>
              <a:rPr lang="en-US" sz="1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>
              <a:buNone/>
            </a:pPr>
            <a:r>
              <a:rPr lang="en-US" sz="15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[] list = new </a:t>
            </a:r>
            <a:r>
              <a:rPr lang="en-US" sz="15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[10];</a:t>
            </a:r>
          </a:p>
          <a:p>
            <a:pPr lvl="1">
              <a:buNone/>
            </a:pPr>
            <a:r>
              <a:rPr lang="en-US" sz="15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5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5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&lt;10; </a:t>
            </a:r>
            <a:r>
              <a:rPr lang="en-US" sz="15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lvl="1">
              <a:buNone/>
            </a:pPr>
            <a:r>
              <a:rPr lang="en-US" sz="15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list[</a:t>
            </a:r>
            <a:r>
              <a:rPr lang="en-US" sz="15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5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15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en-US" sz="15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5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return list;</a:t>
            </a:r>
            <a:endParaRPr lang="en-US" sz="18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8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of the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 smtClean="0"/>
              <a:t>Lost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You are lost in a forest. The forest is between two villages. In village A live only liars, they always lie. In village B people always tell the truth. You want to go to village B. Then you see a man from village A or B. You can ask him only one question.</a:t>
            </a:r>
            <a:br>
              <a:rPr lang="en-US" dirty="0" smtClean="0"/>
            </a:br>
            <a:r>
              <a:rPr lang="en-US" dirty="0" smtClean="0"/>
              <a:t>Which question will you ask him to know for sure where village B is ?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mtClean="0"/>
              <a:t>Ask </a:t>
            </a:r>
            <a:r>
              <a:rPr lang="en-US" dirty="0" smtClean="0"/>
              <a:t>the man which city he lives in. He will always point to village B.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will learn:</a:t>
            </a:r>
          </a:p>
          <a:p>
            <a:r>
              <a:rPr lang="en-US" dirty="0" smtClean="0"/>
              <a:t>To declare and create arrays</a:t>
            </a:r>
          </a:p>
          <a:p>
            <a:r>
              <a:rPr lang="en-US" dirty="0" smtClean="0"/>
              <a:t>To process arrays to find: sum, min/max, average of values in the list</a:t>
            </a:r>
          </a:p>
          <a:p>
            <a:r>
              <a:rPr lang="en-US" dirty="0" smtClean="0"/>
              <a:t>To write methods that return an array</a:t>
            </a:r>
          </a:p>
          <a:p>
            <a:r>
              <a:rPr lang="en-US" dirty="0" smtClean="0"/>
              <a:t>Write methods that accept an array in the parameter list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Array?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An array is:</a:t>
            </a:r>
          </a:p>
          <a:p>
            <a:pPr lvl="1"/>
            <a:r>
              <a:rPr lang="en-CA" dirty="0" smtClean="0"/>
              <a:t>An object used to store a </a:t>
            </a:r>
            <a:r>
              <a:rPr lang="en-CA" b="1" dirty="0" smtClean="0"/>
              <a:t>list</a:t>
            </a:r>
            <a:r>
              <a:rPr lang="en-CA" dirty="0" smtClean="0"/>
              <a:t> of values</a:t>
            </a:r>
          </a:p>
          <a:p>
            <a:pPr lvl="1"/>
            <a:r>
              <a:rPr lang="en-CA" dirty="0" smtClean="0"/>
              <a:t>A </a:t>
            </a:r>
            <a:r>
              <a:rPr lang="en-CA" b="1" dirty="0" smtClean="0"/>
              <a:t>contiguous</a:t>
            </a:r>
            <a:r>
              <a:rPr lang="en-CA" dirty="0" smtClean="0"/>
              <a:t> block of memory is used to store the values</a:t>
            </a:r>
          </a:p>
          <a:p>
            <a:pPr lvl="1"/>
            <a:r>
              <a:rPr lang="en-CA" dirty="0" smtClean="0"/>
              <a:t>Each </a:t>
            </a:r>
            <a:r>
              <a:rPr lang="en-CA" b="1" dirty="0" smtClean="0"/>
              <a:t>cell</a:t>
            </a:r>
            <a:r>
              <a:rPr lang="en-CA" dirty="0" smtClean="0"/>
              <a:t> holds a value</a:t>
            </a:r>
          </a:p>
          <a:p>
            <a:pPr lvl="1"/>
            <a:r>
              <a:rPr lang="en-CA" dirty="0" smtClean="0"/>
              <a:t>All the values are the same </a:t>
            </a:r>
            <a:r>
              <a:rPr lang="en-CA" b="1" dirty="0" smtClean="0"/>
              <a:t>type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an array store?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sz="2400" dirty="0" smtClean="0"/>
              <a:t>An array can store any one type of data:</a:t>
            </a:r>
          </a:p>
          <a:p>
            <a:pPr lvl="1"/>
            <a:r>
              <a:rPr lang="en-CA" sz="2000" dirty="0" err="1" smtClean="0"/>
              <a:t>int</a:t>
            </a:r>
            <a:endParaRPr lang="en-CA" sz="2000" dirty="0" smtClean="0"/>
          </a:p>
          <a:p>
            <a:pPr lvl="1"/>
            <a:r>
              <a:rPr lang="en-CA" sz="2000" dirty="0" smtClean="0"/>
              <a:t>double</a:t>
            </a:r>
          </a:p>
          <a:p>
            <a:pPr lvl="1"/>
            <a:r>
              <a:rPr lang="en-CA" sz="2000" dirty="0" smtClean="0"/>
              <a:t>char</a:t>
            </a:r>
          </a:p>
          <a:p>
            <a:pPr lvl="1"/>
            <a:r>
              <a:rPr lang="en-CA" sz="2000" dirty="0" err="1" smtClean="0"/>
              <a:t>boolean</a:t>
            </a:r>
            <a:endParaRPr lang="en-CA" sz="2000" dirty="0" smtClean="0"/>
          </a:p>
          <a:p>
            <a:pPr lvl="1"/>
            <a:r>
              <a:rPr lang="en-CA" sz="2000" dirty="0" smtClean="0"/>
              <a:t>String</a:t>
            </a:r>
          </a:p>
          <a:p>
            <a:pPr lvl="1"/>
            <a:r>
              <a:rPr lang="en-CA" sz="2000" dirty="0" smtClean="0"/>
              <a:t>Etc. </a:t>
            </a:r>
          </a:p>
          <a:p>
            <a:pPr lvl="1">
              <a:buFontTx/>
              <a:buNone/>
            </a:pPr>
            <a:endParaRPr lang="en-CA" sz="2000" dirty="0" smtClean="0"/>
          </a:p>
          <a:p>
            <a:r>
              <a:rPr lang="en-CA" sz="2400" dirty="0" smtClean="0"/>
              <a:t>The type of data can be primitive or reference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Array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330952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CA" sz="1800" dirty="0" smtClean="0"/>
              <a:t>Looking at the array on the right:</a:t>
            </a:r>
          </a:p>
          <a:p>
            <a:pPr lvl="1">
              <a:lnSpc>
                <a:spcPct val="80000"/>
              </a:lnSpc>
            </a:pPr>
            <a:r>
              <a:rPr lang="en-CA" sz="1600" dirty="0" smtClean="0"/>
              <a:t>The name of the array is </a:t>
            </a:r>
            <a:r>
              <a:rPr lang="en-CA" sz="1600" b="1" dirty="0" err="1" smtClean="0"/>
              <a:t>bowlingScores</a:t>
            </a:r>
            <a:endParaRPr lang="en-CA" sz="1600" b="1" dirty="0" smtClean="0"/>
          </a:p>
          <a:p>
            <a:pPr lvl="1">
              <a:lnSpc>
                <a:spcPct val="80000"/>
              </a:lnSpc>
            </a:pPr>
            <a:r>
              <a:rPr lang="en-CA" sz="1600" dirty="0" smtClean="0"/>
              <a:t>The type of data stored in the array is </a:t>
            </a:r>
            <a:r>
              <a:rPr lang="en-CA" sz="1600" b="1" dirty="0" err="1" smtClean="0"/>
              <a:t>int</a:t>
            </a:r>
            <a:r>
              <a:rPr lang="en-CA" sz="1600" b="1" dirty="0" smtClean="0"/>
              <a:t> </a:t>
            </a:r>
          </a:p>
          <a:p>
            <a:pPr lvl="1">
              <a:lnSpc>
                <a:spcPct val="80000"/>
              </a:lnSpc>
            </a:pPr>
            <a:endParaRPr lang="en-CA" sz="1600" b="1" dirty="0" smtClean="0"/>
          </a:p>
          <a:p>
            <a:pPr lvl="1">
              <a:lnSpc>
                <a:spcPct val="80000"/>
              </a:lnSpc>
            </a:pPr>
            <a:r>
              <a:rPr lang="en-CA" sz="1600" dirty="0" smtClean="0"/>
              <a:t>Each cell can be accessed by its index number</a:t>
            </a:r>
          </a:p>
          <a:p>
            <a:pPr lvl="2">
              <a:lnSpc>
                <a:spcPct val="80000"/>
              </a:lnSpc>
            </a:pPr>
            <a:r>
              <a:rPr lang="en-CA" sz="1400" dirty="0" smtClean="0"/>
              <a:t>Ex: </a:t>
            </a:r>
            <a:r>
              <a:rPr lang="en-CA" sz="1400" b="1" dirty="0" err="1" smtClean="0"/>
              <a:t>bowlingScores</a:t>
            </a:r>
            <a:r>
              <a:rPr lang="en-CA" sz="1400" b="1" dirty="0" smtClean="0"/>
              <a:t>[3] </a:t>
            </a:r>
            <a:r>
              <a:rPr lang="en-CA" sz="1400" dirty="0" smtClean="0"/>
              <a:t>holds the value 138</a:t>
            </a:r>
          </a:p>
          <a:p>
            <a:pPr lvl="2">
              <a:lnSpc>
                <a:spcPct val="80000"/>
              </a:lnSpc>
            </a:pPr>
            <a:endParaRPr lang="en-CA" sz="1400" dirty="0" smtClean="0"/>
          </a:p>
          <a:p>
            <a:pPr lvl="1">
              <a:lnSpc>
                <a:spcPct val="80000"/>
              </a:lnSpc>
            </a:pPr>
            <a:r>
              <a:rPr lang="en-CA" sz="1600" dirty="0" smtClean="0"/>
              <a:t>If there are n cells, the indexes will be 0 through n-1</a:t>
            </a:r>
          </a:p>
          <a:p>
            <a:pPr lvl="2">
              <a:lnSpc>
                <a:spcPct val="80000"/>
              </a:lnSpc>
            </a:pPr>
            <a:r>
              <a:rPr lang="en-CA" sz="1400" dirty="0" smtClean="0"/>
              <a:t>Ex. 8 cells gives indexes 0 through 7</a:t>
            </a:r>
            <a:endParaRPr lang="en-US" sz="1400" dirty="0" smtClean="0"/>
          </a:p>
          <a:p>
            <a:endParaRPr lang="en-US" dirty="0"/>
          </a:p>
        </p:txBody>
      </p:sp>
      <p:graphicFrame>
        <p:nvGraphicFramePr>
          <p:cNvPr id="4" name="Group 108"/>
          <p:cNvGraphicFramePr>
            <a:graphicFrameLocks/>
          </p:cNvGraphicFramePr>
          <p:nvPr/>
        </p:nvGraphicFramePr>
        <p:xfrm>
          <a:off x="6477000" y="1981200"/>
          <a:ext cx="2232025" cy="4233863"/>
        </p:xfrm>
        <a:graphic>
          <a:graphicData uri="http://schemas.openxmlformats.org/drawingml/2006/table">
            <a:tbl>
              <a:tblPr/>
              <a:tblGrid>
                <a:gridCol w="1296988"/>
                <a:gridCol w="935037"/>
              </a:tblGrid>
              <a:tr h="57626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bowlingScores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138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94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109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117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188" y="5300663"/>
            <a:ext cx="5111750" cy="790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CA" b="1" dirty="0"/>
              <a:t>What value is in </a:t>
            </a:r>
            <a:r>
              <a:rPr lang="en-CA" b="1" dirty="0" err="1"/>
              <a:t>bowlingScores</a:t>
            </a:r>
            <a:r>
              <a:rPr lang="en-CA" b="1" dirty="0"/>
              <a:t>[6]?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330952" cy="4495800"/>
          </a:xfrm>
        </p:spPr>
        <p:txBody>
          <a:bodyPr/>
          <a:lstStyle/>
          <a:p>
            <a:r>
              <a:rPr lang="en-CA" sz="2000" dirty="0" smtClean="0"/>
              <a:t>General syntax for </a:t>
            </a:r>
            <a:r>
              <a:rPr lang="en-CA" sz="2000" dirty="0" err="1" smtClean="0"/>
              <a:t>declairng</a:t>
            </a:r>
            <a:r>
              <a:rPr lang="en-CA" sz="2000" dirty="0" smtClean="0"/>
              <a:t> an array:</a:t>
            </a:r>
          </a:p>
          <a:p>
            <a:pPr>
              <a:buFont typeface="Wingdings" pitchFamily="2" charset="2"/>
              <a:buNone/>
            </a:pPr>
            <a:r>
              <a:rPr lang="en-CA" sz="1800" dirty="0" smtClean="0"/>
              <a:t>type[] </a:t>
            </a:r>
            <a:r>
              <a:rPr lang="en-CA" sz="1800" dirty="0" err="1" smtClean="0"/>
              <a:t>arrayName</a:t>
            </a:r>
            <a:r>
              <a:rPr lang="en-CA" sz="1800" dirty="0" smtClean="0"/>
              <a:t> = new type[length];</a:t>
            </a:r>
          </a:p>
          <a:p>
            <a:pPr>
              <a:buFont typeface="Wingdings" pitchFamily="2" charset="2"/>
              <a:buNone/>
            </a:pPr>
            <a:endParaRPr lang="en-CA" sz="1800" dirty="0" smtClean="0"/>
          </a:p>
          <a:p>
            <a:pPr>
              <a:buFont typeface="Wingdings" pitchFamily="2" charset="2"/>
              <a:buNone/>
            </a:pPr>
            <a:endParaRPr lang="en-CA" sz="1800" dirty="0" smtClean="0"/>
          </a:p>
          <a:p>
            <a:pPr>
              <a:buFont typeface="Wingdings" pitchFamily="2" charset="2"/>
              <a:buNone/>
            </a:pPr>
            <a:endParaRPr lang="en-CA" sz="1800" dirty="0" smtClean="0"/>
          </a:p>
          <a:p>
            <a:pPr>
              <a:buFont typeface="Wingdings" pitchFamily="2" charset="2"/>
              <a:buNone/>
            </a:pPr>
            <a:endParaRPr lang="en-CA" sz="1800" dirty="0" smtClean="0"/>
          </a:p>
          <a:p>
            <a:pPr>
              <a:buFont typeface="Wingdings" pitchFamily="2" charset="2"/>
              <a:buNone/>
            </a:pPr>
            <a:endParaRPr lang="en-CA" sz="1800" dirty="0" smtClean="0"/>
          </a:p>
          <a:p>
            <a:pPr>
              <a:buFont typeface="Wingdings" pitchFamily="2" charset="2"/>
              <a:buNone/>
            </a:pPr>
            <a:endParaRPr lang="en-CA" sz="1800" dirty="0" smtClean="0"/>
          </a:p>
          <a:p>
            <a:r>
              <a:rPr lang="en-CA" sz="1800" dirty="0" smtClean="0"/>
              <a:t>Once an array has been created, the number of cells </a:t>
            </a:r>
            <a:r>
              <a:rPr lang="en-CA" sz="1800" b="1" u="sng" dirty="0" smtClean="0"/>
              <a:t>cannot</a:t>
            </a:r>
            <a:r>
              <a:rPr lang="en-CA" sz="1800" b="1" dirty="0" smtClean="0"/>
              <a:t> </a:t>
            </a:r>
            <a:r>
              <a:rPr lang="en-CA" sz="1800" dirty="0" smtClean="0"/>
              <a:t>be changed</a:t>
            </a:r>
            <a:endParaRPr lang="en-US" sz="1800" dirty="0" smtClean="0"/>
          </a:p>
          <a:p>
            <a:endParaRPr lang="en-US" dirty="0"/>
          </a:p>
        </p:txBody>
      </p:sp>
      <p:graphicFrame>
        <p:nvGraphicFramePr>
          <p:cNvPr id="4" name="Group 108"/>
          <p:cNvGraphicFramePr>
            <a:graphicFrameLocks/>
          </p:cNvGraphicFramePr>
          <p:nvPr/>
        </p:nvGraphicFramePr>
        <p:xfrm>
          <a:off x="6477000" y="1981200"/>
          <a:ext cx="2232025" cy="4233863"/>
        </p:xfrm>
        <a:graphic>
          <a:graphicData uri="http://schemas.openxmlformats.org/drawingml/2006/table">
            <a:tbl>
              <a:tblPr/>
              <a:tblGrid>
                <a:gridCol w="1296988"/>
                <a:gridCol w="935037"/>
              </a:tblGrid>
              <a:tr h="57626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bowlingScores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138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94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109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117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39"/>
          <p:cNvSpPr>
            <a:spLocks noChangeArrowheads="1"/>
          </p:cNvSpPr>
          <p:nvPr/>
        </p:nvSpPr>
        <p:spPr bwMode="auto">
          <a:xfrm>
            <a:off x="609600" y="2667000"/>
            <a:ext cx="5256212" cy="1800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CA" dirty="0" err="1">
                <a:solidFill>
                  <a:schemeClr val="bg1"/>
                </a:solidFill>
              </a:rPr>
              <a:t>int</a:t>
            </a:r>
            <a:r>
              <a:rPr lang="en-CA" dirty="0">
                <a:solidFill>
                  <a:schemeClr val="bg1"/>
                </a:solidFill>
              </a:rPr>
              <a:t>[] </a:t>
            </a:r>
            <a:r>
              <a:rPr lang="en-CA" dirty="0" err="1">
                <a:solidFill>
                  <a:schemeClr val="bg1"/>
                </a:solidFill>
              </a:rPr>
              <a:t>bowlingScores</a:t>
            </a:r>
            <a:r>
              <a:rPr lang="en-CA" dirty="0">
                <a:solidFill>
                  <a:schemeClr val="bg1"/>
                </a:solidFill>
              </a:rPr>
              <a:t> = new </a:t>
            </a:r>
            <a:r>
              <a:rPr lang="en-CA" dirty="0" err="1">
                <a:solidFill>
                  <a:schemeClr val="bg1"/>
                </a:solidFill>
              </a:rPr>
              <a:t>int</a:t>
            </a:r>
            <a:r>
              <a:rPr lang="en-CA" dirty="0">
                <a:solidFill>
                  <a:schemeClr val="bg1"/>
                </a:solidFill>
              </a:rPr>
              <a:t>[8];</a:t>
            </a:r>
          </a:p>
          <a:p>
            <a:r>
              <a:rPr lang="en-CA" dirty="0" err="1">
                <a:solidFill>
                  <a:schemeClr val="bg1"/>
                </a:solidFill>
              </a:rPr>
              <a:t>bowlingScores</a:t>
            </a:r>
            <a:r>
              <a:rPr lang="en-CA" dirty="0">
                <a:solidFill>
                  <a:schemeClr val="bg1"/>
                </a:solidFill>
              </a:rPr>
              <a:t>[0] = 80; //initializing</a:t>
            </a:r>
          </a:p>
          <a:p>
            <a:r>
              <a:rPr lang="en-CA" dirty="0" err="1">
                <a:solidFill>
                  <a:schemeClr val="bg1"/>
                </a:solidFill>
              </a:rPr>
              <a:t>bowlingScores</a:t>
            </a:r>
            <a:r>
              <a:rPr lang="en-CA" dirty="0">
                <a:solidFill>
                  <a:schemeClr val="bg1"/>
                </a:solidFill>
              </a:rPr>
              <a:t>[1] = 120; //initializing</a:t>
            </a:r>
          </a:p>
          <a:p>
            <a:r>
              <a:rPr lang="en-CA" dirty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Initializing an </a:t>
            </a:r>
            <a:r>
              <a:rPr lang="en-US" dirty="0" err="1" smtClean="0"/>
              <a:t>ArrayWith</a:t>
            </a:r>
            <a:r>
              <a:rPr lang="en-US" dirty="0" smtClean="0"/>
              <a:t> an </a:t>
            </a:r>
            <a:r>
              <a:rPr lang="en-US" dirty="0" err="1" smtClean="0"/>
              <a:t>Initializer</a:t>
            </a:r>
            <a:r>
              <a:rPr lang="en-US" dirty="0" smtClean="0"/>
              <a:t>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CA" dirty="0" smtClean="0"/>
              <a:t>In order to declare and initialize variables at the same time, you can use this option: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CA" dirty="0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CA" dirty="0" err="1" smtClean="0"/>
              <a:t>int</a:t>
            </a:r>
            <a:r>
              <a:rPr lang="en-CA" dirty="0" smtClean="0"/>
              <a:t>[] </a:t>
            </a:r>
            <a:r>
              <a:rPr lang="en-CA" dirty="0" err="1" smtClean="0"/>
              <a:t>luckyNumbers</a:t>
            </a:r>
            <a:r>
              <a:rPr lang="en-CA" dirty="0" smtClean="0"/>
              <a:t> = {2, 3, 10, 4, 17, 21};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CA" dirty="0" smtClean="0"/>
          </a:p>
          <a:p>
            <a:pPr>
              <a:lnSpc>
                <a:spcPct val="90000"/>
              </a:lnSpc>
            </a:pPr>
            <a:r>
              <a:rPr lang="en-CA" dirty="0" smtClean="0"/>
              <a:t>Array length is not needed when </a:t>
            </a:r>
            <a:r>
              <a:rPr lang="en-CA" dirty="0" err="1" smtClean="0"/>
              <a:t>initializer</a:t>
            </a:r>
            <a:r>
              <a:rPr lang="en-CA" dirty="0" smtClean="0"/>
              <a:t> list is used</a:t>
            </a:r>
          </a:p>
          <a:p>
            <a:pPr lvl="1">
              <a:lnSpc>
                <a:spcPct val="90000"/>
              </a:lnSpc>
            </a:pPr>
            <a:r>
              <a:rPr lang="en-CA" dirty="0" smtClean="0"/>
              <a:t>The compiler will count the value in the list and make that many cells</a:t>
            </a:r>
          </a:p>
          <a:p>
            <a:pPr lvl="1">
              <a:lnSpc>
                <a:spcPct val="90000"/>
              </a:lnSpc>
            </a:pPr>
            <a:r>
              <a:rPr lang="en-CA" dirty="0" err="1" smtClean="0"/>
              <a:t>Initializer</a:t>
            </a:r>
            <a:r>
              <a:rPr lang="en-CA" dirty="0" smtClean="0"/>
              <a:t> lists are usually used for small arrays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109</TotalTime>
  <Words>529</Words>
  <Application>Microsoft Office PowerPoint</Application>
  <PresentationFormat>On-screen Show (4:3)</PresentationFormat>
  <Paragraphs>134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Median</vt:lpstr>
      <vt:lpstr>Unit 1: Programming Concepts and Skills</vt:lpstr>
      <vt:lpstr>Problem of the Day</vt:lpstr>
      <vt:lpstr>Solution</vt:lpstr>
      <vt:lpstr>Learning Goals</vt:lpstr>
      <vt:lpstr>What is an Array?</vt:lpstr>
      <vt:lpstr>What can an array store?</vt:lpstr>
      <vt:lpstr>An Array Example</vt:lpstr>
      <vt:lpstr>Declaring an Array</vt:lpstr>
      <vt:lpstr>Initializing an ArrayWith an Initializer List</vt:lpstr>
      <vt:lpstr>Summing Values in an Array</vt:lpstr>
      <vt:lpstr>Summing Values in an Array</vt:lpstr>
      <vt:lpstr>Method that accepts an array as a Parameter</vt:lpstr>
      <vt:lpstr>Method that Returns an Array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1: Programming Concepts and Skills</dc:title>
  <dc:creator>SmallFry</dc:creator>
  <cp:lastModifiedBy>SmallFry</cp:lastModifiedBy>
  <cp:revision>15</cp:revision>
  <dcterms:created xsi:type="dcterms:W3CDTF">2015-09-15T01:17:45Z</dcterms:created>
  <dcterms:modified xsi:type="dcterms:W3CDTF">2015-09-15T15:04:51Z</dcterms:modified>
</cp:coreProperties>
</file>