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3" r:id="rId4"/>
    <p:sldId id="257" r:id="rId5"/>
    <p:sldId id="263" r:id="rId6"/>
    <p:sldId id="277" r:id="rId7"/>
    <p:sldId id="264" r:id="rId8"/>
    <p:sldId id="265" r:id="rId9"/>
    <p:sldId id="266" r:id="rId10"/>
    <p:sldId id="278" r:id="rId11"/>
    <p:sldId id="268" r:id="rId12"/>
    <p:sldId id="269" r:id="rId13"/>
    <p:sldId id="270" r:id="rId14"/>
    <p:sldId id="271" r:id="rId15"/>
    <p:sldId id="259" r:id="rId16"/>
    <p:sldId id="276" r:id="rId17"/>
    <p:sldId id="256" r:id="rId18"/>
    <p:sldId id="272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378D-1FF3-4C09-9178-C1950EA4B6C9}" type="datetimeFigureOut">
              <a:rPr lang="zh-TW" altLang="en-US" smtClean="0"/>
              <a:pPr/>
              <a:t>21/10/27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3681-5D7D-4FF8-8D10-124E4313A2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3" descr="D:\EnglishTexts\FPGAText\Instructor\Figures\Figures.jpg\chapter8\Figure8.20.jpg"/>
          <p:cNvPicPr>
            <a:picLocks noChangeAspect="1" noChangeArrowheads="1"/>
          </p:cNvPicPr>
          <p:nvPr/>
        </p:nvPicPr>
        <p:blipFill>
          <a:blip r:embed="rId2" cstate="print"/>
          <a:srcRect b="16692"/>
          <a:stretch>
            <a:fillRect/>
          </a:stretch>
        </p:blipFill>
        <p:spPr bwMode="auto">
          <a:xfrm>
            <a:off x="2771800" y="332656"/>
            <a:ext cx="54864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436096" y="4149080"/>
            <a:ext cx="201622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Binary-to-BCD Converter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7020272" y="393305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6588224" y="393305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6228184" y="393305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724128" y="393305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向右箭號 12"/>
          <p:cNvSpPr/>
          <p:nvPr/>
        </p:nvSpPr>
        <p:spPr>
          <a:xfrm>
            <a:off x="4427984" y="4437112"/>
            <a:ext cx="100811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499992" y="5949280"/>
            <a:ext cx="176202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X, Y = 0~2</a:t>
            </a:r>
            <a:r>
              <a:rPr lang="en-US" altLang="zh-TW" baseline="30000" dirty="0" smtClean="0"/>
              <a:t>12</a:t>
            </a:r>
            <a:r>
              <a:rPr lang="en-US" altLang="zh-TW" dirty="0" smtClean="0"/>
              <a:t>-1(B) 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411760" y="764704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Homework 3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3789040"/>
            <a:ext cx="64807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2492896"/>
            <a:ext cx="8627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(HW-2)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6096" y="5301208"/>
            <a:ext cx="1487908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0000~0FFF(H)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r="30637"/>
          <a:stretch/>
        </p:blipFill>
        <p:spPr>
          <a:xfrm rot="16200000">
            <a:off x="2097149" y="3671605"/>
            <a:ext cx="2483768" cy="2862657"/>
          </a:xfrm>
          <a:prstGeom prst="rect">
            <a:avLst/>
          </a:prstGeom>
        </p:spPr>
      </p:pic>
      <p:sp>
        <p:nvSpPr>
          <p:cNvPr id="3" name="向上箭號 2"/>
          <p:cNvSpPr/>
          <p:nvPr/>
        </p:nvSpPr>
        <p:spPr>
          <a:xfrm>
            <a:off x="4788024" y="4653136"/>
            <a:ext cx="216024" cy="43204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/>
          <p:cNvCxnSpPr/>
          <p:nvPr/>
        </p:nvCxnSpPr>
        <p:spPr>
          <a:xfrm>
            <a:off x="3635896" y="3861048"/>
            <a:ext cx="0" cy="576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600468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5536" y="1196752"/>
            <a:ext cx="22375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/>
              <a:t>Algorithm  2 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950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690" y="260648"/>
            <a:ext cx="8977814" cy="61731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71800" y="3429000"/>
            <a:ext cx="1008112" cy="57606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771800" y="4005064"/>
            <a:ext cx="1008112" cy="576064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71800" y="4653136"/>
            <a:ext cx="1008112" cy="57606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箭頭接點 6"/>
          <p:cNvCxnSpPr/>
          <p:nvPr/>
        </p:nvCxnSpPr>
        <p:spPr>
          <a:xfrm flipV="1">
            <a:off x="3779912" y="2708920"/>
            <a:ext cx="1800200" cy="7920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箭頭接點 8"/>
          <p:cNvCxnSpPr/>
          <p:nvPr/>
        </p:nvCxnSpPr>
        <p:spPr>
          <a:xfrm flipV="1">
            <a:off x="3779912" y="3645024"/>
            <a:ext cx="2016224" cy="3600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 flipV="1">
            <a:off x="3851920" y="4365104"/>
            <a:ext cx="2448272" cy="288032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1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4000"/>
            <a:ext cx="9144000" cy="634776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67544" y="1340768"/>
            <a:ext cx="244009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Conditional Add-3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262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830" y="419100"/>
            <a:ext cx="8849169" cy="58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930" b="930"/>
          <a:stretch>
            <a:fillRect/>
          </a:stretch>
        </p:blipFill>
        <p:spPr>
          <a:xfrm>
            <a:off x="457200" y="931127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63441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ç¸éåç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9392"/>
            <a:ext cx="6912768" cy="6743304"/>
          </a:xfrm>
          <a:prstGeom prst="rect">
            <a:avLst/>
          </a:prstGeom>
          <a:noFill/>
        </p:spPr>
      </p:pic>
      <p:pic>
        <p:nvPicPr>
          <p:cNvPr id="6" name="Picture 2" descr="ç¸éåç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883003"/>
            <a:ext cx="3079061" cy="5642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8229600" cy="1143000"/>
          </a:xfrm>
        </p:spPr>
        <p:txBody>
          <a:bodyPr/>
          <a:lstStyle/>
          <a:p>
            <a:r>
              <a:rPr kumimoji="1" lang="en-US" altLang="zh-TW" dirty="0" smtClean="0"/>
              <a:t>Q &amp; 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497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3" descr="D:\EnglishTexts\FPGAText\Instructor\Figures\Figures.jpg\chapter8\Figure8.20.jpg"/>
          <p:cNvPicPr>
            <a:picLocks noChangeAspect="1" noChangeArrowheads="1"/>
          </p:cNvPicPr>
          <p:nvPr/>
        </p:nvPicPr>
        <p:blipFill>
          <a:blip r:embed="rId2" cstate="print"/>
          <a:srcRect b="16692"/>
          <a:stretch>
            <a:fillRect/>
          </a:stretch>
        </p:blipFill>
        <p:spPr bwMode="auto">
          <a:xfrm>
            <a:off x="2771800" y="332656"/>
            <a:ext cx="54864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436096" y="4149080"/>
            <a:ext cx="201622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Binary-to-BCD Converter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7020272" y="393305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6588224" y="393305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6228184" y="393305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5724128" y="3933056"/>
            <a:ext cx="0" cy="2160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7824" y="4149080"/>
            <a:ext cx="201622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ALU function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(HW-1)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5004048" y="443711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上箭號 13"/>
          <p:cNvSpPr/>
          <p:nvPr/>
        </p:nvSpPr>
        <p:spPr>
          <a:xfrm>
            <a:off x="4355976" y="4941168"/>
            <a:ext cx="144016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3419872" y="4941168"/>
            <a:ext cx="144016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347864" y="544522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283968" y="54452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499992" y="5877272"/>
            <a:ext cx="176202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X, Y = 0~2</a:t>
            </a:r>
            <a:r>
              <a:rPr lang="en-US" altLang="zh-TW" baseline="30000" dirty="0" smtClean="0"/>
              <a:t>12</a:t>
            </a:r>
            <a:r>
              <a:rPr lang="en-US" altLang="zh-TW" dirty="0" smtClean="0"/>
              <a:t>-1(B) 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411760" y="764704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Homework 3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1960" y="3789040"/>
            <a:ext cx="64807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347864" y="2492896"/>
            <a:ext cx="8627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(HW-2)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7784" y="5877272"/>
            <a:ext cx="1487908" cy="3693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0000~0FFF(H)</a:t>
            </a:r>
            <a:endParaRPr lang="zh-TW" altLang="en-US" dirty="0"/>
          </a:p>
        </p:txBody>
      </p:sp>
      <p:cxnSp>
        <p:nvCxnSpPr>
          <p:cNvPr id="23" name="肘形接點 22"/>
          <p:cNvCxnSpPr/>
          <p:nvPr/>
        </p:nvCxnSpPr>
        <p:spPr>
          <a:xfrm rot="16200000" flipH="1">
            <a:off x="5004048" y="4869160"/>
            <a:ext cx="432048" cy="1440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18654"/>
            <a:ext cx="6779096" cy="562074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ALU Design</a:t>
            </a:r>
            <a:endParaRPr lang="zh-TW" altLang="en-US" sz="3600" dirty="0"/>
          </a:p>
        </p:txBody>
      </p:sp>
      <p:pic>
        <p:nvPicPr>
          <p:cNvPr id="4" name="Picture 2" descr="「alu」的圖片搜尋結果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501008"/>
            <a:ext cx="3013985" cy="223224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899592" y="1425550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+mj-ea"/>
                <a:cs typeface="Times New Roman" pitchFamily="18" charset="0"/>
              </a:rPr>
              <a:t>Design an 8-function ALU that takes two 13-bit numbers d1 and d2 and computes a 13-bit result out based on a 3-bit OPCODE signal. If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result=0, </a:t>
            </a:r>
            <a:r>
              <a:rPr lang="en-US" altLang="zh-TW" dirty="0" smtClean="0">
                <a:latin typeface="Times New Roman" pitchFamily="18" charset="0"/>
                <a:ea typeface="+mj-ea"/>
                <a:cs typeface="Times New Roman" pitchFamily="18" charset="0"/>
              </a:rPr>
              <a:t>Status has to output 1.</a:t>
            </a:r>
            <a:endParaRPr lang="zh-TW" alt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96136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20072" y="4149080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aclk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00192" y="4293096"/>
            <a:ext cx="288032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596336" y="4293096"/>
            <a:ext cx="288032" cy="144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96085"/>
              </p:ext>
            </p:extLst>
          </p:nvPr>
        </p:nvGraphicFramePr>
        <p:xfrm>
          <a:off x="1043608" y="2636912"/>
          <a:ext cx="3600400" cy="3246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078">
                  <a:extLst>
                    <a:ext uri="{9D8B030D-6E8A-4147-A177-3AD203B41FA5}">
                      <a16:colId xmlns:a16="http://schemas.microsoft.com/office/drawing/2014/main" xmlns="" val="76003291"/>
                    </a:ext>
                  </a:extLst>
                </a:gridCol>
                <a:gridCol w="2058322">
                  <a:extLst>
                    <a:ext uri="{9D8B030D-6E8A-4147-A177-3AD203B41FA5}">
                      <a16:colId xmlns:a16="http://schemas.microsoft.com/office/drawing/2014/main" xmlns="" val="3329368381"/>
                    </a:ext>
                  </a:extLst>
                </a:gridCol>
              </a:tblGrid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</a:rPr>
                        <a:t>OPCODE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Function Output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157143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3’b000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62938333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3’b001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a+b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92583618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3’b010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a-b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87069754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3’b011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a/b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48426175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3’b100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a%b</a:t>
                      </a:r>
                      <a:r>
                        <a:rPr lang="en-US" sz="2400" kern="100" dirty="0">
                          <a:effectLst/>
                        </a:rPr>
                        <a:t>  </a:t>
                      </a:r>
                      <a:r>
                        <a:rPr lang="en-US" sz="2000" kern="100" dirty="0">
                          <a:effectLst/>
                        </a:rPr>
                        <a:t>(remainder)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56431275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3’b101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(a&gt;b)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3733133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3’b110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a&gt;&gt;1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08752597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3’b111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a&lt;&lt;1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34881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418654"/>
            <a:ext cx="6779096" cy="562074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ALU (Arithmetic Logic Unit) Design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899592" y="1425550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ea typeface="+mj-ea"/>
                <a:cs typeface="Times New Roman" pitchFamily="18" charset="0"/>
              </a:rPr>
              <a:t>Design an 8-function ALU that takes two 13-bit numbers d1 and d2 and computes a 13-bit result out based on a 3-bit OPCODE signal. If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result=0, </a:t>
            </a:r>
            <a:r>
              <a:rPr lang="en-US" altLang="zh-TW" dirty="0" smtClean="0">
                <a:latin typeface="Times New Roman" pitchFamily="18" charset="0"/>
                <a:ea typeface="+mj-ea"/>
                <a:cs typeface="Times New Roman" pitchFamily="18" charset="0"/>
              </a:rPr>
              <a:t>Status has to output 1. (no overflow, negative number) </a:t>
            </a:r>
            <a:endParaRPr lang="zh-TW" altLang="en-US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34819"/>
              </p:ext>
            </p:extLst>
          </p:nvPr>
        </p:nvGraphicFramePr>
        <p:xfrm>
          <a:off x="1043608" y="2636912"/>
          <a:ext cx="3600400" cy="3246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078">
                  <a:extLst>
                    <a:ext uri="{9D8B030D-6E8A-4147-A177-3AD203B41FA5}">
                      <a16:colId xmlns:a16="http://schemas.microsoft.com/office/drawing/2014/main" xmlns="" val="76003291"/>
                    </a:ext>
                  </a:extLst>
                </a:gridCol>
                <a:gridCol w="2058322">
                  <a:extLst>
                    <a:ext uri="{9D8B030D-6E8A-4147-A177-3AD203B41FA5}">
                      <a16:colId xmlns:a16="http://schemas.microsoft.com/office/drawing/2014/main" xmlns="" val="3329368381"/>
                    </a:ext>
                  </a:extLst>
                </a:gridCol>
              </a:tblGrid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+mn-lt"/>
                          <a:ea typeface="+mn-ea"/>
                        </a:rPr>
                        <a:t>OPCODE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Function Output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157143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3’b000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</a:t>
                      </a:r>
                      <a:r>
                        <a:rPr lang="en-US" altLang="zh-TW" sz="2400" kern="100" baseline="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operation</a:t>
                      </a:r>
                      <a:endParaRPr lang="zh-TW" altLang="zh-TW" sz="2400" kern="100" dirty="0" smtClean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62938333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3’b001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a+</a:t>
                      </a:r>
                      <a:r>
                        <a:rPr lang="en-US" sz="2400" kern="100" dirty="0" err="1" smtClean="0">
                          <a:effectLst/>
                        </a:rPr>
                        <a:t>b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92583618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3’b010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a-</a:t>
                      </a:r>
                      <a:r>
                        <a:rPr lang="en-US" sz="2400" kern="100" dirty="0" smtClean="0">
                          <a:effectLst/>
                        </a:rPr>
                        <a:t>b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87069754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3’b011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a/b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48426175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3’b100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a%b</a:t>
                      </a:r>
                      <a:r>
                        <a:rPr lang="en-US" sz="2400" kern="100" dirty="0">
                          <a:effectLst/>
                        </a:rPr>
                        <a:t>  </a:t>
                      </a:r>
                      <a:r>
                        <a:rPr lang="en-US" sz="2000" kern="100" dirty="0">
                          <a:effectLst/>
                        </a:rPr>
                        <a:t>(remainder)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56431275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3’b101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(a&gt;b)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83733133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3’b110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a</a:t>
                      </a:r>
                      <a:r>
                        <a:rPr lang="en-US" altLang="zh-TW" sz="2400" kern="100" dirty="0" smtClean="0">
                          <a:effectLst/>
                        </a:rPr>
                        <a:t>&lt;&lt;</a:t>
                      </a:r>
                      <a:r>
                        <a:rPr lang="en-US" sz="2400" kern="100" dirty="0" smtClean="0">
                          <a:effectLst/>
                        </a:rPr>
                        <a:t>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08752597"/>
                  </a:ext>
                </a:extLst>
              </a:tr>
              <a:tr h="320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3’b111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</a:rPr>
                        <a:t>a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3488172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616" y="2708920"/>
            <a:ext cx="3512870" cy="280831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516216" y="427335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 smtClean="0"/>
              <a:t>reset</a:t>
            </a:r>
            <a:endParaRPr kumimoji="1" lang="zh-TW" altLang="en-US" sz="1200" dirty="0"/>
          </a:p>
        </p:txBody>
      </p:sp>
      <p:cxnSp>
        <p:nvCxnSpPr>
          <p:cNvPr id="7" name="直線箭頭接點 6"/>
          <p:cNvCxnSpPr/>
          <p:nvPr/>
        </p:nvCxnSpPr>
        <p:spPr>
          <a:xfrm flipH="1">
            <a:off x="7020272" y="4437112"/>
            <a:ext cx="792088" cy="0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8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ALU (Arithmetic Logic Unit) module 4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99592" y="908720"/>
            <a:ext cx="73003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module</a:t>
            </a:r>
            <a:r>
              <a:rPr lang="en-US" altLang="zh-TW" dirty="0" smtClean="0"/>
              <a:t> alu (aclk, </a:t>
            </a:r>
            <a:r>
              <a:rPr lang="en-US" altLang="zh-TW" dirty="0" err="1" smtClean="0"/>
              <a:t>mdat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acc_out</a:t>
            </a:r>
            <a:r>
              <a:rPr lang="en-US" altLang="zh-TW" dirty="0" smtClean="0"/>
              <a:t>, opcd, </a:t>
            </a:r>
            <a:r>
              <a:rPr lang="en-US" altLang="zh-TW" dirty="0" err="1" smtClean="0"/>
              <a:t>alu_out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zr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input</a:t>
            </a:r>
            <a:r>
              <a:rPr lang="en-US" altLang="zh-TW" dirty="0" smtClean="0"/>
              <a:t> aclk; 	</a:t>
            </a:r>
            <a:r>
              <a:rPr lang="en-US" altLang="zh-TW" b="1" dirty="0" smtClean="0"/>
              <a:t>input</a:t>
            </a:r>
            <a:r>
              <a:rPr lang="en-US" altLang="zh-TW" dirty="0" smtClean="0"/>
              <a:t> [</a:t>
            </a:r>
            <a:r>
              <a:rPr lang="en-US" altLang="zh-TW" b="1" dirty="0" smtClean="0"/>
              <a:t>12</a:t>
            </a:r>
            <a:r>
              <a:rPr lang="en-US" altLang="zh-TW" dirty="0" smtClean="0"/>
              <a:t>:</a:t>
            </a:r>
            <a:r>
              <a:rPr lang="en-US" altLang="zh-TW" b="1" dirty="0" smtClean="0"/>
              <a:t>0</a:t>
            </a:r>
            <a:r>
              <a:rPr lang="en-US" altLang="zh-TW" dirty="0" smtClean="0"/>
              <a:t>] </a:t>
            </a:r>
            <a:r>
              <a:rPr lang="en-US" altLang="zh-TW" dirty="0" err="1" smtClean="0"/>
              <a:t>mdat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acc_out</a:t>
            </a:r>
            <a:r>
              <a:rPr lang="en-US" altLang="zh-TW" dirty="0" smtClean="0"/>
              <a:t>; 		</a:t>
            </a:r>
            <a:r>
              <a:rPr lang="en-US" altLang="zh-TW" b="1" dirty="0" smtClean="0"/>
              <a:t>input</a:t>
            </a:r>
            <a:r>
              <a:rPr lang="en-US" altLang="zh-TW" dirty="0" smtClean="0"/>
              <a:t> [</a:t>
            </a:r>
            <a:r>
              <a:rPr lang="en-US" altLang="zh-TW" b="1" dirty="0" smtClean="0"/>
              <a:t>2</a:t>
            </a:r>
            <a:r>
              <a:rPr lang="en-US" altLang="zh-TW" dirty="0" smtClean="0"/>
              <a:t>:</a:t>
            </a:r>
            <a:r>
              <a:rPr lang="en-US" altLang="zh-TW" b="1" dirty="0" smtClean="0"/>
              <a:t>0</a:t>
            </a:r>
            <a:r>
              <a:rPr lang="en-US" altLang="zh-TW" dirty="0" smtClean="0"/>
              <a:t>] opcd;</a:t>
            </a:r>
          </a:p>
          <a:p>
            <a:r>
              <a:rPr lang="en-US" altLang="zh-TW" b="1" dirty="0" smtClean="0"/>
              <a:t>output</a:t>
            </a:r>
            <a:r>
              <a:rPr lang="en-US" altLang="zh-TW" dirty="0" smtClean="0"/>
              <a:t> [</a:t>
            </a:r>
            <a:r>
              <a:rPr lang="en-US" altLang="zh-TW" b="1" dirty="0" smtClean="0"/>
              <a:t>12</a:t>
            </a:r>
            <a:r>
              <a:rPr lang="en-US" altLang="zh-TW" dirty="0" smtClean="0"/>
              <a:t>:</a:t>
            </a:r>
            <a:r>
              <a:rPr lang="en-US" altLang="zh-TW" b="1" dirty="0" smtClean="0"/>
              <a:t>0</a:t>
            </a:r>
            <a:r>
              <a:rPr lang="en-US" altLang="zh-TW" dirty="0" smtClean="0"/>
              <a:t>] </a:t>
            </a:r>
            <a:r>
              <a:rPr lang="en-US" altLang="zh-TW" dirty="0" err="1" smtClean="0"/>
              <a:t>alu_out</a:t>
            </a:r>
            <a:r>
              <a:rPr lang="en-US" altLang="zh-TW" dirty="0" smtClean="0"/>
              <a:t>;				</a:t>
            </a:r>
            <a:r>
              <a:rPr lang="en-US" altLang="zh-TW" b="1" dirty="0" smtClean="0"/>
              <a:t>output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zr</a:t>
            </a:r>
            <a:r>
              <a:rPr lang="en-US" altLang="zh-TW" dirty="0" smtClean="0"/>
              <a:t>; </a:t>
            </a:r>
          </a:p>
          <a:p>
            <a:r>
              <a:rPr lang="en-US" altLang="zh-TW" b="1" dirty="0" err="1" smtClean="0"/>
              <a:t>reg</a:t>
            </a:r>
            <a:r>
              <a:rPr lang="en-US" altLang="zh-TW" dirty="0" smtClean="0"/>
              <a:t> [</a:t>
            </a:r>
            <a:r>
              <a:rPr lang="en-US" altLang="zh-TW" b="1" dirty="0" smtClean="0"/>
              <a:t>7</a:t>
            </a:r>
            <a:r>
              <a:rPr lang="en-US" altLang="zh-TW" dirty="0" smtClean="0"/>
              <a:t>:</a:t>
            </a:r>
            <a:r>
              <a:rPr lang="en-US" altLang="zh-TW" b="1" dirty="0" smtClean="0"/>
              <a:t>0</a:t>
            </a:r>
            <a:r>
              <a:rPr lang="en-US" altLang="zh-TW" dirty="0" smtClean="0"/>
              <a:t>] a, </a:t>
            </a:r>
            <a:r>
              <a:rPr lang="en-US" altLang="zh-TW" dirty="0" err="1" smtClean="0"/>
              <a:t>alu_out</a:t>
            </a:r>
            <a:r>
              <a:rPr lang="en-US" altLang="zh-TW" dirty="0" smtClean="0"/>
              <a:t>; 				</a:t>
            </a:r>
            <a:r>
              <a:rPr lang="en-US" altLang="zh-TW" b="1" dirty="0" smtClean="0"/>
              <a:t>wire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zr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always</a:t>
            </a:r>
            <a:r>
              <a:rPr lang="en-US" altLang="zh-TW" dirty="0" smtClean="0"/>
              <a:t> @ ( </a:t>
            </a:r>
            <a:r>
              <a:rPr lang="en-US" altLang="zh-TW" b="1" dirty="0" err="1" smtClean="0"/>
              <a:t>posedge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 aclk ) </a:t>
            </a:r>
            <a:r>
              <a:rPr lang="en-US" altLang="zh-TW" b="1" dirty="0" smtClean="0"/>
              <a:t>begin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	           </a:t>
            </a:r>
            <a:r>
              <a:rPr lang="en-US" altLang="zh-TW" b="1" dirty="0" smtClean="0"/>
              <a:t>case</a:t>
            </a:r>
            <a:r>
              <a:rPr lang="en-US" altLang="zh-TW" dirty="0" smtClean="0"/>
              <a:t> (opcd)  	</a:t>
            </a:r>
            <a:r>
              <a:rPr lang="en-US" altLang="zh-TW" b="1" dirty="0" smtClean="0"/>
              <a:t>3'b000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begin  </a:t>
            </a:r>
            <a:r>
              <a:rPr lang="en-US" altLang="zh-TW" dirty="0" smtClean="0"/>
              <a:t>a &lt;= acc_out; </a:t>
            </a:r>
            <a:r>
              <a:rPr lang="en-US" altLang="zh-TW" b="1" dirty="0" smtClean="0"/>
              <a:t>end</a:t>
            </a:r>
          </a:p>
          <a:p>
            <a:r>
              <a:rPr lang="en-US" altLang="zh-TW" b="1" dirty="0" smtClean="0"/>
              <a:t>			3'b001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begin</a:t>
            </a:r>
            <a:r>
              <a:rPr lang="en-US" altLang="zh-TW" dirty="0" smtClean="0"/>
              <a:t> a &lt;= </a:t>
            </a:r>
            <a:r>
              <a:rPr lang="en-US" altLang="zh-TW" dirty="0" err="1" smtClean="0"/>
              <a:t>acc_out</a:t>
            </a:r>
            <a:r>
              <a:rPr lang="en-US" altLang="zh-TW" dirty="0" smtClean="0"/>
              <a:t>; </a:t>
            </a:r>
            <a:r>
              <a:rPr lang="en-US" altLang="zh-TW" b="1" dirty="0" smtClean="0"/>
              <a:t>end</a:t>
            </a:r>
          </a:p>
          <a:p>
            <a:r>
              <a:rPr lang="en-US" altLang="zh-TW" b="1" dirty="0" smtClean="0"/>
              <a:t>			3'b010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begin</a:t>
            </a:r>
            <a:r>
              <a:rPr lang="en-US" altLang="zh-TW" dirty="0" smtClean="0"/>
              <a:t> a &lt;= {</a:t>
            </a:r>
            <a:r>
              <a:rPr lang="en-US" altLang="zh-TW" dirty="0" err="1" smtClean="0"/>
              <a:t>mdat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acc_out</a:t>
            </a:r>
            <a:r>
              <a:rPr lang="en-US" altLang="zh-TW" dirty="0" smtClean="0"/>
              <a:t>}; </a:t>
            </a:r>
            <a:r>
              <a:rPr lang="en-US" altLang="zh-TW" b="1" dirty="0" smtClean="0"/>
              <a:t>end</a:t>
            </a:r>
          </a:p>
          <a:p>
            <a:r>
              <a:rPr lang="en-US" altLang="zh-TW" dirty="0" smtClean="0"/>
              <a:t>			</a:t>
            </a:r>
            <a:r>
              <a:rPr lang="en-US" altLang="zh-TW" b="1" dirty="0" smtClean="0"/>
              <a:t>3'b011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begin</a:t>
            </a:r>
            <a:r>
              <a:rPr lang="en-US" altLang="zh-TW" dirty="0" smtClean="0"/>
              <a:t> a &lt;= {</a:t>
            </a:r>
            <a:r>
              <a:rPr lang="en-US" altLang="zh-TW" dirty="0" err="1" smtClean="0"/>
              <a:t>mdat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acc_out</a:t>
            </a:r>
            <a:r>
              <a:rPr lang="en-US" altLang="zh-TW" dirty="0" smtClean="0"/>
              <a:t>}; </a:t>
            </a:r>
            <a:r>
              <a:rPr lang="en-US" altLang="zh-TW" b="1" dirty="0" smtClean="0"/>
              <a:t>end</a:t>
            </a:r>
          </a:p>
          <a:p>
            <a:r>
              <a:rPr lang="en-US" altLang="zh-TW" b="1" dirty="0" smtClean="0"/>
              <a:t>			3'b100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begin</a:t>
            </a:r>
            <a:r>
              <a:rPr lang="en-US" altLang="zh-TW" dirty="0" smtClean="0"/>
              <a:t> a &lt;= {</a:t>
            </a:r>
            <a:r>
              <a:rPr lang="en-US" altLang="zh-TW" dirty="0" err="1" smtClean="0"/>
              <a:t>mdat</a:t>
            </a:r>
            <a:r>
              <a:rPr lang="en-US" altLang="zh-TW" dirty="0" smtClean="0"/>
              <a:t> ^ </a:t>
            </a:r>
            <a:r>
              <a:rPr lang="en-US" altLang="zh-TW" dirty="0" err="1" smtClean="0"/>
              <a:t>acc_out</a:t>
            </a:r>
            <a:r>
              <a:rPr lang="en-US" altLang="zh-TW" dirty="0" smtClean="0"/>
              <a:t>}; </a:t>
            </a:r>
            <a:r>
              <a:rPr lang="en-US" altLang="zh-TW" b="1" dirty="0" smtClean="0"/>
              <a:t>end</a:t>
            </a:r>
          </a:p>
          <a:p>
            <a:r>
              <a:rPr lang="en-US" altLang="zh-TW" b="1" dirty="0" smtClean="0"/>
              <a:t>			3'b101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begin</a:t>
            </a:r>
            <a:r>
              <a:rPr lang="en-US" altLang="zh-TW" dirty="0" smtClean="0"/>
              <a:t> a &lt;= mdat; </a:t>
            </a:r>
            <a:r>
              <a:rPr lang="en-US" altLang="zh-TW" b="1" dirty="0" smtClean="0"/>
              <a:t>end</a:t>
            </a:r>
          </a:p>
          <a:p>
            <a:r>
              <a:rPr lang="en-US" altLang="zh-TW" dirty="0" smtClean="0"/>
              <a:t>			</a:t>
            </a:r>
            <a:r>
              <a:rPr lang="en-US" altLang="zh-TW" b="1" dirty="0" smtClean="0"/>
              <a:t>3'b110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begin</a:t>
            </a:r>
            <a:r>
              <a:rPr lang="en-US" altLang="zh-TW" dirty="0" smtClean="0"/>
              <a:t> a &lt;= </a:t>
            </a:r>
            <a:r>
              <a:rPr lang="en-US" altLang="zh-TW" dirty="0" err="1" smtClean="0"/>
              <a:t>acc_out</a:t>
            </a:r>
            <a:r>
              <a:rPr lang="en-US" altLang="zh-TW" dirty="0" smtClean="0"/>
              <a:t>; </a:t>
            </a:r>
            <a:r>
              <a:rPr lang="en-US" altLang="zh-TW" b="1" dirty="0" smtClean="0"/>
              <a:t>end</a:t>
            </a:r>
          </a:p>
          <a:p>
            <a:r>
              <a:rPr lang="en-US" altLang="zh-TW" b="1" dirty="0" smtClean="0"/>
              <a:t>			3'b111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begin</a:t>
            </a:r>
            <a:r>
              <a:rPr lang="en-US" altLang="zh-TW" dirty="0" smtClean="0"/>
              <a:t> a &lt;= </a:t>
            </a:r>
            <a:r>
              <a:rPr lang="en-US" altLang="zh-TW" dirty="0" err="1" smtClean="0"/>
              <a:t>acc_out</a:t>
            </a:r>
            <a:r>
              <a:rPr lang="en-US" altLang="zh-TW" dirty="0" smtClean="0"/>
              <a:t>; </a:t>
            </a:r>
            <a:r>
              <a:rPr lang="en-US" altLang="zh-TW" b="1" dirty="0" smtClean="0"/>
              <a:t>end</a:t>
            </a:r>
          </a:p>
          <a:p>
            <a:r>
              <a:rPr lang="en-US" altLang="zh-TW" b="1" dirty="0" smtClean="0"/>
              <a:t>			default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begin</a:t>
            </a:r>
            <a:r>
              <a:rPr lang="en-US" altLang="zh-TW" dirty="0" smtClean="0"/>
              <a:t> a &lt;= </a:t>
            </a:r>
            <a:r>
              <a:rPr lang="en-US" altLang="zh-TW" b="1" dirty="0" smtClean="0"/>
              <a:t>0</a:t>
            </a:r>
            <a:r>
              <a:rPr lang="en-US" altLang="zh-TW" dirty="0" smtClean="0"/>
              <a:t>; </a:t>
            </a:r>
            <a:r>
              <a:rPr lang="en-US" altLang="zh-TW" b="1" dirty="0" smtClean="0"/>
              <a:t>end</a:t>
            </a:r>
          </a:p>
          <a:p>
            <a:r>
              <a:rPr lang="en-US" altLang="zh-TW" b="1" dirty="0" smtClean="0"/>
              <a:t>	       </a:t>
            </a:r>
            <a:r>
              <a:rPr lang="en-US" altLang="zh-TW" b="1" dirty="0" err="1" smtClean="0"/>
              <a:t>endcase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end</a:t>
            </a:r>
          </a:p>
          <a:p>
            <a:r>
              <a:rPr lang="en-US" altLang="zh-TW" b="1" dirty="0" smtClean="0"/>
              <a:t>assign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alu_out</a:t>
            </a:r>
            <a:r>
              <a:rPr lang="en-US" altLang="zh-TW" dirty="0" smtClean="0"/>
              <a:t> = a; </a:t>
            </a:r>
          </a:p>
          <a:p>
            <a:r>
              <a:rPr lang="en-US" altLang="zh-TW" b="1" dirty="0" smtClean="0"/>
              <a:t>assign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zr</a:t>
            </a:r>
            <a:r>
              <a:rPr lang="en-US" altLang="zh-TW" dirty="0" smtClean="0"/>
              <a:t> = &amp;(a); </a:t>
            </a:r>
            <a:endParaRPr lang="zh-TW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71600" y="6237312"/>
            <a:ext cx="11521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0"/>
                <a:ea typeface="Courier New" pitchFamily="49" charset="0"/>
                <a:cs typeface="新細明體" pitchFamily="18" charset="-120"/>
              </a:rPr>
              <a:t>endmodule</a:t>
            </a:r>
            <a:r>
              <a:rPr kumimoji="1" lang="zh-TW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Binary to bcdãçåçæå°çµæ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7" y="116632"/>
            <a:ext cx="8820471" cy="6615354"/>
          </a:xfrm>
          <a:prstGeom prst="rect">
            <a:avLst/>
          </a:prstGeom>
          <a:noFill/>
        </p:spPr>
      </p:pic>
      <p:cxnSp>
        <p:nvCxnSpPr>
          <p:cNvPr id="7" name="直線接點 6"/>
          <p:cNvCxnSpPr/>
          <p:nvPr/>
        </p:nvCxnSpPr>
        <p:spPr>
          <a:xfrm>
            <a:off x="1403648" y="4581128"/>
            <a:ext cx="61926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55576" y="4581128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04" y="1270000"/>
            <a:ext cx="8032716" cy="3792424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4207005" y="5005724"/>
            <a:ext cx="14401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92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900"/>
            <a:ext cx="9144000" cy="565749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611012" y="4615477"/>
            <a:ext cx="1030563" cy="369332"/>
          </a:xfrm>
          <a:prstGeom prst="rect">
            <a:avLst/>
          </a:prstGeom>
          <a:noFill/>
          <a:ln>
            <a:solidFill>
              <a:srgbClr val="339D7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Check &gt;9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箭頭接點 4"/>
          <p:cNvCxnSpPr/>
          <p:nvPr/>
        </p:nvCxnSpPr>
        <p:spPr>
          <a:xfrm flipH="1" flipV="1">
            <a:off x="6225458" y="4796921"/>
            <a:ext cx="385554" cy="1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840712" y="4302937"/>
            <a:ext cx="1127495" cy="369332"/>
          </a:xfrm>
          <a:prstGeom prst="rect">
            <a:avLst/>
          </a:prstGeom>
          <a:noFill/>
          <a:ln>
            <a:solidFill>
              <a:srgbClr val="339D75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Check &gt;??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上彎箭號 7"/>
          <p:cNvSpPr/>
          <p:nvPr/>
        </p:nvSpPr>
        <p:spPr>
          <a:xfrm>
            <a:off x="7971765" y="4796921"/>
            <a:ext cx="430906" cy="18788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201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910" y="152401"/>
            <a:ext cx="8876029" cy="63455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436096" y="69269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smtClean="0"/>
              <a:t>1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8370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9144000" cy="62309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528" y="3717032"/>
            <a:ext cx="8280920" cy="3600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3528" y="4653136"/>
            <a:ext cx="8280920" cy="2880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3528" y="5229200"/>
            <a:ext cx="8280920" cy="3600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3528" y="3140968"/>
            <a:ext cx="8280920" cy="2880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68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6900"/>
            <a:ext cx="9144000" cy="565749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07704" y="4941168"/>
            <a:ext cx="5832648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12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332</Words>
  <Application>Microsoft Macintosh PowerPoint</Application>
  <PresentationFormat>如螢幕大小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PowerPoint 簡報</vt:lpstr>
      <vt:lpstr>ALU (Arithmetic Logic Unit) Design</vt:lpstr>
      <vt:lpstr>ALU (Arithmetic Logic Unit) module 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PowerPoint 簡報</vt:lpstr>
      <vt:lpstr>ALU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HTSC-IMAGE</dc:creator>
  <cp:lastModifiedBy>htsces904</cp:lastModifiedBy>
  <cp:revision>39</cp:revision>
  <dcterms:created xsi:type="dcterms:W3CDTF">2018-12-05T05:35:45Z</dcterms:created>
  <dcterms:modified xsi:type="dcterms:W3CDTF">2021-10-27T06:00:44Z</dcterms:modified>
</cp:coreProperties>
</file>