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4490" y="4274503"/>
            <a:ext cx="16094810"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DM Sans Bold"/>
              </a:rPr>
              <a:t>Credit Scoring Prediction</a:t>
            </a:r>
          </a:p>
        </p:txBody>
      </p:sp>
      <p:sp>
        <p:nvSpPr>
          <p:cNvPr name="TextBox 3" id="3"/>
          <p:cNvSpPr txBox="true"/>
          <p:nvPr/>
        </p:nvSpPr>
        <p:spPr>
          <a:xfrm rot="0">
            <a:off x="7063050" y="6236458"/>
            <a:ext cx="5085965" cy="646453"/>
          </a:xfrm>
          <a:prstGeom prst="rect">
            <a:avLst/>
          </a:prstGeom>
        </p:spPr>
        <p:txBody>
          <a:bodyPr anchor="t" rtlCol="false" tIns="0" lIns="0" bIns="0" rIns="0">
            <a:spAutoFit/>
          </a:bodyPr>
          <a:lstStyle/>
          <a:p>
            <a:pPr algn="ctr">
              <a:lnSpc>
                <a:spcPts val="5372"/>
              </a:lnSpc>
            </a:pPr>
            <a:r>
              <a:rPr lang="en-US" sz="3837">
                <a:solidFill>
                  <a:srgbClr val="000000"/>
                </a:solidFill>
                <a:latin typeface="DM Sans"/>
              </a:rPr>
              <a:t>William Hilmy Susatyo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18558" y="4044579"/>
            <a:ext cx="9362256" cy="1931512"/>
          </a:xfrm>
          <a:prstGeom prst="rect">
            <a:avLst/>
          </a:prstGeom>
        </p:spPr>
        <p:txBody>
          <a:bodyPr anchor="t" rtlCol="false" tIns="0" lIns="0" bIns="0" rIns="0">
            <a:spAutoFit/>
          </a:bodyPr>
          <a:lstStyle/>
          <a:p>
            <a:pPr algn="just">
              <a:lnSpc>
                <a:spcPts val="15863"/>
              </a:lnSpc>
            </a:pPr>
            <a:r>
              <a:rPr lang="en-US" sz="11331">
                <a:solidFill>
                  <a:srgbClr val="000000"/>
                </a:solidFill>
                <a:latin typeface="Canva Sans Bold"/>
              </a:rPr>
              <a:t>Terima Kasih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52495" y="1585147"/>
            <a:ext cx="8783011" cy="5862605"/>
          </a:xfrm>
          <a:custGeom>
            <a:avLst/>
            <a:gdLst/>
            <a:ahLst/>
            <a:cxnLst/>
            <a:rect r="r" b="b" t="t" l="l"/>
            <a:pathLst>
              <a:path h="5862605" w="8783011">
                <a:moveTo>
                  <a:pt x="0" y="0"/>
                </a:moveTo>
                <a:lnTo>
                  <a:pt x="8783010" y="0"/>
                </a:lnTo>
                <a:lnTo>
                  <a:pt x="8783010" y="5862605"/>
                </a:lnTo>
                <a:lnTo>
                  <a:pt x="0" y="5862605"/>
                </a:lnTo>
                <a:lnTo>
                  <a:pt x="0" y="0"/>
                </a:lnTo>
                <a:close/>
              </a:path>
            </a:pathLst>
          </a:custGeom>
          <a:blipFill>
            <a:blip r:embed="rId2"/>
            <a:stretch>
              <a:fillRect l="0" t="0" r="0" b="0"/>
            </a:stretch>
          </a:blipFill>
        </p:spPr>
      </p:sp>
      <p:sp>
        <p:nvSpPr>
          <p:cNvPr name="TextBox 3" id="3"/>
          <p:cNvSpPr txBox="true"/>
          <p:nvPr/>
        </p:nvSpPr>
        <p:spPr>
          <a:xfrm rot="0">
            <a:off x="1681395" y="610243"/>
            <a:ext cx="14925209" cy="760713"/>
          </a:xfrm>
          <a:prstGeom prst="rect">
            <a:avLst/>
          </a:prstGeom>
        </p:spPr>
        <p:txBody>
          <a:bodyPr anchor="t" rtlCol="false" tIns="0" lIns="0" bIns="0" rIns="0">
            <a:spAutoFit/>
          </a:bodyPr>
          <a:lstStyle/>
          <a:p>
            <a:pPr algn="ctr">
              <a:lnSpc>
                <a:spcPts val="6293"/>
              </a:lnSpc>
            </a:pPr>
            <a:r>
              <a:rPr lang="en-US" sz="4495">
                <a:solidFill>
                  <a:srgbClr val="000000"/>
                </a:solidFill>
                <a:latin typeface="Canva Sans Bold"/>
              </a:rPr>
              <a:t>Problem yang ingin diselesaikan</a:t>
            </a:r>
          </a:p>
        </p:txBody>
      </p:sp>
      <p:sp>
        <p:nvSpPr>
          <p:cNvPr name="TextBox 4" id="4"/>
          <p:cNvSpPr txBox="true"/>
          <p:nvPr/>
        </p:nvSpPr>
        <p:spPr>
          <a:xfrm rot="0">
            <a:off x="1394948" y="7400127"/>
            <a:ext cx="15864352" cy="2174875"/>
          </a:xfrm>
          <a:prstGeom prst="rect">
            <a:avLst/>
          </a:prstGeom>
        </p:spPr>
        <p:txBody>
          <a:bodyPr anchor="t" rtlCol="false" tIns="0" lIns="0" bIns="0" rIns="0">
            <a:spAutoFit/>
          </a:bodyPr>
          <a:lstStyle/>
          <a:p>
            <a:pPr algn="just">
              <a:lnSpc>
                <a:spcPts val="3499"/>
              </a:lnSpc>
            </a:pPr>
          </a:p>
          <a:p>
            <a:pPr algn="just">
              <a:lnSpc>
                <a:spcPts val="3499"/>
              </a:lnSpc>
            </a:pPr>
            <a:r>
              <a:rPr lang="en-US" sz="2499">
                <a:solidFill>
                  <a:srgbClr val="000000"/>
                </a:solidFill>
                <a:latin typeface="Canva Sans"/>
              </a:rPr>
              <a:t>Penilaian kredit, atau </a:t>
            </a:r>
            <a:r>
              <a:rPr lang="en-US" sz="2499">
                <a:solidFill>
                  <a:srgbClr val="000000"/>
                </a:solidFill>
                <a:latin typeface="Canva Sans Italics"/>
              </a:rPr>
              <a:t>credit scoring</a:t>
            </a:r>
            <a:r>
              <a:rPr lang="en-US" sz="2499">
                <a:solidFill>
                  <a:srgbClr val="000000"/>
                </a:solidFill>
                <a:latin typeface="Canva Sans"/>
              </a:rPr>
              <a:t>, adalah analisis statistik yang dilakukan oleh pemberi pinjaman dan lembaga keuangan untuk menentukan kelayakan kredit seseorang atau bisnis kecil yang dioperasikan oleh pemiliknya. Penilaian kredit digunakan oleh pemberi pinjaman untuk membantu menentukan apakah akan memberikan atau menolak kredit.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8634" y="2097615"/>
            <a:ext cx="10910732" cy="7160685"/>
          </a:xfrm>
          <a:custGeom>
            <a:avLst/>
            <a:gdLst/>
            <a:ahLst/>
            <a:cxnLst/>
            <a:rect r="r" b="b" t="t" l="l"/>
            <a:pathLst>
              <a:path h="7160685" w="10910732">
                <a:moveTo>
                  <a:pt x="0" y="0"/>
                </a:moveTo>
                <a:lnTo>
                  <a:pt x="10910732" y="0"/>
                </a:lnTo>
                <a:lnTo>
                  <a:pt x="10910732" y="7160685"/>
                </a:lnTo>
                <a:lnTo>
                  <a:pt x="0" y="7160685"/>
                </a:lnTo>
                <a:lnTo>
                  <a:pt x="0" y="0"/>
                </a:lnTo>
                <a:close/>
              </a:path>
            </a:pathLst>
          </a:custGeom>
          <a:blipFill>
            <a:blip r:embed="rId2"/>
            <a:stretch>
              <a:fillRect l="0" t="0" r="0" b="0"/>
            </a:stretch>
          </a:blipFill>
        </p:spPr>
      </p:sp>
      <p:sp>
        <p:nvSpPr>
          <p:cNvPr name="TextBox 3" id="3"/>
          <p:cNvSpPr txBox="true"/>
          <p:nvPr/>
        </p:nvSpPr>
        <p:spPr>
          <a:xfrm rot="0">
            <a:off x="1708217" y="601949"/>
            <a:ext cx="14871565" cy="767778"/>
          </a:xfrm>
          <a:prstGeom prst="rect">
            <a:avLst/>
          </a:prstGeom>
        </p:spPr>
        <p:txBody>
          <a:bodyPr anchor="t" rtlCol="false" tIns="0" lIns="0" bIns="0" rIns="0">
            <a:spAutoFit/>
          </a:bodyPr>
          <a:lstStyle/>
          <a:p>
            <a:pPr algn="ctr">
              <a:lnSpc>
                <a:spcPts val="6270"/>
              </a:lnSpc>
            </a:pPr>
            <a:r>
              <a:rPr lang="en-US" sz="4478">
                <a:solidFill>
                  <a:srgbClr val="000000"/>
                </a:solidFill>
                <a:latin typeface="Canva Sans Bold"/>
              </a:rPr>
              <a:t>Dataset yang dimiliki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5909" y="3654750"/>
            <a:ext cx="5796914" cy="4003555"/>
          </a:xfrm>
          <a:custGeom>
            <a:avLst/>
            <a:gdLst/>
            <a:ahLst/>
            <a:cxnLst/>
            <a:rect r="r" b="b" t="t" l="l"/>
            <a:pathLst>
              <a:path h="4003555" w="5796914">
                <a:moveTo>
                  <a:pt x="0" y="0"/>
                </a:moveTo>
                <a:lnTo>
                  <a:pt x="5796915" y="0"/>
                </a:lnTo>
                <a:lnTo>
                  <a:pt x="5796915" y="4003555"/>
                </a:lnTo>
                <a:lnTo>
                  <a:pt x="0" y="4003555"/>
                </a:lnTo>
                <a:lnTo>
                  <a:pt x="0" y="0"/>
                </a:lnTo>
                <a:close/>
              </a:path>
            </a:pathLst>
          </a:custGeom>
          <a:blipFill>
            <a:blip r:embed="rId2"/>
            <a:stretch>
              <a:fillRect l="0" t="0" r="0" b="0"/>
            </a:stretch>
          </a:blipFill>
        </p:spPr>
      </p:sp>
      <p:sp>
        <p:nvSpPr>
          <p:cNvPr name="Freeform 3" id="3"/>
          <p:cNvSpPr/>
          <p:nvPr/>
        </p:nvSpPr>
        <p:spPr>
          <a:xfrm flipH="false" flipV="false" rot="0">
            <a:off x="8260475" y="2364618"/>
            <a:ext cx="4719210" cy="2956849"/>
          </a:xfrm>
          <a:custGeom>
            <a:avLst/>
            <a:gdLst/>
            <a:ahLst/>
            <a:cxnLst/>
            <a:rect r="r" b="b" t="t" l="l"/>
            <a:pathLst>
              <a:path h="2956849" w="4719210">
                <a:moveTo>
                  <a:pt x="0" y="0"/>
                </a:moveTo>
                <a:lnTo>
                  <a:pt x="4719209" y="0"/>
                </a:lnTo>
                <a:lnTo>
                  <a:pt x="4719209" y="2956849"/>
                </a:lnTo>
                <a:lnTo>
                  <a:pt x="0" y="2956849"/>
                </a:lnTo>
                <a:lnTo>
                  <a:pt x="0" y="0"/>
                </a:lnTo>
                <a:close/>
              </a:path>
            </a:pathLst>
          </a:custGeom>
          <a:blipFill>
            <a:blip r:embed="rId3"/>
            <a:stretch>
              <a:fillRect l="0" t="0" r="0" b="0"/>
            </a:stretch>
          </a:blipFill>
        </p:spPr>
      </p:sp>
      <p:sp>
        <p:nvSpPr>
          <p:cNvPr name="Freeform 4" id="4"/>
          <p:cNvSpPr/>
          <p:nvPr/>
        </p:nvSpPr>
        <p:spPr>
          <a:xfrm flipH="false" flipV="false" rot="0">
            <a:off x="13161579" y="2283545"/>
            <a:ext cx="4950459" cy="3118996"/>
          </a:xfrm>
          <a:custGeom>
            <a:avLst/>
            <a:gdLst/>
            <a:ahLst/>
            <a:cxnLst/>
            <a:rect r="r" b="b" t="t" l="l"/>
            <a:pathLst>
              <a:path h="3118996" w="4950459">
                <a:moveTo>
                  <a:pt x="0" y="0"/>
                </a:moveTo>
                <a:lnTo>
                  <a:pt x="4950458" y="0"/>
                </a:lnTo>
                <a:lnTo>
                  <a:pt x="4950458" y="3118995"/>
                </a:lnTo>
                <a:lnTo>
                  <a:pt x="0" y="3118995"/>
                </a:lnTo>
                <a:lnTo>
                  <a:pt x="0" y="0"/>
                </a:lnTo>
                <a:close/>
              </a:path>
            </a:pathLst>
          </a:custGeom>
          <a:blipFill>
            <a:blip r:embed="rId4"/>
            <a:stretch>
              <a:fillRect l="0" t="0" r="0" b="0"/>
            </a:stretch>
          </a:blipFill>
        </p:spPr>
      </p:sp>
      <p:sp>
        <p:nvSpPr>
          <p:cNvPr name="Freeform 5" id="5"/>
          <p:cNvSpPr/>
          <p:nvPr/>
        </p:nvSpPr>
        <p:spPr>
          <a:xfrm flipH="false" flipV="false" rot="0">
            <a:off x="10906960" y="5402540"/>
            <a:ext cx="3430278" cy="2831340"/>
          </a:xfrm>
          <a:custGeom>
            <a:avLst/>
            <a:gdLst/>
            <a:ahLst/>
            <a:cxnLst/>
            <a:rect r="r" b="b" t="t" l="l"/>
            <a:pathLst>
              <a:path h="2831340" w="3430278">
                <a:moveTo>
                  <a:pt x="0" y="0"/>
                </a:moveTo>
                <a:lnTo>
                  <a:pt x="3430278" y="0"/>
                </a:lnTo>
                <a:lnTo>
                  <a:pt x="3430278" y="2831341"/>
                </a:lnTo>
                <a:lnTo>
                  <a:pt x="0" y="2831341"/>
                </a:lnTo>
                <a:lnTo>
                  <a:pt x="0" y="0"/>
                </a:lnTo>
                <a:close/>
              </a:path>
            </a:pathLst>
          </a:custGeom>
          <a:blipFill>
            <a:blip r:embed="rId5"/>
            <a:stretch>
              <a:fillRect l="0" t="0" r="0" b="0"/>
            </a:stretch>
          </a:blipFill>
        </p:spPr>
      </p:sp>
      <p:sp>
        <p:nvSpPr>
          <p:cNvPr name="TextBox 6" id="6"/>
          <p:cNvSpPr txBox="true"/>
          <p:nvPr/>
        </p:nvSpPr>
        <p:spPr>
          <a:xfrm rot="0">
            <a:off x="1747734" y="589432"/>
            <a:ext cx="14654584" cy="757827"/>
          </a:xfrm>
          <a:prstGeom prst="rect">
            <a:avLst/>
          </a:prstGeom>
        </p:spPr>
        <p:txBody>
          <a:bodyPr anchor="t" rtlCol="false" tIns="0" lIns="0" bIns="0" rIns="0">
            <a:spAutoFit/>
          </a:bodyPr>
          <a:lstStyle/>
          <a:p>
            <a:pPr algn="ctr">
              <a:lnSpc>
                <a:spcPts val="6179"/>
              </a:lnSpc>
            </a:pPr>
            <a:r>
              <a:rPr lang="en-US" sz="4413">
                <a:solidFill>
                  <a:srgbClr val="000000"/>
                </a:solidFill>
                <a:latin typeface="Canva Sans Bold"/>
              </a:rPr>
              <a:t>Insight yang ditemukan</a:t>
            </a:r>
          </a:p>
        </p:txBody>
      </p:sp>
      <p:sp>
        <p:nvSpPr>
          <p:cNvPr name="TextBox 7" id="7"/>
          <p:cNvSpPr txBox="true"/>
          <p:nvPr/>
        </p:nvSpPr>
        <p:spPr>
          <a:xfrm rot="0">
            <a:off x="1573771" y="8206971"/>
            <a:ext cx="5796914" cy="1075847"/>
          </a:xfrm>
          <a:prstGeom prst="rect">
            <a:avLst/>
          </a:prstGeom>
        </p:spPr>
        <p:txBody>
          <a:bodyPr anchor="t" rtlCol="false" tIns="0" lIns="0" bIns="0" rIns="0">
            <a:spAutoFit/>
          </a:bodyPr>
          <a:lstStyle/>
          <a:p>
            <a:pPr algn="ctr">
              <a:lnSpc>
                <a:spcPts val="4353"/>
              </a:lnSpc>
            </a:pPr>
            <a:r>
              <a:rPr lang="en-US" sz="3109">
                <a:solidFill>
                  <a:srgbClr val="000000"/>
                </a:solidFill>
                <a:latin typeface="Canva Sans"/>
              </a:rPr>
              <a:t>Terdapat imbalans pada variabel </a:t>
            </a:r>
            <a:r>
              <a:rPr lang="en-US" sz="3109">
                <a:solidFill>
                  <a:srgbClr val="000000"/>
                </a:solidFill>
                <a:latin typeface="Canva Sans Italics"/>
              </a:rPr>
              <a:t>target</a:t>
            </a:r>
          </a:p>
        </p:txBody>
      </p:sp>
      <p:sp>
        <p:nvSpPr>
          <p:cNvPr name="TextBox 8" id="8"/>
          <p:cNvSpPr txBox="true"/>
          <p:nvPr/>
        </p:nvSpPr>
        <p:spPr>
          <a:xfrm rot="0">
            <a:off x="10081227" y="8441898"/>
            <a:ext cx="5796914" cy="1624689"/>
          </a:xfrm>
          <a:prstGeom prst="rect">
            <a:avLst/>
          </a:prstGeom>
        </p:spPr>
        <p:txBody>
          <a:bodyPr anchor="t" rtlCol="false" tIns="0" lIns="0" bIns="0" rIns="0">
            <a:spAutoFit/>
          </a:bodyPr>
          <a:lstStyle/>
          <a:p>
            <a:pPr algn="ctr">
              <a:lnSpc>
                <a:spcPts val="4353"/>
              </a:lnSpc>
            </a:pPr>
            <a:r>
              <a:rPr lang="en-US" sz="3109">
                <a:solidFill>
                  <a:srgbClr val="000000"/>
                </a:solidFill>
                <a:latin typeface="Canva Sans"/>
              </a:rPr>
              <a:t>Terdapat sejumlah fitur yang memiliki korelasi tinggi satu sama lain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49307" y="633941"/>
            <a:ext cx="13891779" cy="713317"/>
          </a:xfrm>
          <a:prstGeom prst="rect">
            <a:avLst/>
          </a:prstGeom>
        </p:spPr>
        <p:txBody>
          <a:bodyPr anchor="t" rtlCol="false" tIns="0" lIns="0" bIns="0" rIns="0">
            <a:spAutoFit/>
          </a:bodyPr>
          <a:lstStyle/>
          <a:p>
            <a:pPr algn="ctr">
              <a:lnSpc>
                <a:spcPts val="5857"/>
              </a:lnSpc>
            </a:pPr>
            <a:r>
              <a:rPr lang="en-US" sz="4183">
                <a:solidFill>
                  <a:srgbClr val="000000"/>
                </a:solidFill>
                <a:latin typeface="Canva Sans Bold"/>
              </a:rPr>
              <a:t>Data Pre-processing</a:t>
            </a:r>
          </a:p>
        </p:txBody>
      </p:sp>
      <p:sp>
        <p:nvSpPr>
          <p:cNvPr name="TextBox 3" id="3"/>
          <p:cNvSpPr txBox="true"/>
          <p:nvPr/>
        </p:nvSpPr>
        <p:spPr>
          <a:xfrm rot="0">
            <a:off x="704409" y="2514081"/>
            <a:ext cx="9929740" cy="679450"/>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000000"/>
                </a:solidFill>
                <a:latin typeface="Canva Sans"/>
              </a:rPr>
              <a:t> Check and Handling Missing Value</a:t>
            </a:r>
          </a:p>
        </p:txBody>
      </p:sp>
      <p:sp>
        <p:nvSpPr>
          <p:cNvPr name="TextBox 4" id="4"/>
          <p:cNvSpPr txBox="true"/>
          <p:nvPr/>
        </p:nvSpPr>
        <p:spPr>
          <a:xfrm rot="0">
            <a:off x="1028700" y="5948089"/>
            <a:ext cx="9929740" cy="679450"/>
          </a:xfrm>
          <a:prstGeom prst="rect">
            <a:avLst/>
          </a:prstGeom>
        </p:spPr>
        <p:txBody>
          <a:bodyPr anchor="t" rtlCol="false" tIns="0" lIns="0" bIns="0" rIns="0">
            <a:spAutoFit/>
          </a:bodyPr>
          <a:lstStyle/>
          <a:p>
            <a:pPr algn="just">
              <a:lnSpc>
                <a:spcPts val="5599"/>
              </a:lnSpc>
            </a:pPr>
            <a:r>
              <a:rPr lang="en-US" sz="3999">
                <a:solidFill>
                  <a:srgbClr val="000000"/>
                </a:solidFill>
                <a:latin typeface="Canva Sans"/>
              </a:rPr>
              <a:t>2. Feature Encoding</a:t>
            </a:r>
          </a:p>
        </p:txBody>
      </p:sp>
      <p:sp>
        <p:nvSpPr>
          <p:cNvPr name="TextBox 5" id="5"/>
          <p:cNvSpPr txBox="true"/>
          <p:nvPr/>
        </p:nvSpPr>
        <p:spPr>
          <a:xfrm rot="0">
            <a:off x="1573937" y="3362960"/>
            <a:ext cx="13143161" cy="17805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Drop Fitur ((Apabila jumlahnya melebihi non-missing value))</a:t>
            </a:r>
          </a:p>
          <a:p>
            <a:pPr algn="just" marL="734059" indent="-367030" lvl="1">
              <a:lnSpc>
                <a:spcPts val="4759"/>
              </a:lnSpc>
              <a:buFont typeface="Arial"/>
              <a:buChar char="•"/>
            </a:pPr>
            <a:r>
              <a:rPr lang="en-US" sz="3399">
                <a:solidFill>
                  <a:srgbClr val="000000"/>
                </a:solidFill>
                <a:latin typeface="Canva Sans"/>
              </a:rPr>
              <a:t>Mean Imputation (Apabila memiliki distribusi normal)</a:t>
            </a:r>
          </a:p>
          <a:p>
            <a:pPr algn="just" marL="734059" indent="-367030" lvl="1">
              <a:lnSpc>
                <a:spcPts val="4759"/>
              </a:lnSpc>
              <a:buFont typeface="Arial"/>
              <a:buChar char="•"/>
            </a:pPr>
            <a:r>
              <a:rPr lang="en-US" sz="3399">
                <a:solidFill>
                  <a:srgbClr val="000000"/>
                </a:solidFill>
                <a:latin typeface="Canva Sans"/>
              </a:rPr>
              <a:t>Median Imputation (Apabila tidak terdistribusi normal)</a:t>
            </a:r>
          </a:p>
        </p:txBody>
      </p:sp>
      <p:sp>
        <p:nvSpPr>
          <p:cNvPr name="TextBox 6" id="6"/>
          <p:cNvSpPr txBox="true"/>
          <p:nvPr/>
        </p:nvSpPr>
        <p:spPr>
          <a:xfrm rot="0">
            <a:off x="1758968" y="6798989"/>
            <a:ext cx="391031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rPr>
              <a:t>Label Encoding</a:t>
            </a:r>
          </a:p>
        </p:txBody>
      </p:sp>
      <p:sp>
        <p:nvSpPr>
          <p:cNvPr name="TextBox 7" id="7"/>
          <p:cNvSpPr txBox="true"/>
          <p:nvPr/>
        </p:nvSpPr>
        <p:spPr>
          <a:xfrm rot="0">
            <a:off x="2449307" y="7560354"/>
            <a:ext cx="9590690" cy="10477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rPr>
              <a:t>Mengubah nilai pada kolom yang memiliki tipe data objek menjadi bentuk numerik (integer)</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49307" y="633941"/>
            <a:ext cx="13891779" cy="713317"/>
          </a:xfrm>
          <a:prstGeom prst="rect">
            <a:avLst/>
          </a:prstGeom>
        </p:spPr>
        <p:txBody>
          <a:bodyPr anchor="t" rtlCol="false" tIns="0" lIns="0" bIns="0" rIns="0">
            <a:spAutoFit/>
          </a:bodyPr>
          <a:lstStyle/>
          <a:p>
            <a:pPr algn="ctr">
              <a:lnSpc>
                <a:spcPts val="5857"/>
              </a:lnSpc>
            </a:pPr>
            <a:r>
              <a:rPr lang="en-US" sz="4183">
                <a:solidFill>
                  <a:srgbClr val="000000"/>
                </a:solidFill>
                <a:latin typeface="Canva Sans Bold"/>
              </a:rPr>
              <a:t>Feature Engineering</a:t>
            </a:r>
          </a:p>
        </p:txBody>
      </p:sp>
      <p:sp>
        <p:nvSpPr>
          <p:cNvPr name="TextBox 3" id="3"/>
          <p:cNvSpPr txBox="true"/>
          <p:nvPr/>
        </p:nvSpPr>
        <p:spPr>
          <a:xfrm rot="0">
            <a:off x="1028700" y="2146219"/>
            <a:ext cx="9929740" cy="679450"/>
          </a:xfrm>
          <a:prstGeom prst="rect">
            <a:avLst/>
          </a:prstGeom>
        </p:spPr>
        <p:txBody>
          <a:bodyPr anchor="t" rtlCol="false" tIns="0" lIns="0" bIns="0" rIns="0">
            <a:spAutoFit/>
          </a:bodyPr>
          <a:lstStyle/>
          <a:p>
            <a:pPr algn="just" marL="863599" indent="-431800" lvl="1">
              <a:lnSpc>
                <a:spcPts val="5599"/>
              </a:lnSpc>
              <a:buFont typeface="Arial"/>
              <a:buChar char="•"/>
            </a:pPr>
            <a:r>
              <a:rPr lang="en-US" sz="3999">
                <a:solidFill>
                  <a:srgbClr val="000000"/>
                </a:solidFill>
                <a:latin typeface="Canva Sans"/>
              </a:rPr>
              <a:t>Create and Drop Features</a:t>
            </a:r>
          </a:p>
        </p:txBody>
      </p:sp>
      <p:sp>
        <p:nvSpPr>
          <p:cNvPr name="TextBox 4" id="4"/>
          <p:cNvSpPr txBox="true"/>
          <p:nvPr/>
        </p:nvSpPr>
        <p:spPr>
          <a:xfrm rot="0">
            <a:off x="1417583" y="5737882"/>
            <a:ext cx="9929740" cy="679450"/>
          </a:xfrm>
          <a:prstGeom prst="rect">
            <a:avLst/>
          </a:prstGeom>
        </p:spPr>
        <p:txBody>
          <a:bodyPr anchor="t" rtlCol="false" tIns="0" lIns="0" bIns="0" rIns="0">
            <a:spAutoFit/>
          </a:bodyPr>
          <a:lstStyle/>
          <a:p>
            <a:pPr algn="just">
              <a:lnSpc>
                <a:spcPts val="5599"/>
              </a:lnSpc>
            </a:pPr>
            <a:r>
              <a:rPr lang="en-US" sz="3999">
                <a:solidFill>
                  <a:srgbClr val="000000"/>
                </a:solidFill>
                <a:latin typeface="Canva Sans"/>
              </a:rPr>
              <a:t>2. Merging and Grouping</a:t>
            </a:r>
          </a:p>
        </p:txBody>
      </p:sp>
      <p:sp>
        <p:nvSpPr>
          <p:cNvPr name="TextBox 5" id="5"/>
          <p:cNvSpPr txBox="true"/>
          <p:nvPr/>
        </p:nvSpPr>
        <p:spPr>
          <a:xfrm rot="0">
            <a:off x="1929968" y="2995098"/>
            <a:ext cx="14428063"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rPr>
              <a:t>Membuat fitur baru yang merupakan kombinasi dari beberapa fitur yang memiliki korelasi tinggi, lalu menghapus fitur dengan korelasi tinggi tersebut</a:t>
            </a:r>
          </a:p>
        </p:txBody>
      </p:sp>
      <p:sp>
        <p:nvSpPr>
          <p:cNvPr name="TextBox 6" id="6"/>
          <p:cNvSpPr txBox="true"/>
          <p:nvPr/>
        </p:nvSpPr>
        <p:spPr>
          <a:xfrm rot="0">
            <a:off x="2181165" y="6588782"/>
            <a:ext cx="14428063"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rPr>
              <a:t>Memanfaatkan informasi statistik (mean) dari dataset pendukung sedemikian sehingga informasi tersebut dapat dimanfaatkan oleh dataset utama (train dan test)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00049" y="2480852"/>
            <a:ext cx="5806491" cy="3266151"/>
          </a:xfrm>
          <a:custGeom>
            <a:avLst/>
            <a:gdLst/>
            <a:ahLst/>
            <a:cxnLst/>
            <a:rect r="r" b="b" t="t" l="l"/>
            <a:pathLst>
              <a:path h="3266151" w="5806491">
                <a:moveTo>
                  <a:pt x="0" y="0"/>
                </a:moveTo>
                <a:lnTo>
                  <a:pt x="5806491" y="0"/>
                </a:lnTo>
                <a:lnTo>
                  <a:pt x="5806491" y="3266152"/>
                </a:lnTo>
                <a:lnTo>
                  <a:pt x="0" y="3266152"/>
                </a:lnTo>
                <a:lnTo>
                  <a:pt x="0" y="0"/>
                </a:lnTo>
                <a:close/>
              </a:path>
            </a:pathLst>
          </a:custGeom>
          <a:blipFill>
            <a:blip r:embed="rId2"/>
            <a:stretch>
              <a:fillRect l="0" t="0" r="0" b="0"/>
            </a:stretch>
          </a:blipFill>
        </p:spPr>
      </p:sp>
      <p:sp>
        <p:nvSpPr>
          <p:cNvPr name="Freeform 3" id="3"/>
          <p:cNvSpPr/>
          <p:nvPr/>
        </p:nvSpPr>
        <p:spPr>
          <a:xfrm flipH="false" flipV="false" rot="0">
            <a:off x="10396877" y="1976252"/>
            <a:ext cx="6443450" cy="4446083"/>
          </a:xfrm>
          <a:custGeom>
            <a:avLst/>
            <a:gdLst/>
            <a:ahLst/>
            <a:cxnLst/>
            <a:rect r="r" b="b" t="t" l="l"/>
            <a:pathLst>
              <a:path h="4446083" w="6443450">
                <a:moveTo>
                  <a:pt x="0" y="0"/>
                </a:moveTo>
                <a:lnTo>
                  <a:pt x="6443450" y="0"/>
                </a:lnTo>
                <a:lnTo>
                  <a:pt x="6443450" y="4446083"/>
                </a:lnTo>
                <a:lnTo>
                  <a:pt x="0" y="4446083"/>
                </a:lnTo>
                <a:lnTo>
                  <a:pt x="0" y="0"/>
                </a:lnTo>
                <a:close/>
              </a:path>
            </a:pathLst>
          </a:custGeom>
          <a:blipFill>
            <a:blip r:embed="rId3"/>
            <a:stretch>
              <a:fillRect l="0" t="-5472" r="0" b="0"/>
            </a:stretch>
          </a:blipFill>
        </p:spPr>
      </p:sp>
      <p:sp>
        <p:nvSpPr>
          <p:cNvPr name="Freeform 4" id="4"/>
          <p:cNvSpPr/>
          <p:nvPr/>
        </p:nvSpPr>
        <p:spPr>
          <a:xfrm flipH="false" flipV="false" rot="0">
            <a:off x="1501666" y="6880479"/>
            <a:ext cx="7454617" cy="3133873"/>
          </a:xfrm>
          <a:custGeom>
            <a:avLst/>
            <a:gdLst/>
            <a:ahLst/>
            <a:cxnLst/>
            <a:rect r="r" b="b" t="t" l="l"/>
            <a:pathLst>
              <a:path h="3133873" w="7454617">
                <a:moveTo>
                  <a:pt x="0" y="0"/>
                </a:moveTo>
                <a:lnTo>
                  <a:pt x="7454616" y="0"/>
                </a:lnTo>
                <a:lnTo>
                  <a:pt x="7454616" y="3133872"/>
                </a:lnTo>
                <a:lnTo>
                  <a:pt x="0" y="3133872"/>
                </a:lnTo>
                <a:lnTo>
                  <a:pt x="0" y="0"/>
                </a:lnTo>
                <a:close/>
              </a:path>
            </a:pathLst>
          </a:custGeom>
          <a:blipFill>
            <a:blip r:embed="rId4"/>
            <a:stretch>
              <a:fillRect l="0" t="0" r="0" b="0"/>
            </a:stretch>
          </a:blipFill>
        </p:spPr>
      </p:sp>
      <p:sp>
        <p:nvSpPr>
          <p:cNvPr name="Freeform 5" id="5"/>
          <p:cNvSpPr/>
          <p:nvPr/>
        </p:nvSpPr>
        <p:spPr>
          <a:xfrm flipH="false" flipV="false" rot="0">
            <a:off x="10661021" y="7108135"/>
            <a:ext cx="6179307" cy="2377821"/>
          </a:xfrm>
          <a:custGeom>
            <a:avLst/>
            <a:gdLst/>
            <a:ahLst/>
            <a:cxnLst/>
            <a:rect r="r" b="b" t="t" l="l"/>
            <a:pathLst>
              <a:path h="2377821" w="6179307">
                <a:moveTo>
                  <a:pt x="0" y="0"/>
                </a:moveTo>
                <a:lnTo>
                  <a:pt x="6179306" y="0"/>
                </a:lnTo>
                <a:lnTo>
                  <a:pt x="6179306" y="2377821"/>
                </a:lnTo>
                <a:lnTo>
                  <a:pt x="0" y="2377821"/>
                </a:lnTo>
                <a:lnTo>
                  <a:pt x="0" y="0"/>
                </a:lnTo>
                <a:close/>
              </a:path>
            </a:pathLst>
          </a:custGeom>
          <a:blipFill>
            <a:blip r:embed="rId5"/>
            <a:stretch>
              <a:fillRect l="0" t="0" r="0" b="0"/>
            </a:stretch>
          </a:blipFill>
        </p:spPr>
      </p:sp>
      <p:sp>
        <p:nvSpPr>
          <p:cNvPr name="TextBox 6" id="6"/>
          <p:cNvSpPr txBox="true"/>
          <p:nvPr/>
        </p:nvSpPr>
        <p:spPr>
          <a:xfrm rot="0">
            <a:off x="2449307" y="633941"/>
            <a:ext cx="13891779" cy="713317"/>
          </a:xfrm>
          <a:prstGeom prst="rect">
            <a:avLst/>
          </a:prstGeom>
        </p:spPr>
        <p:txBody>
          <a:bodyPr anchor="t" rtlCol="false" tIns="0" lIns="0" bIns="0" rIns="0">
            <a:spAutoFit/>
          </a:bodyPr>
          <a:lstStyle/>
          <a:p>
            <a:pPr algn="ctr">
              <a:lnSpc>
                <a:spcPts val="5857"/>
              </a:lnSpc>
            </a:pPr>
            <a:r>
              <a:rPr lang="en-US" sz="4183">
                <a:solidFill>
                  <a:srgbClr val="000000"/>
                </a:solidFill>
                <a:latin typeface="Canva Sans Bold"/>
              </a:rPr>
              <a:t>Model yang digunakan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034889"/>
          <a:ext cx="6553200" cy="6710527"/>
        </p:xfrm>
        <a:graphic>
          <a:graphicData uri="http://schemas.openxmlformats.org/drawingml/2006/table">
            <a:tbl>
              <a:tblPr/>
              <a:tblGrid>
                <a:gridCol w="3276600"/>
                <a:gridCol w="3276600"/>
              </a:tblGrid>
              <a:tr h="1342105">
                <a:tc>
                  <a:txBody>
                    <a:bodyPr anchor="t" rtlCol="false"/>
                    <a:lstStyle/>
                    <a:p>
                      <a:pPr algn="ctr">
                        <a:lnSpc>
                          <a:spcPts val="4900"/>
                        </a:lnSpc>
                        <a:defRPr/>
                      </a:pPr>
                      <a:r>
                        <a:rPr lang="en-US" sz="3500">
                          <a:solidFill>
                            <a:srgbClr val="FFFFFF"/>
                          </a:solidFill>
                          <a:latin typeface="Canva Sans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4900"/>
                        </a:lnSpc>
                        <a:defRPr/>
                      </a:pPr>
                      <a:r>
                        <a:rPr lang="en-US" sz="3500">
                          <a:solidFill>
                            <a:srgbClr val="FFFFFF"/>
                          </a:solidFill>
                          <a:latin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342105">
                <a:tc>
                  <a:txBody>
                    <a:bodyPr anchor="t" rtlCol="false"/>
                    <a:lstStyle/>
                    <a:p>
                      <a:pPr algn="ctr">
                        <a:lnSpc>
                          <a:spcPts val="2520"/>
                        </a:lnSpc>
                        <a:defRPr/>
                      </a:pPr>
                      <a:r>
                        <a:rPr lang="en-US" sz="1800">
                          <a:solidFill>
                            <a:srgbClr val="000000"/>
                          </a:solidFill>
                          <a:latin typeface="Canva Sans"/>
                        </a:rPr>
                        <a:t>XGBoost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0.9194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2105">
                <a:tc>
                  <a:txBody>
                    <a:bodyPr anchor="t" rtlCol="false"/>
                    <a:lstStyle/>
                    <a:p>
                      <a:pPr algn="ctr">
                        <a:lnSpc>
                          <a:spcPts val="2520"/>
                        </a:lnSpc>
                        <a:defRPr/>
                      </a:pPr>
                      <a:r>
                        <a:rPr lang="en-US" sz="1800">
                          <a:solidFill>
                            <a:srgbClr val="000000"/>
                          </a:solidFill>
                          <a:latin typeface="Canva Sans"/>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0.9195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2105">
                <a:tc>
                  <a:txBody>
                    <a:bodyPr anchor="t" rtlCol="false"/>
                    <a:lstStyle/>
                    <a:p>
                      <a:pPr algn="ctr">
                        <a:lnSpc>
                          <a:spcPts val="2520"/>
                        </a:lnSpc>
                        <a:defRPr/>
                      </a:pPr>
                      <a:r>
                        <a:rPr lang="en-US" sz="1800">
                          <a:solidFill>
                            <a:srgbClr val="000000"/>
                          </a:solidFill>
                          <a:latin typeface="Canva Sans"/>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0.9195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2105">
                <a:tc>
                  <a:txBody>
                    <a:bodyPr anchor="t" rtlCol="false"/>
                    <a:lstStyle/>
                    <a:p>
                      <a:pPr algn="ctr">
                        <a:lnSpc>
                          <a:spcPts val="2520"/>
                        </a:lnSpc>
                        <a:defRPr/>
                      </a:pPr>
                      <a:r>
                        <a:rPr lang="en-US" sz="1800">
                          <a:solidFill>
                            <a:srgbClr val="000000"/>
                          </a:solidFill>
                          <a:latin typeface="Canva Sans"/>
                        </a:rPr>
                        <a:t>CatBoost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0.9196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10086975" y="2034889"/>
            <a:ext cx="6838804" cy="5666438"/>
          </a:xfrm>
          <a:custGeom>
            <a:avLst/>
            <a:gdLst/>
            <a:ahLst/>
            <a:cxnLst/>
            <a:rect r="r" b="b" t="t" l="l"/>
            <a:pathLst>
              <a:path h="5666438" w="6838804">
                <a:moveTo>
                  <a:pt x="0" y="0"/>
                </a:moveTo>
                <a:lnTo>
                  <a:pt x="6838805" y="0"/>
                </a:lnTo>
                <a:lnTo>
                  <a:pt x="6838805" y="5666438"/>
                </a:lnTo>
                <a:lnTo>
                  <a:pt x="0" y="5666438"/>
                </a:lnTo>
                <a:lnTo>
                  <a:pt x="0" y="0"/>
                </a:lnTo>
                <a:close/>
              </a:path>
            </a:pathLst>
          </a:custGeom>
          <a:blipFill>
            <a:blip r:embed="rId2"/>
            <a:stretch>
              <a:fillRect l="0" t="0" r="0" b="0"/>
            </a:stretch>
          </a:blipFill>
        </p:spPr>
      </p:sp>
      <p:sp>
        <p:nvSpPr>
          <p:cNvPr name="TextBox 4" id="4"/>
          <p:cNvSpPr txBox="true"/>
          <p:nvPr/>
        </p:nvSpPr>
        <p:spPr>
          <a:xfrm rot="0">
            <a:off x="1915272" y="599924"/>
            <a:ext cx="14425813" cy="747334"/>
          </a:xfrm>
          <a:prstGeom prst="rect">
            <a:avLst/>
          </a:prstGeom>
        </p:spPr>
        <p:txBody>
          <a:bodyPr anchor="t" rtlCol="false" tIns="0" lIns="0" bIns="0" rIns="0">
            <a:spAutoFit/>
          </a:bodyPr>
          <a:lstStyle/>
          <a:p>
            <a:pPr algn="ctr">
              <a:lnSpc>
                <a:spcPts val="6082"/>
              </a:lnSpc>
            </a:pPr>
            <a:r>
              <a:rPr lang="en-US" sz="4344">
                <a:solidFill>
                  <a:srgbClr val="000000"/>
                </a:solidFill>
                <a:latin typeface="Canva Sans Bold"/>
              </a:rPr>
              <a:t>Evaluasi</a:t>
            </a:r>
          </a:p>
        </p:txBody>
      </p:sp>
      <p:sp>
        <p:nvSpPr>
          <p:cNvPr name="TextBox 5" id="5"/>
          <p:cNvSpPr txBox="true"/>
          <p:nvPr/>
        </p:nvSpPr>
        <p:spPr>
          <a:xfrm rot="0">
            <a:off x="10262767" y="7939029"/>
            <a:ext cx="6487221" cy="584426"/>
          </a:xfrm>
          <a:prstGeom prst="rect">
            <a:avLst/>
          </a:prstGeom>
        </p:spPr>
        <p:txBody>
          <a:bodyPr anchor="t" rtlCol="false" tIns="0" lIns="0" bIns="0" rIns="0">
            <a:spAutoFit/>
          </a:bodyPr>
          <a:lstStyle/>
          <a:p>
            <a:pPr algn="ctr">
              <a:lnSpc>
                <a:spcPts val="4894"/>
              </a:lnSpc>
            </a:pPr>
            <a:r>
              <a:rPr lang="en-US" sz="3495">
                <a:solidFill>
                  <a:srgbClr val="000000"/>
                </a:solidFill>
                <a:latin typeface="Canva Sans"/>
              </a:rPr>
              <a:t>Confusion Matrix (CatBoost)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10324" y="1458967"/>
            <a:ext cx="8667351" cy="821469"/>
          </a:xfrm>
          <a:prstGeom prst="rect">
            <a:avLst/>
          </a:prstGeom>
        </p:spPr>
        <p:txBody>
          <a:bodyPr anchor="t" rtlCol="false" tIns="0" lIns="0" bIns="0" rIns="0">
            <a:spAutoFit/>
          </a:bodyPr>
          <a:lstStyle/>
          <a:p>
            <a:pPr algn="ctr">
              <a:lnSpc>
                <a:spcPts val="6676"/>
              </a:lnSpc>
            </a:pPr>
            <a:r>
              <a:rPr lang="en-US" sz="4769">
                <a:solidFill>
                  <a:srgbClr val="000000"/>
                </a:solidFill>
                <a:latin typeface="Canva Sans Bold"/>
              </a:rPr>
              <a:t>Referensi dan Link Repositori</a:t>
            </a:r>
          </a:p>
        </p:txBody>
      </p:sp>
      <p:sp>
        <p:nvSpPr>
          <p:cNvPr name="TextBox 3" id="3"/>
          <p:cNvSpPr txBox="true"/>
          <p:nvPr/>
        </p:nvSpPr>
        <p:spPr>
          <a:xfrm rot="0">
            <a:off x="2787083" y="2810617"/>
            <a:ext cx="13484719" cy="2913567"/>
          </a:xfrm>
          <a:prstGeom prst="rect">
            <a:avLst/>
          </a:prstGeom>
        </p:spPr>
        <p:txBody>
          <a:bodyPr anchor="t" rtlCol="false" tIns="0" lIns="0" bIns="0" rIns="0">
            <a:spAutoFit/>
          </a:bodyPr>
          <a:lstStyle/>
          <a:p>
            <a:pPr algn="just" marL="711723" indent="-355862" lvl="1">
              <a:lnSpc>
                <a:spcPts val="4615"/>
              </a:lnSpc>
              <a:buFont typeface="Arial"/>
              <a:buChar char="•"/>
            </a:pPr>
            <a:r>
              <a:rPr lang="en-US" sz="3296">
                <a:solidFill>
                  <a:srgbClr val="000000"/>
                </a:solidFill>
                <a:latin typeface="Canva Sans"/>
              </a:rPr>
              <a:t>https://pluang.com/id/blog/news-analysis/credit-scoring  </a:t>
            </a:r>
          </a:p>
          <a:p>
            <a:pPr algn="just" marL="711723" indent="-355862" lvl="1">
              <a:lnSpc>
                <a:spcPts val="4615"/>
              </a:lnSpc>
              <a:buFont typeface="Arial"/>
              <a:buChar char="•"/>
            </a:pPr>
            <a:r>
              <a:rPr lang="en-US" sz="3296">
                <a:solidFill>
                  <a:srgbClr val="000000"/>
                </a:solidFill>
                <a:latin typeface="Canva Sans"/>
              </a:rPr>
              <a:t>https://www.kaggle.com/code/kabure/predicting-credit-risk-model-pipeline </a:t>
            </a:r>
          </a:p>
          <a:p>
            <a:pPr algn="just" marL="711723" indent="-355862" lvl="1">
              <a:lnSpc>
                <a:spcPts val="4615"/>
              </a:lnSpc>
              <a:buFont typeface="Arial"/>
              <a:buChar char="•"/>
            </a:pPr>
            <a:r>
              <a:rPr lang="en-US" sz="3296">
                <a:solidFill>
                  <a:srgbClr val="000000"/>
                </a:solidFill>
                <a:latin typeface="Canva Sans"/>
              </a:rPr>
              <a:t>Repo: </a:t>
            </a:r>
            <a:r>
              <a:rPr lang="en-US" sz="3296">
                <a:solidFill>
                  <a:srgbClr val="000000"/>
                </a:solidFill>
                <a:latin typeface="Canva Sans Bold"/>
              </a:rPr>
              <a:t>https://github.com/williamhilmysusatyo/home-credit.git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DAF-gdB4oXg</dc:identifier>
  <dcterms:modified xsi:type="dcterms:W3CDTF">2011-08-01T06:04:30Z</dcterms:modified>
  <cp:revision>1</cp:revision>
  <dc:title>William Hilmy Susatyo - Home Credit Scorecard Model</dc:title>
</cp:coreProperties>
</file>