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4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9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4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447DBA-88D0-4A62-8263-91F9BF30C17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48CEA48-ACA0-47E8-B578-8C94B95B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liamhm412/crash_course_openm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0CA5-8937-197D-B2A9-1BC6B19A0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OpenMC is awesome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BDF8D-4670-BA8B-D5E2-E10D4A23A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767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AC4A-EE28-C63F-5673-9FDA4390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openmc?</a:t>
            </a:r>
          </a:p>
        </p:txBody>
      </p:sp>
      <p:pic>
        <p:nvPicPr>
          <p:cNvPr id="6" name="Content Placeholder 5" descr="A pencil in a box&#10;&#10;AI-generated content may be incorrect.">
            <a:extLst>
              <a:ext uri="{FF2B5EF4-FFF2-40B4-BE49-F238E27FC236}">
                <a16:creationId xmlns:a16="http://schemas.microsoft.com/office/drawing/2014/main" id="{D6836F71-7AAD-F796-CA67-506FD54D6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44" y="-142357"/>
            <a:ext cx="3802162" cy="646521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9D2D16-E209-58AD-D4BC-CD6B2B7F4882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advanced reactors and fuel</a:t>
            </a:r>
          </a:p>
          <a:p>
            <a:r>
              <a:rPr lang="en-US" dirty="0"/>
              <a:t>Calculate reactivity (sub to supercritical)</a:t>
            </a:r>
          </a:p>
          <a:p>
            <a:r>
              <a:rPr lang="en-US" dirty="0"/>
              <a:t>Perform fuel lifetime composition calculations</a:t>
            </a:r>
          </a:p>
          <a:p>
            <a:r>
              <a:rPr lang="en-US" dirty="0"/>
              <a:t>Calculate cross sections</a:t>
            </a:r>
          </a:p>
          <a:p>
            <a:r>
              <a:rPr lang="en-US" dirty="0"/>
              <a:t>Measure radiation exposure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629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F2FB-2CEA-44E9-49A7-BF1A58E3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openmc?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3602-894D-0D65-4A7B-066AE45A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OpenMC (Open Monte Carlo) is a method for simulating neutrons in a system</a:t>
            </a:r>
          </a:p>
          <a:p>
            <a:r>
              <a:rPr lang="en-US" dirty="0"/>
              <a:t>We define the system (</a:t>
            </a:r>
            <a:r>
              <a:rPr lang="en-US" dirty="0" err="1"/>
              <a:t>ie</a:t>
            </a:r>
            <a:r>
              <a:rPr lang="en-US" dirty="0"/>
              <a:t>. a reactor)</a:t>
            </a:r>
          </a:p>
          <a:p>
            <a:r>
              <a:rPr lang="en-US" dirty="0"/>
              <a:t>Statistical (Monte Carlo) vs deterministic</a:t>
            </a:r>
          </a:p>
          <a:p>
            <a:pPr lvl="1"/>
            <a:r>
              <a:rPr lang="en-US" dirty="0"/>
              <a:t>Track “lifetime” of a particle (neutron)</a:t>
            </a:r>
          </a:p>
          <a:p>
            <a:pPr lvl="1"/>
            <a:r>
              <a:rPr lang="en-US" dirty="0"/>
              <a:t>Keep track of distance traveled, energy, angle</a:t>
            </a:r>
          </a:p>
          <a:p>
            <a:pPr lvl="1"/>
            <a:r>
              <a:rPr lang="en-US" dirty="0"/>
              <a:t>(Measured Fundamental Data is used)</a:t>
            </a:r>
          </a:p>
          <a:p>
            <a:pPr lvl="1"/>
            <a:r>
              <a:rPr lang="en-US" dirty="0"/>
              <a:t>Count interactions</a:t>
            </a:r>
          </a:p>
          <a:p>
            <a:pPr lvl="1"/>
            <a:r>
              <a:rPr lang="en-US" dirty="0"/>
              <a:t>Repeat for millions of particles to obtain average behavior of entire system</a:t>
            </a:r>
          </a:p>
          <a:p>
            <a:r>
              <a:rPr lang="en-US" dirty="0"/>
              <a:t>We can calculate reactivity, fission rates, radiation, etc.</a:t>
            </a:r>
          </a:p>
          <a:p>
            <a:r>
              <a:rPr lang="en-US" dirty="0"/>
              <a:t>We avoid solving the transport equation:</a:t>
            </a:r>
          </a:p>
        </p:txBody>
      </p:sp>
    </p:spTree>
    <p:extLst>
      <p:ext uri="{BB962C8B-B14F-4D97-AF65-F5344CB8AC3E}">
        <p14:creationId xmlns:p14="http://schemas.microsoft.com/office/powerpoint/2010/main" val="30237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07B-7718-76BD-D7F5-3C91B23F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avoid solving the transport equation?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A2E9A-58C0-859C-C63B-A8B25D8D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62" y="1996004"/>
            <a:ext cx="7449590" cy="46869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F588AA-5BE6-2972-DBE2-6793CC2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2293838" cy="4050792"/>
          </a:xfrm>
        </p:spPr>
        <p:txBody>
          <a:bodyPr/>
          <a:lstStyle/>
          <a:p>
            <a:r>
              <a:rPr lang="en-US" dirty="0"/>
              <a:t>Because it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82574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6340-A7B8-BB67-205F-57E4F9FF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OpenMC crash course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349C-5018-F36E-DC29-260DC94A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EB 100 (Club Commons)</a:t>
            </a:r>
          </a:p>
          <a:p>
            <a:r>
              <a:rPr lang="en-US" dirty="0"/>
              <a:t>Time: 7:00 – 8:30 Tuesdays (Oct 28 – Nov 25)</a:t>
            </a:r>
          </a:p>
          <a:p>
            <a:r>
              <a:rPr lang="en-US" dirty="0"/>
              <a:t>Contact: willm412@byu.edu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F752-35F8-9DEC-4475-2AED0C63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08F5-6A9B-B029-3C80-2815B62F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week – Once a Week Crash Course in OpenMC</a:t>
            </a:r>
          </a:p>
          <a:p>
            <a:r>
              <a:rPr lang="en-US" dirty="0"/>
              <a:t>Each week is a mix of:</a:t>
            </a:r>
          </a:p>
          <a:p>
            <a:pPr lvl="1"/>
            <a:r>
              <a:rPr lang="en-US" dirty="0"/>
              <a:t>Explanation of Theory</a:t>
            </a:r>
          </a:p>
          <a:p>
            <a:pPr lvl="1"/>
            <a:r>
              <a:rPr lang="en-US" dirty="0"/>
              <a:t>Explanation of Application/Syntax</a:t>
            </a:r>
          </a:p>
          <a:p>
            <a:pPr lvl="1"/>
            <a:r>
              <a:rPr lang="en-US" dirty="0"/>
              <a:t>Skills Practice</a:t>
            </a:r>
          </a:p>
          <a:p>
            <a:r>
              <a:rPr lang="en-US" dirty="0"/>
              <a:t>Everything is hosted on GitHub: </a:t>
            </a:r>
            <a:r>
              <a:rPr lang="en-US" u="sng" dirty="0">
                <a:hlinkClick r:id="rId2"/>
              </a:rPr>
              <a:t>https://github.com/williamhm412/crash_course_openmc</a:t>
            </a:r>
            <a:endParaRPr lang="en-US" dirty="0"/>
          </a:p>
          <a:p>
            <a:r>
              <a:rPr lang="en-US" dirty="0"/>
              <a:t>After 5 weeks anyone who would like to will collaborate on a group project where we will use our skills to create something to present at a student conference or something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5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F308-FF1B-6714-043D-2B3099DF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Covered: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9D46-850B-BB60-2F1F-83E76513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808438" cy="449710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/>
              <a:t>Skills</a:t>
            </a:r>
          </a:p>
          <a:p>
            <a:pPr lvl="0"/>
            <a:r>
              <a:rPr lang="en-US" dirty="0"/>
              <a:t>Materials</a:t>
            </a:r>
          </a:p>
          <a:p>
            <a:pPr lvl="0"/>
            <a:r>
              <a:rPr lang="en-US" dirty="0"/>
              <a:t>Surfaces</a:t>
            </a:r>
          </a:p>
          <a:p>
            <a:pPr lvl="0"/>
            <a:r>
              <a:rPr lang="en-US" dirty="0"/>
              <a:t>Cells</a:t>
            </a:r>
          </a:p>
          <a:p>
            <a:pPr lvl="0"/>
            <a:r>
              <a:rPr lang="en-US" dirty="0"/>
              <a:t>Boundary Conditions</a:t>
            </a:r>
          </a:p>
          <a:p>
            <a:pPr lvl="0"/>
            <a:r>
              <a:rPr lang="en-US" dirty="0"/>
              <a:t>Sources</a:t>
            </a:r>
          </a:p>
          <a:p>
            <a:pPr lvl="0"/>
            <a:r>
              <a:rPr lang="en-US" dirty="0"/>
              <a:t>Universes (very basic)</a:t>
            </a:r>
          </a:p>
          <a:p>
            <a:pPr lvl="0"/>
            <a:r>
              <a:rPr lang="en-US" dirty="0"/>
              <a:t>Pincell Creation</a:t>
            </a:r>
          </a:p>
          <a:p>
            <a:pPr lvl="0"/>
            <a:r>
              <a:rPr lang="en-US" dirty="0"/>
              <a:t>Settings</a:t>
            </a:r>
          </a:p>
          <a:p>
            <a:pPr lvl="0"/>
            <a:r>
              <a:rPr lang="en-US" dirty="0"/>
              <a:t>Visualization</a:t>
            </a:r>
          </a:p>
          <a:p>
            <a:pPr lvl="0"/>
            <a:r>
              <a:rPr lang="en-US" dirty="0"/>
              <a:t>Molten Salt Reactor Creation</a:t>
            </a:r>
          </a:p>
          <a:p>
            <a:pPr lvl="0"/>
            <a:r>
              <a:rPr lang="en-US" dirty="0"/>
              <a:t>Tallies</a:t>
            </a:r>
          </a:p>
          <a:p>
            <a:pPr lvl="0"/>
            <a:r>
              <a:rPr lang="en-US" dirty="0"/>
              <a:t>Depletion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446928-2415-5406-3A9F-DC912ADC5847}"/>
              </a:ext>
            </a:extLst>
          </p:cNvPr>
          <p:cNvSpPr txBox="1">
            <a:spLocks/>
          </p:cNvSpPr>
          <p:nvPr/>
        </p:nvSpPr>
        <p:spPr>
          <a:xfrm>
            <a:off x="6313716" y="2121407"/>
            <a:ext cx="4808438" cy="4497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Theory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Surfaces</a:t>
            </a:r>
          </a:p>
          <a:p>
            <a:r>
              <a:rPr lang="en-US" dirty="0"/>
              <a:t>Cells</a:t>
            </a:r>
          </a:p>
          <a:p>
            <a:r>
              <a:rPr lang="en-US" dirty="0"/>
              <a:t>Boundary Conditions</a:t>
            </a:r>
          </a:p>
          <a:p>
            <a:r>
              <a:rPr lang="en-US" dirty="0"/>
              <a:t>Sources</a:t>
            </a:r>
          </a:p>
          <a:p>
            <a:r>
              <a:rPr lang="en-US" dirty="0"/>
              <a:t>Universes (very basic)</a:t>
            </a:r>
          </a:p>
          <a:p>
            <a:r>
              <a:rPr lang="en-US" dirty="0"/>
              <a:t>Pincell Creation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Molten Salt Reactor Creation</a:t>
            </a:r>
          </a:p>
          <a:p>
            <a:r>
              <a:rPr lang="en-US" dirty="0"/>
              <a:t>Tallies</a:t>
            </a:r>
          </a:p>
          <a:p>
            <a:r>
              <a:rPr lang="en-US" dirty="0"/>
              <a:t>Depletion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6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960D-1693-12C6-C3F2-14539824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F131-22C1-E8FE-6784-928AD0E6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Week 1 - Intro / Install</a:t>
            </a:r>
            <a:endParaRPr lang="en-US" dirty="0"/>
          </a:p>
          <a:p>
            <a:r>
              <a:rPr lang="en-US" b="1" dirty="0"/>
              <a:t>Week 2 – Elements of a model / Monte Carlo Background</a:t>
            </a:r>
            <a:endParaRPr lang="en-US" dirty="0"/>
          </a:p>
          <a:p>
            <a:r>
              <a:rPr lang="en-US" b="1" dirty="0"/>
              <a:t>Week 3 – Basic Model / Cross Sections</a:t>
            </a:r>
            <a:endParaRPr lang="en-US" dirty="0"/>
          </a:p>
          <a:p>
            <a:r>
              <a:rPr lang="en-US" b="1" dirty="0"/>
              <a:t>Week 4 – Visualization &amp; Start Advanced Reactor / Monte Carlo Calculations</a:t>
            </a:r>
            <a:endParaRPr lang="en-US" dirty="0"/>
          </a:p>
          <a:p>
            <a:r>
              <a:rPr lang="en-US" b="1" dirty="0"/>
              <a:t>Week 5 – Finish Advanced Reactor / Monte Carlo Advantages and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91</TotalTime>
  <Words>361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OpenMC is awesome</vt:lpstr>
      <vt:lpstr>What can we do with openmc?</vt:lpstr>
      <vt:lpstr>What is openmc?</vt:lpstr>
      <vt:lpstr>why do we want to avoid solving the transport equation?</vt:lpstr>
      <vt:lpstr>OpenMC crash course Info</vt:lpstr>
      <vt:lpstr>Structure</vt:lpstr>
      <vt:lpstr>What is Covered: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Madsen</dc:creator>
  <cp:lastModifiedBy>William Madsen</cp:lastModifiedBy>
  <cp:revision>16</cp:revision>
  <dcterms:created xsi:type="dcterms:W3CDTF">2025-10-23T05:02:03Z</dcterms:created>
  <dcterms:modified xsi:type="dcterms:W3CDTF">2025-10-23T06:33:39Z</dcterms:modified>
</cp:coreProperties>
</file>