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32918400" cy="3291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F0E"/>
    <a:srgbClr val="259E25"/>
    <a:srgbClr val="EB1E25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30" d="100"/>
          <a:sy n="30" d="100"/>
        </p:scale>
        <p:origin x="3224" y="3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0" y="5387342"/>
            <a:ext cx="27980640" cy="11460480"/>
          </a:xfrm>
        </p:spPr>
        <p:txBody>
          <a:bodyPr anchor="b"/>
          <a:lstStyle>
            <a:lvl1pPr algn="ctr">
              <a:defRPr sz="2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17289782"/>
            <a:ext cx="24688800" cy="7947658"/>
          </a:xfrm>
        </p:spPr>
        <p:txBody>
          <a:bodyPr/>
          <a:lstStyle>
            <a:lvl1pPr marL="0" indent="0" algn="ctr">
              <a:buNone/>
              <a:defRPr sz="8640"/>
            </a:lvl1pPr>
            <a:lvl2pPr marL="1645920" indent="0" algn="ctr">
              <a:buNone/>
              <a:defRPr sz="7200"/>
            </a:lvl2pPr>
            <a:lvl3pPr marL="3291840" indent="0" algn="ctr">
              <a:buNone/>
              <a:defRPr sz="6480"/>
            </a:lvl3pPr>
            <a:lvl4pPr marL="4937760" indent="0" algn="ctr">
              <a:buNone/>
              <a:defRPr sz="5760"/>
            </a:lvl4pPr>
            <a:lvl5pPr marL="6583680" indent="0" algn="ctr">
              <a:buNone/>
              <a:defRPr sz="5760"/>
            </a:lvl5pPr>
            <a:lvl6pPr marL="8229600" indent="0" algn="ctr">
              <a:buNone/>
              <a:defRPr sz="5760"/>
            </a:lvl6pPr>
            <a:lvl7pPr marL="9875520" indent="0" algn="ctr">
              <a:buNone/>
              <a:defRPr sz="5760"/>
            </a:lvl7pPr>
            <a:lvl8pPr marL="11521440" indent="0" algn="ctr">
              <a:buNone/>
              <a:defRPr sz="5760"/>
            </a:lvl8pPr>
            <a:lvl9pPr marL="13167360" indent="0" algn="ctr">
              <a:buNone/>
              <a:defRPr sz="57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E0EFE-E09F-436A-8AA9-8BA9B3885910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B7607-6E6F-429E-8EF1-3B1E21C62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827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E0EFE-E09F-436A-8AA9-8BA9B3885910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B7607-6E6F-429E-8EF1-3B1E21C62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799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557232" y="1752600"/>
            <a:ext cx="7098030" cy="2789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63142" y="1752600"/>
            <a:ext cx="20882610" cy="2789682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E0EFE-E09F-436A-8AA9-8BA9B3885910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B7607-6E6F-429E-8EF1-3B1E21C62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069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E0EFE-E09F-436A-8AA9-8BA9B3885910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B7607-6E6F-429E-8EF1-3B1E21C62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308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5997" y="8206749"/>
            <a:ext cx="28392120" cy="13693138"/>
          </a:xfrm>
        </p:spPr>
        <p:txBody>
          <a:bodyPr anchor="b"/>
          <a:lstStyle>
            <a:lvl1pPr>
              <a:defRPr sz="2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45997" y="22029429"/>
            <a:ext cx="28392120" cy="7200898"/>
          </a:xfrm>
        </p:spPr>
        <p:txBody>
          <a:bodyPr/>
          <a:lstStyle>
            <a:lvl1pPr marL="0" indent="0">
              <a:buNone/>
              <a:defRPr sz="8640">
                <a:solidFill>
                  <a:schemeClr val="tx1"/>
                </a:solidFill>
              </a:defRPr>
            </a:lvl1pPr>
            <a:lvl2pPr marL="1645920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2pPr>
            <a:lvl3pPr marL="3291840" indent="0">
              <a:buNone/>
              <a:defRPr sz="6480">
                <a:solidFill>
                  <a:schemeClr val="tx1">
                    <a:tint val="75000"/>
                  </a:schemeClr>
                </a:solidFill>
              </a:defRPr>
            </a:lvl3pPr>
            <a:lvl4pPr marL="493776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4pPr>
            <a:lvl5pPr marL="658368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5pPr>
            <a:lvl6pPr marL="822960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6pPr>
            <a:lvl7pPr marL="987552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7pPr>
            <a:lvl8pPr marL="1152144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8pPr>
            <a:lvl9pPr marL="1316736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E0EFE-E09F-436A-8AA9-8BA9B3885910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B7607-6E6F-429E-8EF1-3B1E21C62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397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3140" y="8763000"/>
            <a:ext cx="1399032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664940" y="8763000"/>
            <a:ext cx="1399032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E0EFE-E09F-436A-8AA9-8BA9B3885910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B7607-6E6F-429E-8EF1-3B1E21C62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871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1752607"/>
            <a:ext cx="28392120" cy="6362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7431" y="8069582"/>
            <a:ext cx="13926024" cy="3954778"/>
          </a:xfrm>
        </p:spPr>
        <p:txBody>
          <a:bodyPr anchor="b"/>
          <a:lstStyle>
            <a:lvl1pPr marL="0" indent="0">
              <a:buNone/>
              <a:defRPr sz="8640" b="1"/>
            </a:lvl1pPr>
            <a:lvl2pPr marL="1645920" indent="0">
              <a:buNone/>
              <a:defRPr sz="7200" b="1"/>
            </a:lvl2pPr>
            <a:lvl3pPr marL="3291840" indent="0">
              <a:buNone/>
              <a:defRPr sz="6480" b="1"/>
            </a:lvl3pPr>
            <a:lvl4pPr marL="4937760" indent="0">
              <a:buNone/>
              <a:defRPr sz="5760" b="1"/>
            </a:lvl4pPr>
            <a:lvl5pPr marL="6583680" indent="0">
              <a:buNone/>
              <a:defRPr sz="5760" b="1"/>
            </a:lvl5pPr>
            <a:lvl6pPr marL="8229600" indent="0">
              <a:buNone/>
              <a:defRPr sz="5760" b="1"/>
            </a:lvl6pPr>
            <a:lvl7pPr marL="9875520" indent="0">
              <a:buNone/>
              <a:defRPr sz="5760" b="1"/>
            </a:lvl7pPr>
            <a:lvl8pPr marL="11521440" indent="0">
              <a:buNone/>
              <a:defRPr sz="5760" b="1"/>
            </a:lvl8pPr>
            <a:lvl9pPr marL="13167360" indent="0">
              <a:buNone/>
              <a:defRPr sz="5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67431" y="12024360"/>
            <a:ext cx="13926024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664942" y="8069582"/>
            <a:ext cx="13994608" cy="3954778"/>
          </a:xfrm>
        </p:spPr>
        <p:txBody>
          <a:bodyPr anchor="b"/>
          <a:lstStyle>
            <a:lvl1pPr marL="0" indent="0">
              <a:buNone/>
              <a:defRPr sz="8640" b="1"/>
            </a:lvl1pPr>
            <a:lvl2pPr marL="1645920" indent="0">
              <a:buNone/>
              <a:defRPr sz="7200" b="1"/>
            </a:lvl2pPr>
            <a:lvl3pPr marL="3291840" indent="0">
              <a:buNone/>
              <a:defRPr sz="6480" b="1"/>
            </a:lvl3pPr>
            <a:lvl4pPr marL="4937760" indent="0">
              <a:buNone/>
              <a:defRPr sz="5760" b="1"/>
            </a:lvl4pPr>
            <a:lvl5pPr marL="6583680" indent="0">
              <a:buNone/>
              <a:defRPr sz="5760" b="1"/>
            </a:lvl5pPr>
            <a:lvl6pPr marL="8229600" indent="0">
              <a:buNone/>
              <a:defRPr sz="5760" b="1"/>
            </a:lvl6pPr>
            <a:lvl7pPr marL="9875520" indent="0">
              <a:buNone/>
              <a:defRPr sz="5760" b="1"/>
            </a:lvl7pPr>
            <a:lvl8pPr marL="11521440" indent="0">
              <a:buNone/>
              <a:defRPr sz="5760" b="1"/>
            </a:lvl8pPr>
            <a:lvl9pPr marL="13167360" indent="0">
              <a:buNone/>
              <a:defRPr sz="5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664942" y="12024360"/>
            <a:ext cx="13994608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E0EFE-E09F-436A-8AA9-8BA9B3885910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B7607-6E6F-429E-8EF1-3B1E21C62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613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E0EFE-E09F-436A-8AA9-8BA9B3885910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B7607-6E6F-429E-8EF1-3B1E21C62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247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E0EFE-E09F-436A-8AA9-8BA9B3885910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B7607-6E6F-429E-8EF1-3B1E21C62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312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2194560"/>
            <a:ext cx="10617041" cy="7680960"/>
          </a:xfrm>
        </p:spPr>
        <p:txBody>
          <a:bodyPr anchor="b"/>
          <a:lstStyle>
            <a:lvl1pPr>
              <a:defRPr sz="11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94608" y="4739647"/>
            <a:ext cx="16664940" cy="23393400"/>
          </a:xfrm>
        </p:spPr>
        <p:txBody>
          <a:bodyPr/>
          <a:lstStyle>
            <a:lvl1pPr>
              <a:defRPr sz="11520"/>
            </a:lvl1pPr>
            <a:lvl2pPr>
              <a:defRPr sz="10080"/>
            </a:lvl2pPr>
            <a:lvl3pPr>
              <a:defRPr sz="8640"/>
            </a:lvl3pPr>
            <a:lvl4pPr>
              <a:defRPr sz="7200"/>
            </a:lvl4pPr>
            <a:lvl5pPr>
              <a:defRPr sz="7200"/>
            </a:lvl5pPr>
            <a:lvl6pPr>
              <a:defRPr sz="7200"/>
            </a:lvl6pPr>
            <a:lvl7pPr>
              <a:defRPr sz="7200"/>
            </a:lvl7pPr>
            <a:lvl8pPr>
              <a:defRPr sz="7200"/>
            </a:lvl8pPr>
            <a:lvl9pPr>
              <a:defRPr sz="7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9875520"/>
            <a:ext cx="10617041" cy="18295622"/>
          </a:xfrm>
        </p:spPr>
        <p:txBody>
          <a:bodyPr/>
          <a:lstStyle>
            <a:lvl1pPr marL="0" indent="0">
              <a:buNone/>
              <a:defRPr sz="5760"/>
            </a:lvl1pPr>
            <a:lvl2pPr marL="1645920" indent="0">
              <a:buNone/>
              <a:defRPr sz="5040"/>
            </a:lvl2pPr>
            <a:lvl3pPr marL="3291840" indent="0">
              <a:buNone/>
              <a:defRPr sz="4320"/>
            </a:lvl3pPr>
            <a:lvl4pPr marL="4937760" indent="0">
              <a:buNone/>
              <a:defRPr sz="3600"/>
            </a:lvl4pPr>
            <a:lvl5pPr marL="6583680" indent="0">
              <a:buNone/>
              <a:defRPr sz="3600"/>
            </a:lvl5pPr>
            <a:lvl6pPr marL="8229600" indent="0">
              <a:buNone/>
              <a:defRPr sz="3600"/>
            </a:lvl6pPr>
            <a:lvl7pPr marL="9875520" indent="0">
              <a:buNone/>
              <a:defRPr sz="3600"/>
            </a:lvl7pPr>
            <a:lvl8pPr marL="11521440" indent="0">
              <a:buNone/>
              <a:defRPr sz="3600"/>
            </a:lvl8pPr>
            <a:lvl9pPr marL="13167360" indent="0">
              <a:buNone/>
              <a:defRPr sz="3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E0EFE-E09F-436A-8AA9-8BA9B3885910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B7607-6E6F-429E-8EF1-3B1E21C62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860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2194560"/>
            <a:ext cx="10617041" cy="7680960"/>
          </a:xfrm>
        </p:spPr>
        <p:txBody>
          <a:bodyPr anchor="b"/>
          <a:lstStyle>
            <a:lvl1pPr>
              <a:defRPr sz="11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994608" y="4739647"/>
            <a:ext cx="16664940" cy="23393400"/>
          </a:xfrm>
        </p:spPr>
        <p:txBody>
          <a:bodyPr anchor="t"/>
          <a:lstStyle>
            <a:lvl1pPr marL="0" indent="0">
              <a:buNone/>
              <a:defRPr sz="11520"/>
            </a:lvl1pPr>
            <a:lvl2pPr marL="1645920" indent="0">
              <a:buNone/>
              <a:defRPr sz="10080"/>
            </a:lvl2pPr>
            <a:lvl3pPr marL="3291840" indent="0">
              <a:buNone/>
              <a:defRPr sz="8640"/>
            </a:lvl3pPr>
            <a:lvl4pPr marL="4937760" indent="0">
              <a:buNone/>
              <a:defRPr sz="7200"/>
            </a:lvl4pPr>
            <a:lvl5pPr marL="6583680" indent="0">
              <a:buNone/>
              <a:defRPr sz="7200"/>
            </a:lvl5pPr>
            <a:lvl6pPr marL="8229600" indent="0">
              <a:buNone/>
              <a:defRPr sz="7200"/>
            </a:lvl6pPr>
            <a:lvl7pPr marL="9875520" indent="0">
              <a:buNone/>
              <a:defRPr sz="7200"/>
            </a:lvl7pPr>
            <a:lvl8pPr marL="11521440" indent="0">
              <a:buNone/>
              <a:defRPr sz="7200"/>
            </a:lvl8pPr>
            <a:lvl9pPr marL="13167360" indent="0">
              <a:buNone/>
              <a:defRPr sz="7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9875520"/>
            <a:ext cx="10617041" cy="18295622"/>
          </a:xfrm>
        </p:spPr>
        <p:txBody>
          <a:bodyPr/>
          <a:lstStyle>
            <a:lvl1pPr marL="0" indent="0">
              <a:buNone/>
              <a:defRPr sz="5760"/>
            </a:lvl1pPr>
            <a:lvl2pPr marL="1645920" indent="0">
              <a:buNone/>
              <a:defRPr sz="5040"/>
            </a:lvl2pPr>
            <a:lvl3pPr marL="3291840" indent="0">
              <a:buNone/>
              <a:defRPr sz="4320"/>
            </a:lvl3pPr>
            <a:lvl4pPr marL="4937760" indent="0">
              <a:buNone/>
              <a:defRPr sz="3600"/>
            </a:lvl4pPr>
            <a:lvl5pPr marL="6583680" indent="0">
              <a:buNone/>
              <a:defRPr sz="3600"/>
            </a:lvl5pPr>
            <a:lvl6pPr marL="8229600" indent="0">
              <a:buNone/>
              <a:defRPr sz="3600"/>
            </a:lvl6pPr>
            <a:lvl7pPr marL="9875520" indent="0">
              <a:buNone/>
              <a:defRPr sz="3600"/>
            </a:lvl7pPr>
            <a:lvl8pPr marL="11521440" indent="0">
              <a:buNone/>
              <a:defRPr sz="3600"/>
            </a:lvl8pPr>
            <a:lvl9pPr marL="13167360" indent="0">
              <a:buNone/>
              <a:defRPr sz="3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E0EFE-E09F-436A-8AA9-8BA9B3885910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B7607-6E6F-429E-8EF1-3B1E21C62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765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63140" y="1752607"/>
            <a:ext cx="2839212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3140" y="8763000"/>
            <a:ext cx="2839212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63140" y="30510487"/>
            <a:ext cx="740664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9E0EFE-E09F-436A-8AA9-8BA9B3885910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04220" y="30510487"/>
            <a:ext cx="1110996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248620" y="30510487"/>
            <a:ext cx="740664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7B7607-6E6F-429E-8EF1-3B1E21C62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064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291840" rtl="0" eaLnBrk="1" latinLnBrk="0" hangingPunct="1">
        <a:lnSpc>
          <a:spcPct val="90000"/>
        </a:lnSpc>
        <a:spcBef>
          <a:spcPct val="0"/>
        </a:spcBef>
        <a:buNone/>
        <a:defRPr sz="15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22960" indent="-822960" algn="l" defTabSz="3291840" rtl="0" eaLnBrk="1" latinLnBrk="0" hangingPunct="1">
        <a:lnSpc>
          <a:spcPct val="90000"/>
        </a:lnSpc>
        <a:spcBef>
          <a:spcPts val="36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1pPr>
      <a:lvl2pPr marL="246888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11480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3pPr>
      <a:lvl4pPr marL="576072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4pPr>
      <a:lvl5pPr marL="740664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5pPr>
      <a:lvl6pPr marL="905256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6pPr>
      <a:lvl7pPr marL="1069848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7pPr>
      <a:lvl8pPr marL="1234440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8pPr>
      <a:lvl9pPr marL="1399032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1pPr>
      <a:lvl2pPr marL="164592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2pPr>
      <a:lvl3pPr marL="329184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3pPr>
      <a:lvl4pPr marL="493776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4pPr>
      <a:lvl5pPr marL="658368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5pPr>
      <a:lvl6pPr marL="822960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6pPr>
      <a:lvl7pPr marL="987552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7pPr>
      <a:lvl8pPr marL="1152144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8pPr>
      <a:lvl9pPr marL="1316736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ercot.com/gridinfo/resource" TargetMode="External"/><Relationship Id="rId13" Type="http://schemas.openxmlformats.org/officeDocument/2006/relationships/hyperlink" Target="https://pvlib-python.readthedocs.io/en/latest/reference/generated/pvlib.iotools.get_nsrdb_psm4_conus.html" TargetMode="External"/><Relationship Id="rId18" Type="http://schemas.openxmlformats.org/officeDocument/2006/relationships/image" Target="file:///C:\Users\willh\Documents\Python%20Scripts\PVPMC_2025\images\PI.png" TargetMode="External"/><Relationship Id="rId3" Type="http://schemas.openxmlformats.org/officeDocument/2006/relationships/image" Target="../media/image1.png"/><Relationship Id="rId21" Type="http://schemas.openxmlformats.org/officeDocument/2006/relationships/image" Target="file:///C:\Users\willh\Documents\Python%20Scripts\PVPMC_2025\images\sample.png" TargetMode="External"/><Relationship Id="rId7" Type="http://schemas.openxmlformats.org/officeDocument/2006/relationships/hyperlink" Target="https://www.ercot.com/files/docs/2025/02/12/CapacityDemandandReservesReport_December2024.xlsx" TargetMode="External"/><Relationship Id="rId12" Type="http://schemas.openxmlformats.org/officeDocument/2006/relationships/hyperlink" Target="https://developer.nrel.gov/docs/solar/nsrdb/nsrdb-GOES-conus-v4-0-0-download/" TargetMode="External"/><Relationship Id="rId17" Type="http://schemas.openxmlformats.org/officeDocument/2006/relationships/image" Target="../media/image3.png"/><Relationship Id="rId2" Type="http://schemas.openxmlformats.org/officeDocument/2006/relationships/hyperlink" Target="mailto:whobbs@southernco.com" TargetMode="External"/><Relationship Id="rId16" Type="http://schemas.openxmlformats.org/officeDocument/2006/relationships/image" Target="../media/image2.png"/><Relationship Id="rId20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gridstatus.io/datasets/ercot_sced_gen_resource_60_day" TargetMode="External"/><Relationship Id="rId11" Type="http://schemas.openxmlformats.org/officeDocument/2006/relationships/hyperlink" Target="https://github.com/seatgeek/thefuzz" TargetMode="External"/><Relationship Id="rId5" Type="http://schemas.openxmlformats.org/officeDocument/2006/relationships/hyperlink" Target="https://data.ercot.com/data-product-archive/NP3-965-ER" TargetMode="External"/><Relationship Id="rId15" Type="http://schemas.openxmlformats.org/officeDocument/2006/relationships/hyperlink" Target="https://github.com/williamhobbs/pv-system-model" TargetMode="External"/><Relationship Id="rId10" Type="http://schemas.openxmlformats.org/officeDocument/2006/relationships/hyperlink" Target="https://www.eia.gov/electricity/data/eia860/" TargetMode="External"/><Relationship Id="rId19" Type="http://schemas.openxmlformats.org/officeDocument/2006/relationships/image" Target="../media/image4.png"/><Relationship Id="rId4" Type="http://schemas.openxmlformats.org/officeDocument/2006/relationships/hyperlink" Target="https://www.ercot.com/mp/data-products/data-product-details?id=NP3-965-ER" TargetMode="External"/><Relationship Id="rId9" Type="http://schemas.openxmlformats.org/officeDocument/2006/relationships/hyperlink" Target="https://www.eia.gov/electricity/data/eia860/xls/eia8602023.zip" TargetMode="External"/><Relationship Id="rId14" Type="http://schemas.openxmlformats.org/officeDocument/2006/relationships/hyperlink" Target="https://doi.org/10.21105/joss.05994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11681AC-8079-65F2-F644-E429AA907005}"/>
              </a:ext>
            </a:extLst>
          </p:cNvPr>
          <p:cNvSpPr txBox="1"/>
          <p:nvPr/>
        </p:nvSpPr>
        <p:spPr>
          <a:xfrm>
            <a:off x="771525" y="309878"/>
            <a:ext cx="31888225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Plant performance analysis with satellite resource data and public power data</a:t>
            </a:r>
            <a:endParaRPr lang="en-US" sz="3600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endParaRPr>
          </a:p>
          <a:p>
            <a:endParaRPr lang="en-US" sz="3600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endParaRPr>
          </a:p>
          <a:p>
            <a:r>
              <a:rPr lang="en-US" sz="3600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Will Hobbs, Southern Company, </a:t>
            </a:r>
            <a:r>
              <a:rPr lang="en-US" sz="3600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  <a:hlinkClick r:id="rId2"/>
              </a:rPr>
              <a:t>whobbs@southernco.com</a:t>
            </a:r>
            <a:endParaRPr lang="en-US" sz="3600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5E9318C-DC8C-EDE7-2A23-F142FF083918}"/>
              </a:ext>
            </a:extLst>
          </p:cNvPr>
          <p:cNvSpPr txBox="1"/>
          <p:nvPr/>
        </p:nvSpPr>
        <p:spPr>
          <a:xfrm>
            <a:off x="690564" y="4548399"/>
            <a:ext cx="3153727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Power data are available for </a:t>
            </a:r>
            <a:r>
              <a:rPr lang="en-US" sz="8800" b="1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every solar plant </a:t>
            </a:r>
            <a:r>
              <a:rPr lang="en-US" sz="8800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in ERCOT at 15-min intervals back to 2012</a:t>
            </a:r>
            <a:r>
              <a:rPr lang="en-US" sz="8800" b="1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. Someone should analyze it all and publish results. </a:t>
            </a:r>
            <a:r>
              <a:rPr lang="en-US" sz="8800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Here is a small preview.</a:t>
            </a:r>
            <a:r>
              <a:rPr lang="en-US" sz="4800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 </a:t>
            </a:r>
          </a:p>
        </p:txBody>
      </p: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8BC45890-F5AA-C8DF-32B6-CA9AD1F97D2D}"/>
              </a:ext>
            </a:extLst>
          </p:cNvPr>
          <p:cNvCxnSpPr>
            <a:cxnSpLocks/>
          </p:cNvCxnSpPr>
          <p:nvPr/>
        </p:nvCxnSpPr>
        <p:spPr>
          <a:xfrm>
            <a:off x="515088" y="4331636"/>
            <a:ext cx="3188822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undefined">
            <a:extLst>
              <a:ext uri="{FF2B5EF4-FFF2-40B4-BE49-F238E27FC236}">
                <a16:creationId xmlns:a16="http://schemas.microsoft.com/office/drawing/2014/main" id="{0D3ACA02-ADCB-C692-1ADD-F7A2744108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43680" y="1800031"/>
            <a:ext cx="2088447" cy="2079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E25AFCE-4F88-8798-BD95-8470DEFA3FD7}"/>
              </a:ext>
            </a:extLst>
          </p:cNvPr>
          <p:cNvSpPr txBox="1"/>
          <p:nvPr/>
        </p:nvSpPr>
        <p:spPr>
          <a:xfrm>
            <a:off x="690564" y="9400796"/>
            <a:ext cx="19875653" cy="6340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Data: </a:t>
            </a:r>
            <a:r>
              <a:rPr lang="en-US" sz="5400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Generation data are published by ERCOT with 60-day delay [1]. Archive goes back to 2012 [2]. 3rd-party access from gridstatus.io via API goes back to 2018 [3] w/ paid + free options.</a:t>
            </a:r>
          </a:p>
          <a:p>
            <a:endParaRPr lang="en-US" sz="2800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endParaRPr>
          </a:p>
          <a:p>
            <a:r>
              <a:rPr lang="en-US" sz="5400" b="1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Metadata:</a:t>
            </a:r>
            <a:r>
              <a:rPr lang="en-US" sz="5400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 ERCOT uses abbreviated codes for plant names, matched with ERCOT CDR reports [4] to get full unit names, capacities, and counties, then matched* with EIA 860 data [5] for key modeling specs (</a:t>
            </a:r>
            <a:r>
              <a:rPr lang="en-US" sz="5400" dirty="0" err="1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lat</a:t>
            </a:r>
            <a:r>
              <a:rPr lang="en-US" sz="5400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/</a:t>
            </a:r>
            <a:r>
              <a:rPr lang="en-US" sz="5400" dirty="0" err="1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lon</a:t>
            </a:r>
            <a:r>
              <a:rPr lang="en-US" sz="5400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, fixed/tracking, cell type, tilt, etc.).</a:t>
            </a:r>
            <a:endParaRPr lang="en-US" sz="4800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endParaRPr>
          </a:p>
        </p:txBody>
      </p:sp>
      <p:cxnSp>
        <p:nvCxnSpPr>
          <p:cNvPr id="1026" name="Straight Connector 1025">
            <a:extLst>
              <a:ext uri="{FF2B5EF4-FFF2-40B4-BE49-F238E27FC236}">
                <a16:creationId xmlns:a16="http://schemas.microsoft.com/office/drawing/2014/main" id="{63FE6420-A599-190F-2188-2295E4741077}"/>
              </a:ext>
            </a:extLst>
          </p:cNvPr>
          <p:cNvCxnSpPr>
            <a:cxnSpLocks/>
          </p:cNvCxnSpPr>
          <p:nvPr/>
        </p:nvCxnSpPr>
        <p:spPr>
          <a:xfrm>
            <a:off x="515088" y="8961540"/>
            <a:ext cx="3188822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7" name="Straight Connector 1026">
            <a:extLst>
              <a:ext uri="{FF2B5EF4-FFF2-40B4-BE49-F238E27FC236}">
                <a16:creationId xmlns:a16="http://schemas.microsoft.com/office/drawing/2014/main" id="{1DB19193-CC1D-4C60-A1CF-BC3CE2AA10F9}"/>
              </a:ext>
            </a:extLst>
          </p:cNvPr>
          <p:cNvCxnSpPr>
            <a:cxnSpLocks/>
          </p:cNvCxnSpPr>
          <p:nvPr/>
        </p:nvCxnSpPr>
        <p:spPr>
          <a:xfrm>
            <a:off x="515088" y="17515874"/>
            <a:ext cx="3188822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AB9B69C-D1B3-BFAE-4D19-E26A09E7F164}"/>
              </a:ext>
            </a:extLst>
          </p:cNvPr>
          <p:cNvSpPr txBox="1"/>
          <p:nvPr/>
        </p:nvSpPr>
        <p:spPr>
          <a:xfrm>
            <a:off x="690563" y="17861294"/>
            <a:ext cx="19758923" cy="10464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Sample Analysis: </a:t>
            </a:r>
          </a:p>
          <a:p>
            <a:pPr marL="685800" indent="-685800">
              <a:buFontTx/>
              <a:buChar char="-"/>
            </a:pPr>
            <a:r>
              <a:rPr lang="en-US" sz="5400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Semi-random sample of 10 plants</a:t>
            </a:r>
          </a:p>
          <a:p>
            <a:pPr marL="685800" indent="-685800">
              <a:buFontTx/>
              <a:buChar char="-"/>
            </a:pPr>
            <a:r>
              <a:rPr lang="en-US" sz="5400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Modeled expected power with NSRDB PSM4 [7] and </a:t>
            </a:r>
            <a:r>
              <a:rPr lang="en-US" sz="5400" dirty="0" err="1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pvlib</a:t>
            </a:r>
            <a:r>
              <a:rPr lang="en-US" sz="5400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 [8] via </a:t>
            </a:r>
            <a:r>
              <a:rPr lang="en-US" sz="5400" dirty="0" err="1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pv</a:t>
            </a:r>
            <a:r>
              <a:rPr lang="en-US" sz="5400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-system-model [9]. </a:t>
            </a:r>
          </a:p>
          <a:p>
            <a:pPr marL="685800" indent="-685800">
              <a:buFontTx/>
              <a:buChar char="-"/>
            </a:pPr>
            <a:r>
              <a:rPr lang="en-US" sz="5400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Estimated parameters not in EIA 860 (</a:t>
            </a:r>
            <a:r>
              <a:rPr lang="en-US" sz="5400" dirty="0" err="1">
                <a:latin typeface="Liberation Mono" panose="02070409020205020404" pitchFamily="49" charset="0"/>
                <a:ea typeface="Liberation Sans" panose="020B0604020202020204" pitchFamily="34" charset="0"/>
                <a:cs typeface="Liberation Mono" panose="02070409020205020404" pitchFamily="49" charset="0"/>
              </a:rPr>
              <a:t>gcr</a:t>
            </a:r>
            <a:r>
              <a:rPr lang="en-US" sz="5400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, </a:t>
            </a:r>
            <a:r>
              <a:rPr lang="en-US" sz="5400" dirty="0" err="1">
                <a:latin typeface="Liberation Mono" panose="02070409020205020404" pitchFamily="49" charset="0"/>
                <a:ea typeface="Liberation Sans" panose="020B0604020202020204" pitchFamily="34" charset="0"/>
                <a:cs typeface="Liberation Mono" panose="02070409020205020404" pitchFamily="49" charset="0"/>
              </a:rPr>
              <a:t>gamma_pdc</a:t>
            </a:r>
            <a:r>
              <a:rPr lang="en-US" sz="5400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, </a:t>
            </a:r>
            <a:r>
              <a:rPr lang="en-US" sz="5400" dirty="0" err="1">
                <a:latin typeface="Liberation Mono" panose="02070409020205020404" pitchFamily="49" charset="0"/>
                <a:ea typeface="Liberation Sans" panose="020B0604020202020204" pitchFamily="34" charset="0"/>
                <a:cs typeface="Liberation Mono" panose="02070409020205020404" pitchFamily="49" charset="0"/>
              </a:rPr>
              <a:t>dc_loss_fraction</a:t>
            </a:r>
            <a:r>
              <a:rPr lang="en-US" sz="5400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) using </a:t>
            </a:r>
            <a:r>
              <a:rPr lang="en-US" sz="5400" dirty="0" err="1">
                <a:latin typeface="Liberation Mono" panose="02070409020205020404" pitchFamily="49" charset="0"/>
                <a:ea typeface="Liberation Sans" panose="020B0604020202020204" pitchFamily="34" charset="0"/>
                <a:cs typeface="Liberation Mono" panose="02070409020205020404" pitchFamily="49" charset="0"/>
              </a:rPr>
              <a:t>scipy.optimize.minimize</a:t>
            </a:r>
            <a:r>
              <a:rPr lang="en-US" sz="5400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.</a:t>
            </a:r>
          </a:p>
          <a:p>
            <a:pPr>
              <a:spcBef>
                <a:spcPts val="1200"/>
              </a:spcBef>
            </a:pPr>
            <a:endParaRPr lang="en-US" sz="2000" b="1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endParaRPr>
          </a:p>
          <a:p>
            <a:pPr>
              <a:spcBef>
                <a:spcPts val="1200"/>
              </a:spcBef>
            </a:pPr>
            <a:r>
              <a:rPr lang="en-US" sz="5400" b="1" u="sng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Initial</a:t>
            </a:r>
            <a:r>
              <a:rPr lang="en-US" sz="5400" b="1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 results: </a:t>
            </a:r>
            <a:r>
              <a:rPr lang="en-US" sz="5400" b="1" dirty="0">
                <a:solidFill>
                  <a:srgbClr val="FF0000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5 of 10 </a:t>
            </a:r>
            <a:r>
              <a:rPr lang="en-US" sz="5400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plants appear to have </a:t>
            </a:r>
            <a:r>
              <a:rPr lang="en-US" sz="5400" b="1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significant drops in performance</a:t>
            </a:r>
            <a:r>
              <a:rPr lang="en-US" sz="5400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 from 2021 to 2023. What’s going on here? Curtailment is supposed to be excluded…</a:t>
            </a:r>
          </a:p>
          <a:p>
            <a:pPr>
              <a:spcBef>
                <a:spcPts val="1200"/>
              </a:spcBef>
            </a:pPr>
            <a:endParaRPr lang="en-US" sz="2000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endParaRPr>
          </a:p>
          <a:p>
            <a:pPr>
              <a:spcBef>
                <a:spcPts val="1200"/>
              </a:spcBef>
            </a:pPr>
            <a:r>
              <a:rPr lang="en-US" sz="5400" b="1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What’s next?</a:t>
            </a:r>
            <a:r>
              <a:rPr lang="en-US" sz="5400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 Someone should get </a:t>
            </a:r>
            <a:r>
              <a:rPr lang="en-US" sz="5400" i="1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all</a:t>
            </a:r>
            <a:r>
              <a:rPr lang="en-US" sz="5400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 this data, do proper rigorous analysis, and publish results (similar to PV Fleets work)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0C8FAA7-1802-32D7-5563-EEA66016CB42}"/>
              </a:ext>
            </a:extLst>
          </p:cNvPr>
          <p:cNvCxnSpPr>
            <a:cxnSpLocks/>
          </p:cNvCxnSpPr>
          <p:nvPr/>
        </p:nvCxnSpPr>
        <p:spPr>
          <a:xfrm>
            <a:off x="515088" y="28583457"/>
            <a:ext cx="3188822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0E6D0CB9-7D16-66B8-48AE-6D9E72FB331C}"/>
              </a:ext>
            </a:extLst>
          </p:cNvPr>
          <p:cNvSpPr txBox="1"/>
          <p:nvPr/>
        </p:nvSpPr>
        <p:spPr>
          <a:xfrm>
            <a:off x="690563" y="15920591"/>
            <a:ext cx="20051129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*Matching with EIA was not 100% successful due to inconsistent names. I used fuzzy string matching [6] on portions of plant name + county with ~2/3 of sites being matched (no false positives, I don’t think…)</a:t>
            </a:r>
            <a:endParaRPr lang="en-US" sz="2800" i="1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882DF8C-BF7D-9B74-940B-78F317B2E146}"/>
              </a:ext>
            </a:extLst>
          </p:cNvPr>
          <p:cNvSpPr txBox="1"/>
          <p:nvPr/>
        </p:nvSpPr>
        <p:spPr>
          <a:xfrm>
            <a:off x="515088" y="28705817"/>
            <a:ext cx="19934398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References:</a:t>
            </a:r>
          </a:p>
          <a:p>
            <a:pPr>
              <a:spcBef>
                <a:spcPts val="600"/>
              </a:spcBef>
            </a:pPr>
            <a:r>
              <a:rPr lang="en-US" sz="1600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[1] </a:t>
            </a:r>
            <a:r>
              <a:rPr lang="en-US" sz="1600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  <a:hlinkClick r:id="rId4"/>
              </a:rPr>
              <a:t>https://www.ercot.com/mp/data-products/data-product-details?id=NP3-965-ER</a:t>
            </a:r>
            <a:endParaRPr lang="en-US" sz="1600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endParaRPr>
          </a:p>
          <a:p>
            <a:pPr>
              <a:spcBef>
                <a:spcPts val="600"/>
              </a:spcBef>
            </a:pPr>
            <a:r>
              <a:rPr lang="en-US" sz="1600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[2] </a:t>
            </a:r>
            <a:r>
              <a:rPr lang="en-US" sz="1600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  <a:hlinkClick r:id="rId5"/>
              </a:rPr>
              <a:t>https://data.ercot.com/data-product-archive/NP3-965-ER</a:t>
            </a:r>
            <a:r>
              <a:rPr lang="en-US" sz="1600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, free login account needed, 1 .zip file of CSVs per day</a:t>
            </a:r>
          </a:p>
          <a:p>
            <a:pPr>
              <a:spcBef>
                <a:spcPts val="600"/>
              </a:spcBef>
            </a:pPr>
            <a:r>
              <a:rPr lang="en-US" sz="1600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[3] </a:t>
            </a:r>
            <a:r>
              <a:rPr lang="en-US" sz="1600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  <a:hlinkClick r:id="rId6"/>
              </a:rPr>
              <a:t>https://www.gridstatus.io/datasets/ercot_sced_gen_resource_60_day</a:t>
            </a:r>
            <a:r>
              <a:rPr lang="en-US" sz="1600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 </a:t>
            </a:r>
          </a:p>
          <a:p>
            <a:pPr>
              <a:spcBef>
                <a:spcPts val="600"/>
              </a:spcBef>
            </a:pPr>
            <a:r>
              <a:rPr lang="en-US" sz="1600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[4] </a:t>
            </a:r>
            <a:r>
              <a:rPr lang="en-US" sz="1600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  <a:hlinkClick r:id="rId7"/>
              </a:rPr>
              <a:t>https://www.ercot.com/files/docs/2025/02/12/CapacityDemandandReservesReport_December2024.xlsx</a:t>
            </a:r>
            <a:r>
              <a:rPr lang="en-US" sz="1600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, from </a:t>
            </a:r>
            <a:r>
              <a:rPr lang="en-US" sz="1600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  <a:hlinkClick r:id="rId8"/>
              </a:rPr>
              <a:t>ttps://www.ercot.com/gridinfo/resource</a:t>
            </a:r>
            <a:r>
              <a:rPr lang="en-US" sz="1600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, </a:t>
            </a:r>
          </a:p>
          <a:p>
            <a:pPr>
              <a:spcBef>
                <a:spcPts val="600"/>
              </a:spcBef>
            </a:pPr>
            <a:r>
              <a:rPr lang="en-US" sz="1600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[5] EIA Form 860, “3_3_Solar_Y2023.xlsx”, in </a:t>
            </a:r>
            <a:r>
              <a:rPr lang="en-US" sz="1600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  <a:hlinkClick r:id="rId9"/>
              </a:rPr>
              <a:t>https://www.eia.gov/electricity/data/eia860/xls/eia8602023.zip</a:t>
            </a:r>
            <a:r>
              <a:rPr lang="en-US" sz="1600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, from </a:t>
            </a:r>
            <a:r>
              <a:rPr lang="en-US" sz="1600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  <a:hlinkClick r:id="rId10"/>
              </a:rPr>
              <a:t>https://www.eia.gov/electricity/data/eia860/</a:t>
            </a:r>
            <a:r>
              <a:rPr lang="en-US" sz="1600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   </a:t>
            </a:r>
          </a:p>
          <a:p>
            <a:pPr>
              <a:spcBef>
                <a:spcPts val="600"/>
              </a:spcBef>
            </a:pPr>
            <a:r>
              <a:rPr lang="en-US" sz="1600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[6] </a:t>
            </a:r>
            <a:r>
              <a:rPr lang="en-US" sz="1600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  <a:hlinkClick r:id="rId11"/>
              </a:rPr>
              <a:t>https://github.com/seatgeek/thefuzz</a:t>
            </a:r>
            <a:r>
              <a:rPr lang="en-US" sz="1600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 </a:t>
            </a:r>
          </a:p>
          <a:p>
            <a:pPr>
              <a:spcBef>
                <a:spcPts val="600"/>
              </a:spcBef>
            </a:pPr>
            <a:r>
              <a:rPr lang="en-US" sz="1600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[7] </a:t>
            </a:r>
            <a:r>
              <a:rPr lang="en-US" sz="1600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  <a:hlinkClick r:id="rId12"/>
              </a:rPr>
              <a:t>https://developer.nrel.gov/docs/solar/nsrdb/nsrdb-GOES-conus-v4-0-0-download/</a:t>
            </a:r>
            <a:r>
              <a:rPr lang="en-US" sz="1600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, available via </a:t>
            </a:r>
            <a:r>
              <a:rPr lang="en-US" sz="1600" dirty="0" err="1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pvlib</a:t>
            </a:r>
            <a:r>
              <a:rPr lang="en-US" sz="1600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 alpha release, </a:t>
            </a:r>
            <a:r>
              <a:rPr lang="en-US" sz="1600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  <a:hlinkClick r:id="rId13"/>
              </a:rPr>
              <a:t>https://pvlib-python.readthedocs.io/en/latest/reference/generated/pvlib.iotools.get_nsrdb_psm4_conus.html</a:t>
            </a:r>
            <a:r>
              <a:rPr lang="en-US" sz="1600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 </a:t>
            </a:r>
          </a:p>
          <a:p>
            <a:pPr>
              <a:spcBef>
                <a:spcPts val="600"/>
              </a:spcBef>
            </a:pPr>
            <a:r>
              <a:rPr lang="en-US" sz="1600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[8] Anderson, K., Hansen, C., Holmgren, W., Jensen, A., </a:t>
            </a:r>
            <a:r>
              <a:rPr lang="en-US" sz="1600" dirty="0" err="1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Mikofski</a:t>
            </a:r>
            <a:r>
              <a:rPr lang="en-US" sz="1600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, M., and Driesse, A. "</a:t>
            </a:r>
            <a:r>
              <a:rPr lang="en-US" sz="1600" dirty="0" err="1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pvlib</a:t>
            </a:r>
            <a:r>
              <a:rPr lang="en-US" sz="1600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 python: 2023 project update." Journal of Open Source Software, 8(92), 5994, (2023). </a:t>
            </a:r>
            <a:r>
              <a:rPr lang="en-US" sz="1600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  <a:hlinkClick r:id="rId14"/>
              </a:rPr>
              <a:t>https://doi.org/10.21105/joss.05994</a:t>
            </a:r>
            <a:r>
              <a:rPr lang="en-US" sz="1600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 </a:t>
            </a:r>
          </a:p>
          <a:p>
            <a:pPr>
              <a:spcBef>
                <a:spcPts val="600"/>
              </a:spcBef>
            </a:pPr>
            <a:r>
              <a:rPr lang="en-US" sz="1600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[9] </a:t>
            </a:r>
            <a:r>
              <a:rPr lang="en-US" sz="1600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  <a:hlinkClick r:id="rId15"/>
              </a:rPr>
              <a:t>https://github.com/williamhobbs/pv-system-model</a:t>
            </a:r>
            <a:r>
              <a:rPr lang="en-US" sz="1600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 </a:t>
            </a:r>
            <a:endParaRPr lang="en-US" sz="2000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5BB1745F-87E6-FDCD-1D68-E0533D7809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70475" y="30624513"/>
            <a:ext cx="4450681" cy="1984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31F39C3F-7315-0C04-2512-8120C8397D4A}"/>
              </a:ext>
            </a:extLst>
          </p:cNvPr>
          <p:cNvSpPr txBox="1"/>
          <p:nvPr/>
        </p:nvSpPr>
        <p:spPr>
          <a:xfrm>
            <a:off x="25603200" y="28701373"/>
            <a:ext cx="670611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Acknowledgements:</a:t>
            </a:r>
          </a:p>
          <a:p>
            <a:r>
              <a:rPr lang="en-US" sz="2400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Code for pulling from gridstatus.io and matching with EIA was based on code by </a:t>
            </a:r>
            <a:r>
              <a:rPr lang="en-US" sz="2400" b="1" dirty="0" err="1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Drumil</a:t>
            </a:r>
            <a:r>
              <a:rPr lang="en-US" sz="2400" b="1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 Joshi</a:t>
            </a:r>
            <a:r>
              <a:rPr lang="en-US" sz="2400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, Southern Power Company.</a:t>
            </a:r>
          </a:p>
        </p:txBody>
      </p:sp>
      <p:pic>
        <p:nvPicPr>
          <p:cNvPr id="32" name="Picture 31" descr="A graph of different colored lines&#10;&#10;AI-generated content may be incorrect.">
            <a:extLst>
              <a:ext uri="{FF2B5EF4-FFF2-40B4-BE49-F238E27FC236}">
                <a16:creationId xmlns:a16="http://schemas.microsoft.com/office/drawing/2014/main" id="{AACBD99E-5C7E-273F-6BC2-93802C306F73}"/>
              </a:ext>
            </a:extLst>
          </p:cNvPr>
          <p:cNvPicPr>
            <a:picLocks noChangeAspect="1"/>
          </p:cNvPicPr>
          <p:nvPr/>
        </p:nvPicPr>
        <p:blipFill>
          <a:blip r:embed="rId17" r:link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08747" y="18085751"/>
            <a:ext cx="11798848" cy="9024792"/>
          </a:xfrm>
          <a:prstGeom prst="rect">
            <a:avLst/>
          </a:prstGeom>
        </p:spPr>
      </p:pic>
      <p:pic>
        <p:nvPicPr>
          <p:cNvPr id="39" name="Picture 38" descr="A qr code with a yellow sun&#10;&#10;AI-generated content may be incorrect.">
            <a:extLst>
              <a:ext uri="{FF2B5EF4-FFF2-40B4-BE49-F238E27FC236}">
                <a16:creationId xmlns:a16="http://schemas.microsoft.com/office/drawing/2014/main" id="{4FAAF6A8-5F18-0B4F-C594-25B7D046E26D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19915" y="29836751"/>
            <a:ext cx="2653335" cy="2653335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C22696D3-18A6-87ED-2BCE-AA1E973DC5AE}"/>
              </a:ext>
            </a:extLst>
          </p:cNvPr>
          <p:cNvSpPr txBox="1"/>
          <p:nvPr/>
        </p:nvSpPr>
        <p:spPr>
          <a:xfrm>
            <a:off x="19592876" y="28701373"/>
            <a:ext cx="53488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Code available:</a:t>
            </a:r>
          </a:p>
          <a:p>
            <a:r>
              <a:rPr lang="en-US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https://github.com/williamhobbs/PVPMC_2025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E2ECB81-5508-6375-9531-CEE55F424041}"/>
              </a:ext>
            </a:extLst>
          </p:cNvPr>
          <p:cNvSpPr txBox="1"/>
          <p:nvPr/>
        </p:nvSpPr>
        <p:spPr>
          <a:xfrm>
            <a:off x="30046289" y="23055788"/>
            <a:ext cx="15071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😬</a:t>
            </a:r>
          </a:p>
        </p:txBody>
      </p:sp>
      <p:pic>
        <p:nvPicPr>
          <p:cNvPr id="7" name="Picture 6" descr="A graph of different colored lines&#10;&#10;AI-generated content may be incorrect.">
            <a:extLst>
              <a:ext uri="{FF2B5EF4-FFF2-40B4-BE49-F238E27FC236}">
                <a16:creationId xmlns:a16="http://schemas.microsoft.com/office/drawing/2014/main" id="{B7132F60-79C8-99FE-C2E8-221CE63D0A87}"/>
              </a:ext>
            </a:extLst>
          </p:cNvPr>
          <p:cNvPicPr>
            <a:picLocks/>
          </p:cNvPicPr>
          <p:nvPr/>
        </p:nvPicPr>
        <p:blipFill>
          <a:blip r:embed="rId20" r:link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19915" y="9255592"/>
            <a:ext cx="11688225" cy="7981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2687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20677</TotalTime>
  <Words>651</Words>
  <Application>Microsoft Office PowerPoint</Application>
  <PresentationFormat>Custom</PresentationFormat>
  <Paragraphs>31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Liberation Mono</vt:lpstr>
      <vt:lpstr>Liberation Sans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 Hobbs</dc:creator>
  <cp:lastModifiedBy>Will</cp:lastModifiedBy>
  <cp:revision>55</cp:revision>
  <dcterms:created xsi:type="dcterms:W3CDTF">2023-01-23T14:51:30Z</dcterms:created>
  <dcterms:modified xsi:type="dcterms:W3CDTF">2025-05-10T19:25:43Z</dcterms:modified>
</cp:coreProperties>
</file>