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703" r:id="rId3"/>
    <p:sldId id="711" r:id="rId4"/>
    <p:sldId id="700" r:id="rId5"/>
    <p:sldId id="1057" r:id="rId6"/>
    <p:sldId id="710" r:id="rId7"/>
    <p:sldId id="712" r:id="rId8"/>
    <p:sldId id="1062" r:id="rId9"/>
    <p:sldId id="713" r:id="rId10"/>
    <p:sldId id="715" r:id="rId11"/>
    <p:sldId id="740" r:id="rId12"/>
    <p:sldId id="706" r:id="rId13"/>
    <p:sldId id="707" r:id="rId14"/>
    <p:sldId id="708" r:id="rId15"/>
    <p:sldId id="709" r:id="rId16"/>
    <p:sldId id="780" r:id="rId17"/>
    <p:sldId id="790" r:id="rId18"/>
    <p:sldId id="787" r:id="rId19"/>
    <p:sldId id="788" r:id="rId20"/>
    <p:sldId id="795" r:id="rId21"/>
    <p:sldId id="898" r:id="rId22"/>
    <p:sldId id="1063" r:id="rId23"/>
    <p:sldId id="423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76610" autoAdjust="0"/>
  </p:normalViewPr>
  <p:slideViewPr>
    <p:cSldViewPr snapToGrid="0">
      <p:cViewPr varScale="1">
        <p:scale>
          <a:sx n="89" d="100"/>
          <a:sy n="89" d="100"/>
        </p:scale>
        <p:origin x="163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2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0.png"/><Relationship Id="rId10" Type="http://schemas.openxmlformats.org/officeDocument/2006/relationships/image" Target="../media/image26.png"/><Relationship Id="rId4" Type="http://schemas.openxmlformats.org/officeDocument/2006/relationships/image" Target="../media/image130.png"/><Relationship Id="rId9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denote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r>
                  <a:rPr lang="en-US" dirty="0"/>
                  <a:t>(Proof omitted. Not on exercises / exams)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913336" y="2707415"/>
                <a:ext cx="10515600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Suppose there exists a poly-time algorithm such that 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6" y="2707415"/>
                <a:ext cx="10515600" cy="2176062"/>
              </a:xfrm>
              <a:prstGeom prst="rect">
                <a:avLst/>
              </a:prstGeom>
              <a:blipFill>
                <a:blip r:embed="rId3"/>
                <a:stretch>
                  <a:fillRect r="-695" b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8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441-D81A-56BA-D694-0A8EF564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E82B-2C56-4D7E-90C9-687EBC2F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exam will be </a:t>
            </a:r>
            <a:r>
              <a:rPr lang="en-US" b="1" dirty="0">
                <a:highlight>
                  <a:srgbClr val="FFFF00"/>
                </a:highlight>
              </a:rPr>
              <a:t>Wednesday, May 28 from 3pm to 5pm</a:t>
            </a:r>
            <a:r>
              <a:rPr lang="en-US" dirty="0"/>
              <a:t> in STU 105</a:t>
            </a:r>
          </a:p>
          <a:p>
            <a:r>
              <a:rPr lang="en-US" dirty="0"/>
              <a:t>The exam is cumulative</a:t>
            </a:r>
          </a:p>
          <a:p>
            <a:r>
              <a:rPr lang="en-US" dirty="0"/>
              <a:t>To prepare for the exam, you only need to study the material prior to </a:t>
            </a:r>
            <a:r>
              <a:rPr lang="en-US" dirty="0">
                <a:solidFill>
                  <a:schemeClr val="accent1"/>
                </a:solidFill>
              </a:rPr>
              <a:t>this point</a:t>
            </a:r>
            <a:r>
              <a:rPr lang="en-US" dirty="0"/>
              <a:t> (including exercises 25-28)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8FB38-80A3-03C7-8620-4354A14B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FA3-0612-83B3-DF3E-FC81E279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Let’s discuss </a:t>
                </a:r>
                <a:r>
                  <a:rPr lang="en-US" dirty="0">
                    <a:solidFill>
                      <a:schemeClr val="accent1"/>
                    </a:solidFill>
                  </a:rPr>
                  <a:t>another approach for coping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 Try to identify some </a:t>
                </a:r>
                <a:r>
                  <a:rPr lang="en-US" dirty="0">
                    <a:solidFill>
                      <a:schemeClr val="accent1"/>
                    </a:solidFill>
                  </a:rPr>
                  <a:t>additional structure</a:t>
                </a:r>
                <a:r>
                  <a:rPr lang="en-US" dirty="0"/>
                  <a:t> in the instances you care about, beyond the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Initially, you think you need to 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satisfiable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CNF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formula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2C746-7B01-92F7-6DDC-AED9862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5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CD4-88B2-0B74-DFA6-EE27AC50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1825625"/>
                <a:ext cx="1146154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However, after studying your situation more closely, you realize that </a:t>
                </a:r>
                <a:r>
                  <a:rPr lang="en-US" dirty="0">
                    <a:solidFill>
                      <a:schemeClr val="accent1"/>
                    </a:solidFill>
                  </a:rPr>
                  <a:t>your instances</a:t>
                </a:r>
                <a:r>
                  <a:rPr lang="en-US" dirty="0"/>
                  <a:t> are all “Horn formulas”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Horn formula</a:t>
                </a:r>
                <a:r>
                  <a:rPr lang="en-US" dirty="0"/>
                  <a:t> is a CNF formula with at most one positive literal per clause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Horn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1825625"/>
                <a:ext cx="1146154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AD0D-57E5-9C90-05EB-54704BD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3640-3C03-A1D1-5DA3-32789B75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Another approach: If your problem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you can try using a “SAT solver” (practical software for solving SAT)</a:t>
                </a:r>
              </a:p>
              <a:p>
                <a:r>
                  <a:rPr lang="en-US" dirty="0"/>
                  <a:t>For example, many software package managers use SAT solvers to resolve dependencies</a:t>
                </a:r>
                <a:endParaRPr lang="en-US" b="0" dirty="0"/>
              </a:p>
              <a:p>
                <a:r>
                  <a:rPr lang="en-US" dirty="0"/>
                  <a:t>Presumably, the reason this works is that there is some </a:t>
                </a:r>
                <a:r>
                  <a:rPr lang="en-US" dirty="0">
                    <a:solidFill>
                      <a:schemeClr val="accent1"/>
                    </a:solidFill>
                  </a:rPr>
                  <a:t>hidden structure</a:t>
                </a:r>
                <a:r>
                  <a:rPr lang="en-US" dirty="0"/>
                  <a:t> in the SAT instances that come up in practice (think Horn formulas)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  <a:blipFill>
                <a:blip r:embed="rId2"/>
                <a:stretch>
                  <a:fillRect l="-988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1DED6-CAE5-08A7-399B-1A500BF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1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9121-96D9-DD93-D2B4-232F694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</p:spPr>
            <p:txBody>
              <a:bodyPr/>
              <a:lstStyle/>
              <a:p>
                <a:r>
                  <a:rPr lang="en-US" dirty="0"/>
                  <a:t>Note: Despite the practical success of SAT solvers, it is nevertheless conjectured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“hard instances”</a:t>
                </a:r>
                <a:r>
                  <a:rPr lang="en-US" dirty="0"/>
                  <a:t> on which practical SAT solvers fail badly </a:t>
                </a:r>
              </a:p>
              <a:p>
                <a:r>
                  <a:rPr lang="en-US" dirty="0"/>
                  <a:t>E.g., good luck using SAT solvers to mine bitcoin…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04BD-891A-B80E-DE2F-6401D36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white b in a circle&#10;&#10;AI-generated content may be incorrect.">
            <a:extLst>
              <a:ext uri="{FF2B5EF4-FFF2-40B4-BE49-F238E27FC236}">
                <a16:creationId xmlns:a16="http://schemas.microsoft.com/office/drawing/2014/main" id="{747BE437-4386-64DB-F4BC-E97B2BC39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0" y="4087812"/>
            <a:ext cx="2159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0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CD0-44E5-B3BB-CF7A-BCB62E25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6855-BAF2-D9BB-FB89-9A740DCD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4756" cy="4665219"/>
          </a:xfrm>
        </p:spPr>
        <p:txBody>
          <a:bodyPr>
            <a:normAutofit/>
          </a:bodyPr>
          <a:lstStyle/>
          <a:p>
            <a:r>
              <a:rPr lang="en-US" dirty="0"/>
              <a:t>Another approach for coping with intractability: Quantum Computing</a:t>
            </a:r>
          </a:p>
          <a:p>
            <a:r>
              <a:rPr lang="en-US" dirty="0"/>
              <a:t>A quantum computer is a computational device that uses special features of </a:t>
            </a:r>
            <a:r>
              <a:rPr lang="en-US" dirty="0">
                <a:solidFill>
                  <a:schemeClr val="accent1"/>
                </a:solidFill>
              </a:rPr>
              <a:t>quantum physics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detailed</a:t>
            </a:r>
            <a:r>
              <a:rPr lang="en-US" dirty="0"/>
              <a:t> discussion of quantum computing is outside the scope of this course</a:t>
            </a:r>
          </a:p>
          <a:p>
            <a:r>
              <a:rPr lang="en-US" dirty="0"/>
              <a:t>We will discuss only some </a:t>
            </a:r>
            <a:r>
              <a:rPr lang="en-US" dirty="0">
                <a:solidFill>
                  <a:schemeClr val="accent1"/>
                </a:solidFill>
              </a:rPr>
              <a:t>key facts</a:t>
            </a:r>
            <a:r>
              <a:rPr lang="en-US" dirty="0"/>
              <a:t> about quantum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6C7C-8CAB-5E21-C34F-D935C15C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8C69AEB0-330A-0603-B087-2BF23B17A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94508" y="464449"/>
            <a:ext cx="1386308" cy="122827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093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8E5-8C43-1C4A-FD20-F40801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8EF9-3331-B60C-1753-E68CB90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10680700" cy="4351338"/>
          </a:xfrm>
        </p:spPr>
        <p:txBody>
          <a:bodyPr/>
          <a:lstStyle/>
          <a:p>
            <a:r>
              <a:rPr lang="en-US" dirty="0"/>
              <a:t>Quantum computers are, to some extent, </a:t>
            </a:r>
            <a:r>
              <a:rPr lang="en-US" dirty="0">
                <a:solidFill>
                  <a:schemeClr val="accent1"/>
                </a:solidFill>
              </a:rPr>
              <a:t>hypothetical</a:t>
            </a:r>
          </a:p>
          <a:p>
            <a:r>
              <a:rPr lang="en-US" dirty="0"/>
              <a:t>So far, researchers have constructed </a:t>
            </a:r>
            <a:r>
              <a:rPr lang="en-US" dirty="0">
                <a:solidFill>
                  <a:schemeClr val="accent1"/>
                </a:solidFill>
              </a:rPr>
              <a:t>rudimentary</a:t>
            </a:r>
            <a:r>
              <a:rPr lang="en-US" dirty="0"/>
              <a:t> quantum computers</a:t>
            </a:r>
          </a:p>
          <a:p>
            <a:r>
              <a:rPr lang="en-US" dirty="0"/>
              <a:t>There are huge ongoing efforts to build </a:t>
            </a:r>
            <a:r>
              <a:rPr lang="en-US" dirty="0">
                <a:solidFill>
                  <a:schemeClr val="accent1"/>
                </a:solidFill>
              </a:rPr>
              <a:t>fully-functional</a:t>
            </a:r>
            <a:r>
              <a:rPr lang="en-US" dirty="0"/>
              <a:t> quantum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4B87-7FDC-6A17-99C5-4BCC7DD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778C4C6-E4CE-871C-6420-4E083433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94508" y="464449"/>
            <a:ext cx="1386308" cy="122827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82574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5F6-AFA8-562F-7520-5FFB503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</p:spPr>
            <p:txBody>
              <a:bodyPr/>
              <a:lstStyle/>
              <a:p>
                <a:r>
                  <a:rPr lang="en-US" dirty="0"/>
                  <a:t>One can define a complexity class,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consisting of all languages that could be decided in polynomial time by a fully-functional quantum computer</a:t>
                </a:r>
              </a:p>
              <a:p>
                <a:r>
                  <a:rPr lang="en-US" dirty="0"/>
                  <a:t>The mathematical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 is beyond the scope of this course</a:t>
                </a:r>
              </a:p>
              <a:p>
                <a:r>
                  <a:rPr lang="en-US" dirty="0"/>
                  <a:t>One can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DE08-25BC-AF5D-34D8-3A7C2F3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ADD27F6F-9FA1-CF85-1F12-20BB3E60D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94508" y="464449"/>
            <a:ext cx="1386308" cy="122827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479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BCD-95F4-F1A5-C295-EAEF0937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a likely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 to the extended Church-Turing thesis!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A06C-01BD-7E45-D612-DCFA1642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/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 (Shor’s algorithm):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9226E886-C61D-6CA6-936E-A080E545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94508" y="464449"/>
            <a:ext cx="1386308" cy="122827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17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Coping with intractability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AB5-AAB0-8173-603E-A9A6473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is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/>
                  <a:t>In fact, it is conjectured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BQP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case, even a fully-functional quantum computer would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be able to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 problems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polynomial time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Even quantum computers have limitations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5919-B642-1E59-4AED-9F04000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8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303272" y="1864225"/>
            <a:ext cx="3569677" cy="46658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5730" y="5376386"/>
            <a:ext cx="835270" cy="82995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4232114" y="-2319016"/>
            <a:ext cx="3711988" cy="4983621"/>
          </a:xfrm>
          <a:prstGeom prst="arc">
            <a:avLst>
              <a:gd name="adj1" fmla="val 10837321"/>
              <a:gd name="adj2" fmla="val 21517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765305" y="1371958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DA807-386C-8B37-0693-6FD826D79BE3}"/>
              </a:ext>
            </a:extLst>
          </p:cNvPr>
          <p:cNvGrpSpPr/>
          <p:nvPr/>
        </p:nvGrpSpPr>
        <p:grpSpPr>
          <a:xfrm>
            <a:off x="2880405" y="4270877"/>
            <a:ext cx="3322327" cy="780428"/>
            <a:chOff x="5273726" y="2371604"/>
            <a:chExt cx="3322327" cy="780428"/>
          </a:xfrm>
        </p:grpSpPr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6DFB0F31-89BA-6BF9-70A1-238E3F32405A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/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66920F-B70D-2BD2-6A50-4651F5536DB1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B3AC8-A36E-585F-DC71-D3B3CE1A7AFE}"/>
              </a:ext>
            </a:extLst>
          </p:cNvPr>
          <p:cNvGrpSpPr/>
          <p:nvPr/>
        </p:nvGrpSpPr>
        <p:grpSpPr>
          <a:xfrm>
            <a:off x="4232114" y="4164580"/>
            <a:ext cx="3711988" cy="2181656"/>
            <a:chOff x="3012830" y="5090090"/>
            <a:chExt cx="835270" cy="100304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E5EE36-E62C-463D-3801-68C7AD1924E8}"/>
                </a:ext>
              </a:extLst>
            </p:cNvPr>
            <p:cNvSpPr/>
            <p:nvPr/>
          </p:nvSpPr>
          <p:spPr>
            <a:xfrm>
              <a:off x="3012830" y="5090090"/>
              <a:ext cx="835270" cy="1003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/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BQP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2402468" y="971106"/>
            <a:ext cx="7387064" cy="570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CCE0-9C51-AD53-0F4A-B68FD6FB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quantum computers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797B3-F2CD-8994-B1BC-68DFDA771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640"/>
                <a:ext cx="10515600" cy="4826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developed several techniques for identifying hardness</a:t>
                </a:r>
              </a:p>
              <a:p>
                <a:pPr lvl="1"/>
                <a:r>
                  <a:rPr lang="en-US" dirty="0"/>
                  <a:t>Undecidability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r>
                  <a:rPr lang="en-US" dirty="0"/>
                  <a:t>Those techniques are </a:t>
                </a:r>
                <a:r>
                  <a:rPr lang="en-US" dirty="0">
                    <a:solidFill>
                      <a:schemeClr val="accent1"/>
                    </a:solidFill>
                  </a:rPr>
                  <a:t>all still applicable</a:t>
                </a:r>
                <a:r>
                  <a:rPr lang="en-US" dirty="0"/>
                  <a:t> even in a world with fully-functional quantum computers!</a:t>
                </a:r>
              </a:p>
              <a:p>
                <a:r>
                  <a:rPr lang="en-US" dirty="0"/>
                  <a:t>Complexity theory is intended to be “future-proof” / “timeless”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797B3-F2CD-8994-B1BC-68DFDA771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640"/>
                <a:ext cx="10515600" cy="4826000"/>
              </a:xfrm>
              <a:blipFill>
                <a:blip r:embed="rId2"/>
                <a:stretch>
                  <a:fillRect l="-1043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A1C-7B94-9AA9-081D-5C6121F9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61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AD83B-0937-3EBD-BDCA-A1DC3655AF79}"/>
              </a:ext>
            </a:extLst>
          </p:cNvPr>
          <p:cNvCxnSpPr>
            <a:cxnSpLocks/>
          </p:cNvCxnSpPr>
          <p:nvPr/>
        </p:nvCxnSpPr>
        <p:spPr>
          <a:xfrm>
            <a:off x="4098852" y="5806911"/>
            <a:ext cx="2405643" cy="942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30A55-16DE-318D-1724-88E606BC5D77}"/>
              </a:ext>
            </a:extLst>
          </p:cNvPr>
          <p:cNvCxnSpPr>
            <a:cxnSpLocks/>
          </p:cNvCxnSpPr>
          <p:nvPr/>
        </p:nvCxnSpPr>
        <p:spPr>
          <a:xfrm flipV="1">
            <a:off x="4157221" y="5665509"/>
            <a:ext cx="2347274" cy="3770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71B8-BDB7-85AA-2F20-345BFA4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knapsack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/>
                    </a:solidFill>
                  </a:rPr>
                  <a:t>weight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pounds)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dollars)</a:t>
                </a:r>
              </a:p>
              <a:p>
                <a:pPr lvl="1"/>
                <a:r>
                  <a:rPr lang="en-US" dirty="0"/>
                  <a:t>We can carry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pounds of stuff in our knapsack</a:t>
                </a:r>
              </a:p>
              <a:p>
                <a:r>
                  <a:rPr lang="en-US" dirty="0"/>
                  <a:t>Goal: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as large as possible, subject to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2D3-E0C8-00D5-64AD-171DA2BF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4C64D61-38A0-9A71-AA38-6E75E4BC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01" y="563079"/>
            <a:ext cx="26129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63" y="1825624"/>
                <a:ext cx="11398990" cy="50303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63" y="1825624"/>
                <a:ext cx="11398990" cy="503034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8ED0-AF21-853F-41BE-0B67F86D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/>
              <p:nvPr/>
            </p:nvSpPr>
            <p:spPr>
              <a:xfrm>
                <a:off x="3205533" y="3429000"/>
                <a:ext cx="5780934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3" y="3429000"/>
                <a:ext cx="5780934" cy="931244"/>
              </a:xfrm>
              <a:prstGeom prst="rect">
                <a:avLst/>
              </a:prstGeom>
              <a:blipFill>
                <a:blip r:embed="rId4"/>
                <a:stretch>
                  <a:fillRect l="-1474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DE2EE548-9309-4817-0927-0101927BF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4C51-7ACB-D84A-8A52-8027E552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in pseudo-polynomial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14E2-BA1B-2BBE-8E35-91A84D23A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023" y="1825624"/>
                <a:ext cx="11019934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14E2-BA1B-2BBE-8E35-91A84D23A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23" y="1825624"/>
                <a:ext cx="11019934" cy="46652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C619-7FE8-8357-F9D0-44818E75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AF31D8-EAE8-93B0-7C3C-6643FD673695}"/>
                  </a:ext>
                </a:extLst>
              </p:cNvPr>
              <p:cNvSpPr/>
              <p:nvPr/>
            </p:nvSpPr>
            <p:spPr>
              <a:xfrm>
                <a:off x="3205532" y="4211425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AF31D8-EAE8-93B0-7C3C-6643FD673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2" y="4211425"/>
                <a:ext cx="6315539" cy="931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E9BAF8C-77A7-D6E6-4CCB-D54BF918B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8CBE-9506-4A59-16F3-01E6407C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9B8-332B-A9B5-0B3C-548B061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825625"/>
            <a:ext cx="10972800" cy="4351338"/>
          </a:xfrm>
        </p:spPr>
        <p:txBody>
          <a:bodyPr/>
          <a:lstStyle/>
          <a:p>
            <a:r>
              <a:rPr lang="en-US" dirty="0"/>
              <a:t>Next approach for coping with intractability: </a:t>
            </a:r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A66E-D259-BB52-37DC-1556720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04FAAD03-D7E4-CF95-CC07-52290524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6081"/>
            <a:ext cx="10515600" cy="1325563"/>
          </a:xfrm>
        </p:spPr>
        <p:txBody>
          <a:bodyPr/>
          <a:lstStyle/>
          <a:p>
            <a:r>
              <a:rPr lang="en-US" dirty="0"/>
              <a:t>Approximation algorithm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6" y="1625070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6" y="1625070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717167" y="4052914"/>
                <a:ext cx="10757661" cy="2260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7" y="4052914"/>
                <a:ext cx="10757661" cy="2260505"/>
              </a:xfrm>
              <a:prstGeom prst="rect">
                <a:avLst/>
              </a:prstGeom>
              <a:blipFill>
                <a:blip r:embed="rId3"/>
                <a:stretch>
                  <a:fillRect l="-57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B970D705-1934-B9F1-6087-71C978A6C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57F5-5C3B-EBA8-904E-160D7C9C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72D81-55B0-DD06-C9CB-3F3B3A90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825624"/>
                <a:ext cx="11793681" cy="485573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Algorithm: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that maximizes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Polynomial time, because we can encode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in </a:t>
                </a:r>
                <a:r>
                  <a:rPr lang="en-US" dirty="0">
                    <a:solidFill>
                      <a:schemeClr val="accent1"/>
                    </a:solidFill>
                  </a:rPr>
                  <a:t>unary</a:t>
                </a:r>
              </a:p>
              <a:p>
                <a:r>
                  <a:rPr lang="en-US" b="1" dirty="0"/>
                  <a:t>Correctness 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be optimal. Then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Sup>
                            <m:sSub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m:rPr>
                          <m:aln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600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sz="2600" b="0" i="0" smtClean="0"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D72D81-55B0-DD06-C9CB-3F3B3A90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825624"/>
                <a:ext cx="11793681" cy="4855731"/>
              </a:xfrm>
              <a:blipFill>
                <a:blip r:embed="rId2"/>
                <a:stretch>
                  <a:fillRect l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E4AB1-6D15-57A6-48F5-268DE7B0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6636AC54-5177-116E-34C1-A970B097E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C93F14-A049-553D-6690-E22FE0DA0EA1}"/>
              </a:ext>
            </a:extLst>
          </p:cNvPr>
          <p:cNvSpPr/>
          <p:nvPr/>
        </p:nvSpPr>
        <p:spPr>
          <a:xfrm>
            <a:off x="1104900" y="7016750"/>
            <a:ext cx="1409700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D0001C-A321-ACC9-6837-4C21BB135D5D}"/>
              </a:ext>
            </a:extLst>
          </p:cNvPr>
          <p:cNvSpPr/>
          <p:nvPr/>
        </p:nvSpPr>
        <p:spPr>
          <a:xfrm>
            <a:off x="2514600" y="7016750"/>
            <a:ext cx="1409700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02B64-0656-F792-4D57-56274FA52907}"/>
              </a:ext>
            </a:extLst>
          </p:cNvPr>
          <p:cNvSpPr/>
          <p:nvPr/>
        </p:nvSpPr>
        <p:spPr>
          <a:xfrm>
            <a:off x="3924300" y="7016750"/>
            <a:ext cx="2298700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493D5-2721-1529-0A0C-4EC811E2DF52}"/>
              </a:ext>
            </a:extLst>
          </p:cNvPr>
          <p:cNvSpPr/>
          <p:nvPr/>
        </p:nvSpPr>
        <p:spPr>
          <a:xfrm>
            <a:off x="6223000" y="7016750"/>
            <a:ext cx="2159000" cy="125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CE9804-2E1E-3BAB-50F6-3ED8486E9D3C}"/>
              </a:ext>
            </a:extLst>
          </p:cNvPr>
          <p:cNvSpPr/>
          <p:nvPr/>
        </p:nvSpPr>
        <p:spPr>
          <a:xfrm>
            <a:off x="8382000" y="7016750"/>
            <a:ext cx="3708400" cy="125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2F020-DD78-7EDF-8B74-94045F47AD5D}"/>
              </a:ext>
            </a:extLst>
          </p:cNvPr>
          <p:cNvSpPr/>
          <p:nvPr/>
        </p:nvSpPr>
        <p:spPr>
          <a:xfrm>
            <a:off x="8382000" y="8267700"/>
            <a:ext cx="2413000" cy="125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0.0026 -0.31111 " pathEditMode="relative" rAng="0" ptsTypes="AA">
                                      <p:cBhvr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0.00261 -0.31111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0.0026 -0.31111 " pathEditMode="relative" rAng="0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0026 -0.31111 " pathEditMode="relative" rAng="0" ptsTypes="AA">
                                      <p:cBhvr>
                                        <p:cTn id="2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00261 -0.31111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0.0026 -0.31111 " pathEditMode="relative" rAng="0" ptsTypes="AA">
                                      <p:cBhvr>
                                        <p:cTn id="3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C56E-830F-367C-0BF4-619B7BC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cases, approximation algorithms </a:t>
                </a:r>
                <a:r>
                  <a:rPr lang="en-US" dirty="0">
                    <a:solidFill>
                      <a:schemeClr val="accent1"/>
                    </a:solidFill>
                  </a:rPr>
                  <a:t>take some of the sting out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r>
                  <a:rPr lang="en-US" dirty="0"/>
                  <a:t>However:</a:t>
                </a:r>
              </a:p>
              <a:p>
                <a:pPr lvl="1"/>
                <a:r>
                  <a:rPr lang="en-US" dirty="0"/>
                  <a:t>Approximation is </a:t>
                </a:r>
                <a:r>
                  <a:rPr lang="en-US" dirty="0">
                    <a:solidFill>
                      <a:schemeClr val="accent1"/>
                    </a:solidFill>
                  </a:rPr>
                  <a:t>not always applicable</a:t>
                </a:r>
                <a:endParaRPr lang="en-US" dirty="0"/>
              </a:p>
              <a:p>
                <a:pPr lvl="2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r>
                  <a:rPr lang="en-US" dirty="0"/>
                  <a:t> is simply not an optimization problem</a:t>
                </a:r>
              </a:p>
              <a:p>
                <a:pPr lvl="1"/>
                <a:r>
                  <a:rPr lang="en-US" dirty="0"/>
                  <a:t>Even if it’s applicable, approximation is </a:t>
                </a:r>
                <a:r>
                  <a:rPr lang="en-US" dirty="0">
                    <a:solidFill>
                      <a:schemeClr val="accent1"/>
                    </a:solidFill>
                  </a:rPr>
                  <a:t>not always feasible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3EBE-A851-C169-6ECC-51EB556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75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205904</TotalTime>
  <Words>1037</Words>
  <Application>Microsoft Office PowerPoint</Application>
  <PresentationFormat>Widescreen</PresentationFormat>
  <Paragraphs>129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2025 Instructor: William Hoza</vt:lpstr>
      <vt:lpstr>Coping with intractability</vt:lpstr>
      <vt:lpstr>The knapsack problem</vt:lpstr>
      <vt:lpstr>"KNAPSACK" is "NP"-complete</vt:lpstr>
      <vt:lpstr>Knapsack in pseudo-polynomial time</vt:lpstr>
      <vt:lpstr>Approximation algorithms</vt:lpstr>
      <vt:lpstr>Approximation algorithm for Knapsack</vt:lpstr>
      <vt:lpstr>Approximation algorithm for Knapsack</vt:lpstr>
      <vt:lpstr>Approximation algorithms are not a panacea</vt:lpstr>
      <vt:lpstr>Inapproximability of the clique problem</vt:lpstr>
      <vt:lpstr>Final exam</vt:lpstr>
      <vt:lpstr>Structured inputs</vt:lpstr>
      <vt:lpstr>Structured inputs</vt:lpstr>
      <vt:lpstr>SAT solvers</vt:lpstr>
      <vt:lpstr>SAT solvers are not a panacea</vt:lpstr>
      <vt:lpstr>Quantum computing</vt:lpstr>
      <vt:lpstr>Quantum computing</vt:lpstr>
      <vt:lpstr>Quantum complexity theory</vt:lpstr>
      <vt:lpstr>Shor’s algorithm</vt:lpstr>
      <vt:lpstr>Quantum computing is not a panacea</vt:lpstr>
      <vt:lpstr>PowerPoint Presentation</vt:lpstr>
      <vt:lpstr>Limitations of quantum computers</vt:lpstr>
      <vt:lpstr>Which problems can be solved through computation?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1501</cp:revision>
  <dcterms:created xsi:type="dcterms:W3CDTF">2022-12-12T23:26:37Z</dcterms:created>
  <dcterms:modified xsi:type="dcterms:W3CDTF">2025-05-16T20:35:10Z</dcterms:modified>
</cp:coreProperties>
</file>