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0" r:id="rId2"/>
    <p:sldId id="773" r:id="rId3"/>
    <p:sldId id="652" r:id="rId4"/>
    <p:sldId id="909" r:id="rId5"/>
    <p:sldId id="775" r:id="rId6"/>
    <p:sldId id="911" r:id="rId7"/>
    <p:sldId id="784" r:id="rId8"/>
    <p:sldId id="701" r:id="rId9"/>
    <p:sldId id="746" r:id="rId10"/>
    <p:sldId id="747" r:id="rId11"/>
    <p:sldId id="926" r:id="rId12"/>
    <p:sldId id="779" r:id="rId13"/>
    <p:sldId id="780" r:id="rId14"/>
    <p:sldId id="781" r:id="rId15"/>
    <p:sldId id="910" r:id="rId16"/>
    <p:sldId id="922" r:id="rId17"/>
    <p:sldId id="788" r:id="rId18"/>
    <p:sldId id="778" r:id="rId19"/>
    <p:sldId id="935" r:id="rId20"/>
    <p:sldId id="946" r:id="rId21"/>
    <p:sldId id="947" r:id="rId22"/>
    <p:sldId id="951" r:id="rId23"/>
    <p:sldId id="948" r:id="rId24"/>
    <p:sldId id="949" r:id="rId25"/>
    <p:sldId id="942" r:id="rId26"/>
    <p:sldId id="943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 varScale="1">
        <p:scale>
          <a:sx n="106" d="100"/>
          <a:sy n="106" d="100"/>
        </p:scale>
        <p:origin x="9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6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5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7F793-34F8-60EA-0093-14B260A8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C630B1-BC17-656F-F732-437134A32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1FA080-9289-5D82-AF63-4B1D3D9CF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C0EB4-FACB-B072-8FB5-E93ABC34D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99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1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cs-1200.github.io/cs1200/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harvard-cs-1200.github.io/cs1200/" TargetMode="Externa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8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D6A02-5031-A79D-5D0C-1A5468DBB6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33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Deciding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AD6A02-5031-A79D-5D0C-1A5468DBB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33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D74EB-5A4B-36AE-8DF9-D29F8A118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885" y="1589650"/>
                <a:ext cx="11473543" cy="49940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Proof attempt 1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try all possible decompositions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… ☹️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5D74EB-5A4B-36AE-8DF9-D29F8A118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5" y="1589650"/>
                <a:ext cx="11473543" cy="4994030"/>
              </a:xfrm>
              <a:blipFill>
                <a:blip r:embed="rId3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6B0-D22A-D405-0099-EECF4258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733582-01F5-356A-D548-6ED53FCAA916}"/>
                  </a:ext>
                </a:extLst>
              </p:cNvPr>
              <p:cNvSpPr/>
              <p:nvPr/>
            </p:nvSpPr>
            <p:spPr>
              <a:xfrm>
                <a:off x="3578861" y="2616200"/>
                <a:ext cx="4714240" cy="9646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733582-01F5-356A-D548-6ED53FCAA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61" y="2616200"/>
                <a:ext cx="4714240" cy="964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2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050D96B-779B-BE9E-4A8F-749B97C3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003F1C-8E08-853C-33C1-43E80FE2F3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033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Deciding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003F1C-8E08-853C-33C1-43E80FE2F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033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98D4F-410C-675E-EACC-DE7EA8197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1885" y="1589650"/>
                <a:ext cx="11702144" cy="49940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We’ll use an algorithm technique called </a:t>
                </a:r>
                <a:r>
                  <a:rPr lang="en-US" dirty="0">
                    <a:solidFill>
                      <a:schemeClr val="accent1"/>
                    </a:solidFill>
                  </a:rPr>
                  <a:t>“dynamic programming”</a:t>
                </a:r>
              </a:p>
              <a:p>
                <a:r>
                  <a:rPr lang="en-US" dirty="0"/>
                  <a:t>Key observation: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 </a:t>
                </a:r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EVENPAL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C98D4F-410C-675E-EACC-DE7EA8197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1885" y="1589650"/>
                <a:ext cx="11702144" cy="4994030"/>
              </a:xfrm>
              <a:blipFill>
                <a:blip r:embed="rId3"/>
                <a:stretch>
                  <a:fillRect l="-938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23FC1-B4F7-8352-512A-2D820DD9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4BFC4F-1CC3-29C7-97D9-ADE7204A223D}"/>
                  </a:ext>
                </a:extLst>
              </p:cNvPr>
              <p:cNvSpPr/>
              <p:nvPr/>
            </p:nvSpPr>
            <p:spPr>
              <a:xfrm>
                <a:off x="3578861" y="2616200"/>
                <a:ext cx="4714240" cy="96469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C4BFC4F-1CC3-29C7-97D9-ADE7204A22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861" y="2616200"/>
                <a:ext cx="4714240" cy="9646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3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833CC4-D15D-B022-29B3-2BE02180F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833CC4-D15D-B022-29B3-2BE02180F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CDEA8-AA24-884B-8059-DF4AFC97B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2692" y="1690688"/>
                <a:ext cx="10873154" cy="47369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be the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Plan: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we will compute a Boolean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indicates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ACDEA8-AA24-884B-8059-DF4AFC97B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2692" y="1690688"/>
                <a:ext cx="10873154" cy="4736954"/>
              </a:xfrm>
              <a:blipFill>
                <a:blip r:embed="rId3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23F8F-AD8C-1399-FB7A-C28E3040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0EC29E-1334-EF9D-FE82-A8E04F1C58EB}"/>
                  </a:ext>
                </a:extLst>
              </p:cNvPr>
              <p:cNvSpPr/>
              <p:nvPr/>
            </p:nvSpPr>
            <p:spPr>
              <a:xfrm>
                <a:off x="936674" y="3927959"/>
                <a:ext cx="10302825" cy="256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EVENPAL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Otherwise,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True; 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False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0EC29E-1334-EF9D-FE82-A8E04F1C5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74" y="3927959"/>
                <a:ext cx="10302825" cy="2562885"/>
              </a:xfrm>
              <a:prstGeom prst="rect">
                <a:avLst/>
              </a:prstGeom>
              <a:blipFill>
                <a:blip r:embed="rId4"/>
                <a:stretch>
                  <a:fillRect l="-591" b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82DD334-4F10-BCDE-8065-7F415CDE551F}"/>
              </a:ext>
            </a:extLst>
          </p:cNvPr>
          <p:cNvGrpSpPr/>
          <p:nvPr/>
        </p:nvGrpSpPr>
        <p:grpSpPr>
          <a:xfrm>
            <a:off x="2690883" y="3927959"/>
            <a:ext cx="7267433" cy="2657374"/>
            <a:chOff x="4602804" y="3977893"/>
            <a:chExt cx="7267433" cy="26573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3CB2B6-D46C-D33E-073B-B6792058C2D0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621D0288-25B2-4F5C-76B3-41808F99663C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should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be?</a:t>
                  </a:r>
                </a:p>
              </p:txBody>
            </p:sp>
          </mc:Choice>
          <mc:Fallback xmlns="">
            <p:sp>
              <p:nvSpPr>
                <p:cNvPr id="16" name="Hexagon 15">
                  <a:extLst>
                    <a:ext uri="{FF2B5EF4-FFF2-40B4-BE49-F238E27FC236}">
                      <a16:creationId xmlns:a16="http://schemas.microsoft.com/office/drawing/2014/main" id="{621D0288-25B2-4F5C-76B3-41808F9966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5984BA0-AE35-337B-D339-96F4A6452329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1FF1EE6F-509B-BB43-D480-C0F6661987D1}"/>
                  </a:ext>
                </a:extLst>
              </p:cNvPr>
              <p:cNvSpPr/>
              <p:nvPr/>
            </p:nvSpPr>
            <p:spPr>
              <a:xfrm>
                <a:off x="2777076" y="548130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It depends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1FF1EE6F-509B-BB43-D480-C0F666198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076" y="548130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C35FE747-F070-F0B9-99E4-E23E2F29AEB5}"/>
              </a:ext>
            </a:extLst>
          </p:cNvPr>
          <p:cNvSpPr/>
          <p:nvPr/>
        </p:nvSpPr>
        <p:spPr>
          <a:xfrm>
            <a:off x="6316833" y="475787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False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2D0A015D-9998-9DDB-CDD8-FBD6B05A184E}"/>
              </a:ext>
            </a:extLst>
          </p:cNvPr>
          <p:cNvSpPr/>
          <p:nvPr/>
        </p:nvSpPr>
        <p:spPr>
          <a:xfrm>
            <a:off x="6326223" y="548130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It’s not well-defined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DA018287-ACDA-0230-5A5F-9CB1D831A897}"/>
              </a:ext>
            </a:extLst>
          </p:cNvPr>
          <p:cNvSpPr/>
          <p:nvPr/>
        </p:nvSpPr>
        <p:spPr>
          <a:xfrm>
            <a:off x="2775452" y="475787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True</a:t>
            </a:r>
          </a:p>
        </p:txBody>
      </p:sp>
    </p:spTree>
    <p:extLst>
      <p:ext uri="{BB962C8B-B14F-4D97-AF65-F5344CB8AC3E}">
        <p14:creationId xmlns:p14="http://schemas.microsoft.com/office/powerpoint/2010/main" val="331247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833CC4-D15D-B022-29B3-2BE02180F24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6789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Deciding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833CC4-D15D-B022-29B3-2BE02180F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6789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23F8F-AD8C-1399-FB7A-C28E3040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>
                <a:extLst>
                  <a:ext uri="{FF2B5EF4-FFF2-40B4-BE49-F238E27FC236}">
                    <a16:creationId xmlns:a16="http://schemas.microsoft.com/office/drawing/2014/main" id="{B9AF38AD-73C4-8274-D269-21D16382D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9086" y="3790440"/>
                <a:ext cx="10728738" cy="7546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TM implementation: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cell, and write #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 cell</a:t>
                </a:r>
              </a:p>
            </p:txBody>
          </p:sp>
        </mc:Choice>
        <mc:Fallback xmlns="">
          <p:sp>
            <p:nvSpPr>
              <p:cNvPr id="94" name="Content Placeholder 93">
                <a:extLst>
                  <a:ext uri="{FF2B5EF4-FFF2-40B4-BE49-F238E27FC236}">
                    <a16:creationId xmlns:a16="http://schemas.microsoft.com/office/drawing/2014/main" id="{B9AF38AD-73C4-8274-D269-21D16382D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9086" y="3790440"/>
                <a:ext cx="10728738" cy="754665"/>
              </a:xfrm>
              <a:blipFill>
                <a:blip r:embed="rId3"/>
                <a:stretch>
                  <a:fillRect l="-1023" b="-1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E3FA446-6704-D983-7653-A137A4A39452}"/>
              </a:ext>
            </a:extLst>
          </p:cNvPr>
          <p:cNvGrpSpPr/>
          <p:nvPr/>
        </p:nvGrpSpPr>
        <p:grpSpPr>
          <a:xfrm>
            <a:off x="302462" y="5313162"/>
            <a:ext cx="11953304" cy="1399164"/>
            <a:chOff x="302462" y="5313162"/>
            <a:chExt cx="11953304" cy="1399164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79EA15-5408-30E5-9995-96423632D9F6}"/>
                </a:ext>
              </a:extLst>
            </p:cNvPr>
            <p:cNvCxnSpPr>
              <a:cxnSpLocks/>
            </p:cNvCxnSpPr>
            <p:nvPr/>
          </p:nvCxnSpPr>
          <p:spPr>
            <a:xfrm>
              <a:off x="1943523" y="5314657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2777A2-C8CA-727C-652A-627B4BEE6C1D}"/>
                </a:ext>
              </a:extLst>
            </p:cNvPr>
            <p:cNvCxnSpPr>
              <a:cxnSpLocks/>
            </p:cNvCxnSpPr>
            <p:nvPr/>
          </p:nvCxnSpPr>
          <p:spPr>
            <a:xfrm>
              <a:off x="1943523" y="5335922"/>
              <a:ext cx="1029536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BDBA0C-EF2C-DAEB-EFC2-0B64BE77D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3523" y="6323366"/>
              <a:ext cx="10295369" cy="149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14283B-180C-2450-90C8-6FAE4C68B049}"/>
                </a:ext>
              </a:extLst>
            </p:cNvPr>
            <p:cNvCxnSpPr>
              <a:cxnSpLocks/>
            </p:cNvCxnSpPr>
            <p:nvPr/>
          </p:nvCxnSpPr>
          <p:spPr>
            <a:xfrm>
              <a:off x="2460866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6A917A-1031-BF7B-230B-EB918B6B2697}"/>
                </a:ext>
              </a:extLst>
            </p:cNvPr>
            <p:cNvCxnSpPr>
              <a:cxnSpLocks/>
            </p:cNvCxnSpPr>
            <p:nvPr/>
          </p:nvCxnSpPr>
          <p:spPr>
            <a:xfrm>
              <a:off x="2974501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B2AF30B-8789-63F6-35C2-CC6560EEBFA3}"/>
                </a:ext>
              </a:extLst>
            </p:cNvPr>
            <p:cNvCxnSpPr>
              <a:cxnSpLocks/>
            </p:cNvCxnSpPr>
            <p:nvPr/>
          </p:nvCxnSpPr>
          <p:spPr>
            <a:xfrm>
              <a:off x="3488624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90AF80F-84BC-D99C-0623-F1BB60D3B166}"/>
                </a:ext>
              </a:extLst>
            </p:cNvPr>
            <p:cNvCxnSpPr>
              <a:cxnSpLocks/>
            </p:cNvCxnSpPr>
            <p:nvPr/>
          </p:nvCxnSpPr>
          <p:spPr>
            <a:xfrm>
              <a:off x="3977886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51D5A4-127E-15DA-B714-FC3E6BAC74EB}"/>
                </a:ext>
              </a:extLst>
            </p:cNvPr>
            <p:cNvCxnSpPr>
              <a:cxnSpLocks/>
            </p:cNvCxnSpPr>
            <p:nvPr/>
          </p:nvCxnSpPr>
          <p:spPr>
            <a:xfrm>
              <a:off x="4460440" y="5339981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0">
              <a:extLst>
                <a:ext uri="{FF2B5EF4-FFF2-40B4-BE49-F238E27FC236}">
                  <a16:creationId xmlns:a16="http://schemas.microsoft.com/office/drawing/2014/main" id="{0FAB3CE5-EF17-D8D7-7B8C-2F2FE577A8C7}"/>
                </a:ext>
              </a:extLst>
            </p:cNvPr>
            <p:cNvSpPr txBox="1"/>
            <p:nvPr/>
          </p:nvSpPr>
          <p:spPr>
            <a:xfrm>
              <a:off x="2460866" y="578555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9" name="B1">
              <a:extLst>
                <a:ext uri="{FF2B5EF4-FFF2-40B4-BE49-F238E27FC236}">
                  <a16:creationId xmlns:a16="http://schemas.microsoft.com/office/drawing/2014/main" id="{546EE6B8-8F30-14C0-BABA-9E47E9064B91}"/>
                </a:ext>
              </a:extLst>
            </p:cNvPr>
            <p:cNvSpPr txBox="1"/>
            <p:nvPr/>
          </p:nvSpPr>
          <p:spPr>
            <a:xfrm>
              <a:off x="2992676" y="579327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0" name="C1">
              <a:extLst>
                <a:ext uri="{FF2B5EF4-FFF2-40B4-BE49-F238E27FC236}">
                  <a16:creationId xmlns:a16="http://schemas.microsoft.com/office/drawing/2014/main" id="{30C3AFB0-6BDC-A28E-8DE3-7C186645E54D}"/>
                </a:ext>
              </a:extLst>
            </p:cNvPr>
            <p:cNvSpPr txBox="1"/>
            <p:nvPr/>
          </p:nvSpPr>
          <p:spPr>
            <a:xfrm>
              <a:off x="3488560" y="579327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A0">
                  <a:extLst>
                    <a:ext uri="{FF2B5EF4-FFF2-40B4-BE49-F238E27FC236}">
                      <a16:creationId xmlns:a16="http://schemas.microsoft.com/office/drawing/2014/main" id="{F1FA57F3-C4D6-826B-B4D1-B821A0BE9B48}"/>
                    </a:ext>
                  </a:extLst>
                </p:cNvPr>
                <p:cNvSpPr txBox="1"/>
                <p:nvPr/>
              </p:nvSpPr>
              <p:spPr>
                <a:xfrm>
                  <a:off x="1984282" y="552736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A0">
                  <a:extLst>
                    <a:ext uri="{FF2B5EF4-FFF2-40B4-BE49-F238E27FC236}">
                      <a16:creationId xmlns:a16="http://schemas.microsoft.com/office/drawing/2014/main" id="{F1FA57F3-C4D6-826B-B4D1-B821A0BE9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282" y="5527369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504F3E01-47DE-76A1-826A-D1DD2A14D56E}"/>
                </a:ext>
              </a:extLst>
            </p:cNvPr>
            <p:cNvSpPr/>
            <p:nvPr/>
          </p:nvSpPr>
          <p:spPr>
            <a:xfrm>
              <a:off x="5471351" y="6282906"/>
              <a:ext cx="490592" cy="42942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5B061BA-12FE-6D82-3423-5FD0C45E9978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92" y="532630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1C1BFDA-4319-8E5B-FECE-FDB5E5CD06E4}"/>
                </a:ext>
              </a:extLst>
            </p:cNvPr>
            <p:cNvCxnSpPr>
              <a:cxnSpLocks/>
            </p:cNvCxnSpPr>
            <p:nvPr/>
          </p:nvCxnSpPr>
          <p:spPr>
            <a:xfrm>
              <a:off x="5470970" y="533592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D981AF-E4E7-91F7-CB28-01CF942F8E58}"/>
                </a:ext>
              </a:extLst>
            </p:cNvPr>
            <p:cNvCxnSpPr>
              <a:cxnSpLocks/>
            </p:cNvCxnSpPr>
            <p:nvPr/>
          </p:nvCxnSpPr>
          <p:spPr>
            <a:xfrm>
              <a:off x="5968029" y="533426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1CE0145-F44F-2285-44D1-F27F8B95EAE7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31" y="531316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C28A9C4-2D71-CA6F-B081-75E9E58D2811}"/>
                </a:ext>
              </a:extLst>
            </p:cNvPr>
            <p:cNvCxnSpPr>
              <a:cxnSpLocks/>
            </p:cNvCxnSpPr>
            <p:nvPr/>
          </p:nvCxnSpPr>
          <p:spPr>
            <a:xfrm>
              <a:off x="6959800" y="532630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D6AA94-FE1D-5E06-6CF1-03476C676266}"/>
                </a:ext>
              </a:extLst>
            </p:cNvPr>
            <p:cNvCxnSpPr>
              <a:cxnSpLocks/>
            </p:cNvCxnSpPr>
            <p:nvPr/>
          </p:nvCxnSpPr>
          <p:spPr>
            <a:xfrm>
              <a:off x="7501406" y="531316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0">
              <a:extLst>
                <a:ext uri="{FF2B5EF4-FFF2-40B4-BE49-F238E27FC236}">
                  <a16:creationId xmlns:a16="http://schemas.microsoft.com/office/drawing/2014/main" id="{3396D61D-11BE-C513-7DF9-3227567F3ED1}"/>
                </a:ext>
              </a:extLst>
            </p:cNvPr>
            <p:cNvSpPr txBox="1"/>
            <p:nvPr/>
          </p:nvSpPr>
          <p:spPr>
            <a:xfrm>
              <a:off x="3963568" y="579327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65" name="B1">
              <a:extLst>
                <a:ext uri="{FF2B5EF4-FFF2-40B4-BE49-F238E27FC236}">
                  <a16:creationId xmlns:a16="http://schemas.microsoft.com/office/drawing/2014/main" id="{91C90F0B-1560-DB65-0224-454690513B1E}"/>
                </a:ext>
              </a:extLst>
            </p:cNvPr>
            <p:cNvSpPr txBox="1"/>
            <p:nvPr/>
          </p:nvSpPr>
          <p:spPr>
            <a:xfrm>
              <a:off x="4467732" y="580099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66" name="C1">
              <a:extLst>
                <a:ext uri="{FF2B5EF4-FFF2-40B4-BE49-F238E27FC236}">
                  <a16:creationId xmlns:a16="http://schemas.microsoft.com/office/drawing/2014/main" id="{C0D59D2C-471F-5DB7-AEBF-1187FAE91CA3}"/>
                </a:ext>
              </a:extLst>
            </p:cNvPr>
            <p:cNvSpPr txBox="1"/>
            <p:nvPr/>
          </p:nvSpPr>
          <p:spPr>
            <a:xfrm>
              <a:off x="4975500" y="580099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67" name="B1">
              <a:extLst>
                <a:ext uri="{FF2B5EF4-FFF2-40B4-BE49-F238E27FC236}">
                  <a16:creationId xmlns:a16="http://schemas.microsoft.com/office/drawing/2014/main" id="{A0F6333B-8EA6-5E2F-B441-CD7DDDA354A8}"/>
                </a:ext>
              </a:extLst>
            </p:cNvPr>
            <p:cNvSpPr txBox="1"/>
            <p:nvPr/>
          </p:nvSpPr>
          <p:spPr>
            <a:xfrm>
              <a:off x="5464192" y="5793269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68" name="C1">
              <a:extLst>
                <a:ext uri="{FF2B5EF4-FFF2-40B4-BE49-F238E27FC236}">
                  <a16:creationId xmlns:a16="http://schemas.microsoft.com/office/drawing/2014/main" id="{01C5ACB0-43E0-D547-02E7-B40FA37367C5}"/>
                </a:ext>
              </a:extLst>
            </p:cNvPr>
            <p:cNvSpPr txBox="1"/>
            <p:nvPr/>
          </p:nvSpPr>
          <p:spPr>
            <a:xfrm>
              <a:off x="5965204" y="579326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69" name="B1">
              <a:extLst>
                <a:ext uri="{FF2B5EF4-FFF2-40B4-BE49-F238E27FC236}">
                  <a16:creationId xmlns:a16="http://schemas.microsoft.com/office/drawing/2014/main" id="{2429E057-EF0F-709D-9E34-3BAD9A647306}"/>
                </a:ext>
              </a:extLst>
            </p:cNvPr>
            <p:cNvSpPr txBox="1"/>
            <p:nvPr/>
          </p:nvSpPr>
          <p:spPr>
            <a:xfrm>
              <a:off x="6453455" y="579137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70" name="C1">
              <a:extLst>
                <a:ext uri="{FF2B5EF4-FFF2-40B4-BE49-F238E27FC236}">
                  <a16:creationId xmlns:a16="http://schemas.microsoft.com/office/drawing/2014/main" id="{DA1AC0CA-FDD8-E1AD-A463-011FE53A76A1}"/>
                </a:ext>
              </a:extLst>
            </p:cNvPr>
            <p:cNvSpPr txBox="1"/>
            <p:nvPr/>
          </p:nvSpPr>
          <p:spPr>
            <a:xfrm>
              <a:off x="6976190" y="580412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71" name="C1">
              <a:extLst>
                <a:ext uri="{FF2B5EF4-FFF2-40B4-BE49-F238E27FC236}">
                  <a16:creationId xmlns:a16="http://schemas.microsoft.com/office/drawing/2014/main" id="{4ABABE6C-035B-5915-284F-280BBA959739}"/>
                </a:ext>
              </a:extLst>
            </p:cNvPr>
            <p:cNvSpPr txBox="1"/>
            <p:nvPr/>
          </p:nvSpPr>
          <p:spPr>
            <a:xfrm>
              <a:off x="7489384" y="5800989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58E85EE-EBAC-886E-BBD9-DF11D90EB84E}"/>
                    </a:ext>
                  </a:extLst>
                </p:cNvPr>
                <p:cNvSpPr txBox="1"/>
                <p:nvPr/>
              </p:nvSpPr>
              <p:spPr>
                <a:xfrm>
                  <a:off x="302462" y="5927478"/>
                  <a:ext cx="15443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58E85EE-EBAC-886E-BBD9-DF11D90EB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462" y="5927478"/>
                  <a:ext cx="15443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DFEBCF1-4D51-19F7-285D-D88958DD7C9A}"/>
                    </a:ext>
                  </a:extLst>
                </p:cNvPr>
                <p:cNvSpPr txBox="1"/>
                <p:nvPr/>
              </p:nvSpPr>
              <p:spPr>
                <a:xfrm>
                  <a:off x="397090" y="5568998"/>
                  <a:ext cx="14455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DFEBCF1-4D51-19F7-285D-D88958DD7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90" y="5568998"/>
                  <a:ext cx="144551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A0">
              <a:extLst>
                <a:ext uri="{FF2B5EF4-FFF2-40B4-BE49-F238E27FC236}">
                  <a16:creationId xmlns:a16="http://schemas.microsoft.com/office/drawing/2014/main" id="{CA4C2CF0-611A-EF38-F37F-BB7F1D011A71}"/>
                </a:ext>
              </a:extLst>
            </p:cNvPr>
            <p:cNvSpPr txBox="1"/>
            <p:nvPr/>
          </p:nvSpPr>
          <p:spPr>
            <a:xfrm>
              <a:off x="2465619" y="5575961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77" name="A0">
              <a:extLst>
                <a:ext uri="{FF2B5EF4-FFF2-40B4-BE49-F238E27FC236}">
                  <a16:creationId xmlns:a16="http://schemas.microsoft.com/office/drawing/2014/main" id="{205AF12E-1164-EB9C-7DD5-56568477273C}"/>
                </a:ext>
              </a:extLst>
            </p:cNvPr>
            <p:cNvSpPr txBox="1"/>
            <p:nvPr/>
          </p:nvSpPr>
          <p:spPr>
            <a:xfrm>
              <a:off x="2976025" y="5579662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endParaRPr lang="en-US" dirty="0"/>
            </a:p>
          </p:txBody>
        </p:sp>
        <p:sp>
          <p:nvSpPr>
            <p:cNvPr id="78" name="A0">
              <a:extLst>
                <a:ext uri="{FF2B5EF4-FFF2-40B4-BE49-F238E27FC236}">
                  <a16:creationId xmlns:a16="http://schemas.microsoft.com/office/drawing/2014/main" id="{B201C426-4548-6CFD-7465-A99C429B1CCA}"/>
                </a:ext>
              </a:extLst>
            </p:cNvPr>
            <p:cNvSpPr txBox="1"/>
            <p:nvPr/>
          </p:nvSpPr>
          <p:spPr>
            <a:xfrm>
              <a:off x="3490147" y="5573837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79" name="A0">
              <a:extLst>
                <a:ext uri="{FF2B5EF4-FFF2-40B4-BE49-F238E27FC236}">
                  <a16:creationId xmlns:a16="http://schemas.microsoft.com/office/drawing/2014/main" id="{8F294195-D9A2-F057-487E-C38D404EDD8B}"/>
                </a:ext>
              </a:extLst>
            </p:cNvPr>
            <p:cNvSpPr txBox="1"/>
            <p:nvPr/>
          </p:nvSpPr>
          <p:spPr>
            <a:xfrm>
              <a:off x="3976066" y="5573837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81" name="A0">
              <a:extLst>
                <a:ext uri="{FF2B5EF4-FFF2-40B4-BE49-F238E27FC236}">
                  <a16:creationId xmlns:a16="http://schemas.microsoft.com/office/drawing/2014/main" id="{9875046B-C994-E0A6-2E74-B60C4B23FDC1}"/>
                </a:ext>
              </a:extLst>
            </p:cNvPr>
            <p:cNvSpPr txBox="1"/>
            <p:nvPr/>
          </p:nvSpPr>
          <p:spPr>
            <a:xfrm>
              <a:off x="4463283" y="5575961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82" name="A0">
              <a:extLst>
                <a:ext uri="{FF2B5EF4-FFF2-40B4-BE49-F238E27FC236}">
                  <a16:creationId xmlns:a16="http://schemas.microsoft.com/office/drawing/2014/main" id="{382AD599-9D7D-6240-717D-525099D6FDAA}"/>
                </a:ext>
              </a:extLst>
            </p:cNvPr>
            <p:cNvSpPr txBox="1"/>
            <p:nvPr/>
          </p:nvSpPr>
          <p:spPr>
            <a:xfrm>
              <a:off x="4967495" y="5580767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</a:t>
              </a:r>
              <a:endParaRPr lang="en-US" dirty="0"/>
            </a:p>
          </p:txBody>
        </p:sp>
        <p:sp>
          <p:nvSpPr>
            <p:cNvPr id="83" name="A0">
              <a:extLst>
                <a:ext uri="{FF2B5EF4-FFF2-40B4-BE49-F238E27FC236}">
                  <a16:creationId xmlns:a16="http://schemas.microsoft.com/office/drawing/2014/main" id="{CF310E6B-4086-923E-8A47-B38C31B80373}"/>
                </a:ext>
              </a:extLst>
            </p:cNvPr>
            <p:cNvSpPr txBox="1"/>
            <p:nvPr/>
          </p:nvSpPr>
          <p:spPr>
            <a:xfrm>
              <a:off x="5445868" y="5587538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84" name="A0">
              <a:extLst>
                <a:ext uri="{FF2B5EF4-FFF2-40B4-BE49-F238E27FC236}">
                  <a16:creationId xmlns:a16="http://schemas.microsoft.com/office/drawing/2014/main" id="{C3A66A68-4063-3DE2-8909-3819A24C423B}"/>
                </a:ext>
              </a:extLst>
            </p:cNvPr>
            <p:cNvSpPr txBox="1"/>
            <p:nvPr/>
          </p:nvSpPr>
          <p:spPr>
            <a:xfrm>
              <a:off x="5958577" y="5580767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85" name="A0">
              <a:extLst>
                <a:ext uri="{FF2B5EF4-FFF2-40B4-BE49-F238E27FC236}">
                  <a16:creationId xmlns:a16="http://schemas.microsoft.com/office/drawing/2014/main" id="{3E34651A-8388-975B-0E55-58576FE32797}"/>
                </a:ext>
              </a:extLst>
            </p:cNvPr>
            <p:cNvSpPr txBox="1"/>
            <p:nvPr/>
          </p:nvSpPr>
          <p:spPr>
            <a:xfrm>
              <a:off x="6442328" y="5580766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59E2548-1F6B-38B5-D9DC-9763D361D9FA}"/>
                </a:ext>
              </a:extLst>
            </p:cNvPr>
            <p:cNvCxnSpPr>
              <a:cxnSpLocks/>
            </p:cNvCxnSpPr>
            <p:nvPr/>
          </p:nvCxnSpPr>
          <p:spPr>
            <a:xfrm>
              <a:off x="8050129" y="5325646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D4CF9A5-79C8-F117-C6EF-F05FC773F8EF}"/>
                </a:ext>
              </a:extLst>
            </p:cNvPr>
            <p:cNvCxnSpPr>
              <a:cxnSpLocks/>
            </p:cNvCxnSpPr>
            <p:nvPr/>
          </p:nvCxnSpPr>
          <p:spPr>
            <a:xfrm>
              <a:off x="8582356" y="533736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385D9DC-FA2E-C379-B40B-D62D3A1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9121618" y="5327991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C232EF0-E96D-5EDD-9D4A-59152FF0DB58}"/>
                </a:ext>
              </a:extLst>
            </p:cNvPr>
            <p:cNvCxnSpPr>
              <a:cxnSpLocks/>
            </p:cNvCxnSpPr>
            <p:nvPr/>
          </p:nvCxnSpPr>
          <p:spPr>
            <a:xfrm>
              <a:off x="9642122" y="5335025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098234C-69D9-99A7-80A0-429F00CFE1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76695" y="533063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8D5E32E-331E-1757-89E3-05656986ED1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7821" y="5328287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072A88B-658F-4A91-CEC0-4CABA2AC845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4880" y="532594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C8AF84E-06CE-1292-BBF5-63752172DAD3}"/>
                </a:ext>
              </a:extLst>
            </p:cNvPr>
            <p:cNvCxnSpPr>
              <a:cxnSpLocks/>
            </p:cNvCxnSpPr>
            <p:nvPr/>
          </p:nvCxnSpPr>
          <p:spPr>
            <a:xfrm>
              <a:off x="11710073" y="5330632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1">
              <a:extLst>
                <a:ext uri="{FF2B5EF4-FFF2-40B4-BE49-F238E27FC236}">
                  <a16:creationId xmlns:a16="http://schemas.microsoft.com/office/drawing/2014/main" id="{C2BE663D-8908-F904-ACF7-918465B521F1}"/>
                </a:ext>
              </a:extLst>
            </p:cNvPr>
            <p:cNvSpPr txBox="1"/>
            <p:nvPr/>
          </p:nvSpPr>
          <p:spPr>
            <a:xfrm>
              <a:off x="8050262" y="581280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06" name="C1">
              <a:extLst>
                <a:ext uri="{FF2B5EF4-FFF2-40B4-BE49-F238E27FC236}">
                  <a16:creationId xmlns:a16="http://schemas.microsoft.com/office/drawing/2014/main" id="{548403AD-8722-51E3-93AF-2F5D62EC1A35}"/>
                </a:ext>
              </a:extLst>
            </p:cNvPr>
            <p:cNvSpPr txBox="1"/>
            <p:nvPr/>
          </p:nvSpPr>
          <p:spPr>
            <a:xfrm>
              <a:off x="8597964" y="578082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07" name="C1">
              <a:extLst>
                <a:ext uri="{FF2B5EF4-FFF2-40B4-BE49-F238E27FC236}">
                  <a16:creationId xmlns:a16="http://schemas.microsoft.com/office/drawing/2014/main" id="{D02D49FA-679D-827D-3D80-50F9B0477808}"/>
                </a:ext>
              </a:extLst>
            </p:cNvPr>
            <p:cNvSpPr txBox="1"/>
            <p:nvPr/>
          </p:nvSpPr>
          <p:spPr>
            <a:xfrm>
              <a:off x="9133942" y="579269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08" name="C1">
              <a:extLst>
                <a:ext uri="{FF2B5EF4-FFF2-40B4-BE49-F238E27FC236}">
                  <a16:creationId xmlns:a16="http://schemas.microsoft.com/office/drawing/2014/main" id="{D32173AB-78B6-4BE2-14F7-AEA09BF21DD2}"/>
                </a:ext>
              </a:extLst>
            </p:cNvPr>
            <p:cNvSpPr txBox="1"/>
            <p:nvPr/>
          </p:nvSpPr>
          <p:spPr>
            <a:xfrm>
              <a:off x="9654445" y="578548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09" name="C1">
              <a:extLst>
                <a:ext uri="{FF2B5EF4-FFF2-40B4-BE49-F238E27FC236}">
                  <a16:creationId xmlns:a16="http://schemas.microsoft.com/office/drawing/2014/main" id="{9C52A62A-F652-9417-9769-994EE9AF2762}"/>
                </a:ext>
              </a:extLst>
            </p:cNvPr>
            <p:cNvSpPr txBox="1"/>
            <p:nvPr/>
          </p:nvSpPr>
          <p:spPr>
            <a:xfrm>
              <a:off x="10163356" y="579269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10" name="C1">
              <a:extLst>
                <a:ext uri="{FF2B5EF4-FFF2-40B4-BE49-F238E27FC236}">
                  <a16:creationId xmlns:a16="http://schemas.microsoft.com/office/drawing/2014/main" id="{DD29D00C-5A0A-0A79-12AF-0F3CBCD4416A}"/>
                </a:ext>
              </a:extLst>
            </p:cNvPr>
            <p:cNvSpPr txBox="1"/>
            <p:nvPr/>
          </p:nvSpPr>
          <p:spPr>
            <a:xfrm>
              <a:off x="10674118" y="580231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11" name="C1">
              <a:extLst>
                <a:ext uri="{FF2B5EF4-FFF2-40B4-BE49-F238E27FC236}">
                  <a16:creationId xmlns:a16="http://schemas.microsoft.com/office/drawing/2014/main" id="{3880DEE2-ADFE-4F71-180E-F8978F25E70F}"/>
                </a:ext>
              </a:extLst>
            </p:cNvPr>
            <p:cNvSpPr txBox="1"/>
            <p:nvPr/>
          </p:nvSpPr>
          <p:spPr>
            <a:xfrm>
              <a:off x="11198947" y="580098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12" name="C1">
              <a:extLst>
                <a:ext uri="{FF2B5EF4-FFF2-40B4-BE49-F238E27FC236}">
                  <a16:creationId xmlns:a16="http://schemas.microsoft.com/office/drawing/2014/main" id="{202F3E95-A778-3B50-D971-807C91965B76}"/>
                </a:ext>
              </a:extLst>
            </p:cNvPr>
            <p:cNvSpPr txBox="1"/>
            <p:nvPr/>
          </p:nvSpPr>
          <p:spPr>
            <a:xfrm>
              <a:off x="11724139" y="579137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113" name="A0">
              <a:extLst>
                <a:ext uri="{FF2B5EF4-FFF2-40B4-BE49-F238E27FC236}">
                  <a16:creationId xmlns:a16="http://schemas.microsoft.com/office/drawing/2014/main" id="{BB5549BA-A781-4C53-C80A-8593FF26546D}"/>
                </a:ext>
              </a:extLst>
            </p:cNvPr>
            <p:cNvSpPr txBox="1"/>
            <p:nvPr/>
          </p:nvSpPr>
          <p:spPr>
            <a:xfrm>
              <a:off x="6975866" y="5584188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4" name="A0">
              <a:extLst>
                <a:ext uri="{FF2B5EF4-FFF2-40B4-BE49-F238E27FC236}">
                  <a16:creationId xmlns:a16="http://schemas.microsoft.com/office/drawing/2014/main" id="{3AB3E5B9-DE83-867D-6D2C-9C6C5E1831BF}"/>
                </a:ext>
              </a:extLst>
            </p:cNvPr>
            <p:cNvSpPr txBox="1"/>
            <p:nvPr/>
          </p:nvSpPr>
          <p:spPr>
            <a:xfrm>
              <a:off x="7486219" y="5582693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5" name="A0">
              <a:extLst>
                <a:ext uri="{FF2B5EF4-FFF2-40B4-BE49-F238E27FC236}">
                  <a16:creationId xmlns:a16="http://schemas.microsoft.com/office/drawing/2014/main" id="{BD606446-45A0-F20C-4712-4C207DEB8071}"/>
                </a:ext>
              </a:extLst>
            </p:cNvPr>
            <p:cNvSpPr txBox="1"/>
            <p:nvPr/>
          </p:nvSpPr>
          <p:spPr>
            <a:xfrm>
              <a:off x="8052964" y="5587538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6" name="A0">
              <a:extLst>
                <a:ext uri="{FF2B5EF4-FFF2-40B4-BE49-F238E27FC236}">
                  <a16:creationId xmlns:a16="http://schemas.microsoft.com/office/drawing/2014/main" id="{3301717F-F38D-A68B-713D-C90B8584A088}"/>
                </a:ext>
              </a:extLst>
            </p:cNvPr>
            <p:cNvSpPr txBox="1"/>
            <p:nvPr/>
          </p:nvSpPr>
          <p:spPr>
            <a:xfrm>
              <a:off x="8571588" y="5587538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7" name="A0">
              <a:extLst>
                <a:ext uri="{FF2B5EF4-FFF2-40B4-BE49-F238E27FC236}">
                  <a16:creationId xmlns:a16="http://schemas.microsoft.com/office/drawing/2014/main" id="{D371960A-040B-C882-E676-659E8EE3B4D9}"/>
                </a:ext>
              </a:extLst>
            </p:cNvPr>
            <p:cNvSpPr txBox="1"/>
            <p:nvPr/>
          </p:nvSpPr>
          <p:spPr>
            <a:xfrm>
              <a:off x="9117529" y="5591460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18" name="A0">
              <a:extLst>
                <a:ext uri="{FF2B5EF4-FFF2-40B4-BE49-F238E27FC236}">
                  <a16:creationId xmlns:a16="http://schemas.microsoft.com/office/drawing/2014/main" id="{E73F691F-9917-A96D-58C8-FF6EDEDC8576}"/>
                </a:ext>
              </a:extLst>
            </p:cNvPr>
            <p:cNvSpPr txBox="1"/>
            <p:nvPr/>
          </p:nvSpPr>
          <p:spPr>
            <a:xfrm>
              <a:off x="9642601" y="5580849"/>
              <a:ext cx="531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</a:t>
              </a:r>
              <a:endParaRPr lang="en-US" dirty="0"/>
            </a:p>
          </p:txBody>
        </p:sp>
        <p:sp>
          <p:nvSpPr>
            <p:cNvPr id="121" name="A0">
              <a:extLst>
                <a:ext uri="{FF2B5EF4-FFF2-40B4-BE49-F238E27FC236}">
                  <a16:creationId xmlns:a16="http://schemas.microsoft.com/office/drawing/2014/main" id="{85F359CE-261A-7754-7940-59459208D812}"/>
                </a:ext>
              </a:extLst>
            </p:cNvPr>
            <p:cNvSpPr txBox="1"/>
            <p:nvPr/>
          </p:nvSpPr>
          <p:spPr>
            <a:xfrm>
              <a:off x="5463731" y="5350585"/>
              <a:ext cx="531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#</a:t>
              </a:r>
              <a:endParaRPr lang="en-US" dirty="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1B111A3-C6BB-F7D4-C729-2F8A6107847A}"/>
              </a:ext>
            </a:extLst>
          </p:cNvPr>
          <p:cNvGrpSpPr/>
          <p:nvPr/>
        </p:nvGrpSpPr>
        <p:grpSpPr>
          <a:xfrm>
            <a:off x="5004240" y="4685169"/>
            <a:ext cx="6201505" cy="532039"/>
            <a:chOff x="5004240" y="4685169"/>
            <a:chExt cx="6201505" cy="532039"/>
          </a:xfrm>
        </p:grpSpPr>
        <p:sp>
          <p:nvSpPr>
            <p:cNvPr id="120" name="Right Brace 119">
              <a:extLst>
                <a:ext uri="{FF2B5EF4-FFF2-40B4-BE49-F238E27FC236}">
                  <a16:creationId xmlns:a16="http://schemas.microsoft.com/office/drawing/2014/main" id="{BF8267A2-96E3-3938-1F00-0A8CEC68AD65}"/>
                </a:ext>
              </a:extLst>
            </p:cNvPr>
            <p:cNvSpPr/>
            <p:nvPr/>
          </p:nvSpPr>
          <p:spPr>
            <a:xfrm rot="16200000">
              <a:off x="8014438" y="2536665"/>
              <a:ext cx="161882" cy="5199204"/>
            </a:xfrm>
            <a:prstGeom prst="rightBrace">
              <a:avLst>
                <a:gd name="adj1" fmla="val 106096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8FAF202-19A1-94FB-3D8B-7CF45998B6AF}"/>
                    </a:ext>
                  </a:extLst>
                </p:cNvPr>
                <p:cNvSpPr txBox="1"/>
                <p:nvPr/>
              </p:nvSpPr>
              <p:spPr>
                <a:xfrm>
                  <a:off x="5004240" y="4685169"/>
                  <a:ext cx="62015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Current job: Check whether this substring is in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EVENPAL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B8FAF202-19A1-94FB-3D8B-7CF45998B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240" y="4685169"/>
                  <a:ext cx="620150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0440170-3F9B-DD23-0BE4-C233D44165F3}"/>
                  </a:ext>
                </a:extLst>
              </p:cNvPr>
              <p:cNvSpPr/>
              <p:nvPr/>
            </p:nvSpPr>
            <p:spPr>
              <a:xfrm>
                <a:off x="1119848" y="1182089"/>
                <a:ext cx="10302825" cy="256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EVENPAL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Otherwise,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True; 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False</a:t>
                </a: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0440170-3F9B-DD23-0BE4-C233D4416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48" y="1182089"/>
                <a:ext cx="10302825" cy="2562885"/>
              </a:xfrm>
              <a:prstGeom prst="rect">
                <a:avLst/>
              </a:prstGeom>
              <a:blipFill>
                <a:blip r:embed="rId8"/>
                <a:stretch>
                  <a:fillRect l="-591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07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BCA9B-4710-CE60-E562-2238FF75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50B649-116A-2178-FFE1-B96115090D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63949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Deciding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50B649-116A-2178-FFE1-B96115090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63949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31B32-3AD6-037B-4BDB-C8D36454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ontent Placeholder 93">
                <a:extLst>
                  <a:ext uri="{FF2B5EF4-FFF2-40B4-BE49-F238E27FC236}">
                    <a16:creationId xmlns:a16="http://schemas.microsoft.com/office/drawing/2014/main" id="{E7CAEAA3-B91B-A62A-ACC3-E1C79451A6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7571" y="4143580"/>
                <a:ext cx="11110253" cy="2417239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Outer loop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)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iterations; inner loop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iterations</a:t>
                </a:r>
              </a:p>
              <a:p>
                <a:r>
                  <a:rPr lang="en-US" dirty="0"/>
                  <a:t>We can check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EVENPAL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Total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94" name="Content Placeholder 93">
                <a:extLst>
                  <a:ext uri="{FF2B5EF4-FFF2-40B4-BE49-F238E27FC236}">
                    <a16:creationId xmlns:a16="http://schemas.microsoft.com/office/drawing/2014/main" id="{E7CAEAA3-B91B-A62A-ACC3-E1C79451A6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7571" y="4143580"/>
                <a:ext cx="11110253" cy="2417239"/>
              </a:xfrm>
              <a:blipFill>
                <a:blip r:embed="rId3"/>
                <a:stretch>
                  <a:fillRect l="-987" b="-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FF379A-06D1-448D-A914-C403829EB25D}"/>
                  </a:ext>
                </a:extLst>
              </p:cNvPr>
              <p:cNvSpPr/>
              <p:nvPr/>
            </p:nvSpPr>
            <p:spPr>
              <a:xfrm>
                <a:off x="1302042" y="1535103"/>
                <a:ext cx="10302825" cy="256288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If there exists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EVENPAL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then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Otherwise,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False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True; reject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False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CFF379A-06D1-448D-A914-C403829EB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042" y="1535103"/>
                <a:ext cx="10302825" cy="2562885"/>
              </a:xfrm>
              <a:prstGeom prst="rect">
                <a:avLst/>
              </a:prstGeom>
              <a:blipFill>
                <a:blip r:embed="rId4"/>
                <a:stretch>
                  <a:fillRect l="-591" b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50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D8AC01B-720B-5F19-DE88-1B3D3FD4D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49C3-B16E-A983-0FCF-A582BD62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complexity: Theory vs.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A0927-5484-A3DA-346F-7F55AD8AD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" y="1690688"/>
                <a:ext cx="11574780" cy="501491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⚠️Caution: </a:t>
                </a:r>
                <a:r>
                  <a:rPr lang="en-US" dirty="0">
                    <a:solidFill>
                      <a:schemeClr val="accent1"/>
                    </a:solidFill>
                  </a:rPr>
                  <a:t>It takes time to move the head</a:t>
                </a:r>
                <a:r>
                  <a:rPr lang="en-US" dirty="0"/>
                  <a:t> to a desired location!</a:t>
                </a:r>
              </a:p>
              <a:p>
                <a:r>
                  <a:rPr lang="en-US" dirty="0"/>
                  <a:t>E.g., consider an algorithm for deciding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CA0927-5484-A3DA-346F-7F55AD8AD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" y="1690688"/>
                <a:ext cx="11574780" cy="5014912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7903C-EBE0-F7B7-3CDD-69217CA7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64725-3836-048F-AE89-7B5F1CCD9CC0}"/>
                  </a:ext>
                </a:extLst>
              </p:cNvPr>
              <p:cNvSpPr txBox="1"/>
              <p:nvPr/>
            </p:nvSpPr>
            <p:spPr>
              <a:xfrm>
                <a:off x="5836690" y="4084955"/>
                <a:ext cx="4549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iterations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B964725-3836-048F-AE89-7B5F1CCD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90" y="4084955"/>
                <a:ext cx="454914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33613-E8ED-CA16-6F56-42F8D5FFEB1F}"/>
                  </a:ext>
                </a:extLst>
              </p:cNvPr>
              <p:cNvSpPr txBox="1"/>
              <p:nvPr/>
            </p:nvSpPr>
            <p:spPr>
              <a:xfrm>
                <a:off x="5836690" y="4481944"/>
                <a:ext cx="4082143" cy="88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time per iteration </a:t>
                </a:r>
                <a:r>
                  <a:rPr lang="en-US" dirty="0"/>
                  <a:t>“in practice,” </a:t>
                </a:r>
                <a:br>
                  <a:rPr lang="en-US" dirty="0"/>
                </a:br>
                <a:r>
                  <a:rPr lang="en-US" dirty="0"/>
                  <a:t>     but not on a Turing machine!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233613-E8ED-CA16-6F56-42F8D5FFE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690" y="4481944"/>
                <a:ext cx="4082143" cy="880369"/>
              </a:xfrm>
              <a:prstGeom prst="rect">
                <a:avLst/>
              </a:prstGeom>
              <a:blipFill>
                <a:blip r:embed="rId4"/>
                <a:stretch>
                  <a:fillRect l="-1194" b="-9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E6CC53-0DF6-BE7A-3FD7-15DAB5B408BE}"/>
                  </a:ext>
                </a:extLst>
              </p:cNvPr>
              <p:cNvSpPr/>
              <p:nvPr/>
            </p:nvSpPr>
            <p:spPr>
              <a:xfrm>
                <a:off x="1388786" y="3429000"/>
                <a:ext cx="4082143" cy="210588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Given an array of bits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reject</a:t>
                </a:r>
              </a:p>
              <a:p>
                <a:pPr marL="457200" indent="-457200">
                  <a:lnSpc>
                    <a:spcPct val="150000"/>
                  </a:lnSpc>
                  <a:buAutoNum type="arabicParenR"/>
                </a:pPr>
                <a:r>
                  <a:rPr lang="en-US" sz="2000" dirty="0">
                    <a:solidFill>
                      <a:schemeClr val="tx1"/>
                    </a:solidFill>
                  </a:rPr>
                  <a:t>Accept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E6CC53-0DF6-BE7A-3FD7-15DAB5B40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86" y="3429000"/>
                <a:ext cx="4082143" cy="2105889"/>
              </a:xfrm>
              <a:prstGeom prst="rect">
                <a:avLst/>
              </a:prstGeom>
              <a:blipFill>
                <a:blip r:embed="rId5"/>
                <a:stretch>
                  <a:fillRect l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3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486B-6397-709E-5E47-03678DBC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Turing machine model a good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F1A03-9045-A824-A8C2-AC38768CD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4028" y="1814739"/>
                <a:ext cx="11027229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We defined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to be the set of languages that can be decided in polynomial time on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</a:p>
              <a:p>
                <a:r>
                  <a:rPr lang="en-US" b="1" dirty="0"/>
                  <a:t>OBJECTION:</a:t>
                </a:r>
                <a:r>
                  <a:rPr lang="en-US" dirty="0"/>
                  <a:t> “Time complexity on a Turing machine doesn’t match time complexity in practice, so we should use a more powerful model of computation.”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2F1A03-9045-A824-A8C2-AC38768CD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4028" y="1814739"/>
                <a:ext cx="11027229" cy="4351338"/>
              </a:xfrm>
              <a:blipFill>
                <a:blip r:embed="rId3"/>
                <a:stretch>
                  <a:fillRect l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19001-27FD-7EAA-7992-36E65082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16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AD5D-68DD-7977-DF23-B681D4A0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machines,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B434-E904-54D2-A219-578153900E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 positive integer,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EB434-E904-54D2-A219-578153900E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44116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84CB5-131A-3202-A7FC-6D5AC0C4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FD2FF4-32A9-1BA1-97CC-510869903C71}"/>
                  </a:ext>
                </a:extLst>
              </p:cNvPr>
              <p:cNvSpPr/>
              <p:nvPr/>
            </p:nvSpPr>
            <p:spPr>
              <a:xfrm>
                <a:off x="838200" y="2865030"/>
                <a:ext cx="10112188" cy="22725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-tape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-tape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time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FD2FF4-32A9-1BA1-97CC-510869903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65030"/>
                <a:ext cx="10112188" cy="2272528"/>
              </a:xfrm>
              <a:prstGeom prst="rect">
                <a:avLst/>
              </a:prstGeom>
              <a:blipFill>
                <a:blip r:embed="rId3"/>
                <a:stretch>
                  <a:fillRect b="-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0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737E73-F06F-020B-EC4D-E2E27486CE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Efficiently 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using one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737E73-F06F-020B-EC4D-E2E27486C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36914-E8BA-D9A7-4466-EA2A3F6133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3" y="1524001"/>
                <a:ext cx="11038113" cy="5170705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 sketch (1 slide): </a:t>
                </a:r>
                <a:r>
                  <a:rPr lang="en-US" dirty="0"/>
                  <a:t>For simplicity,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Recall: To simulate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we scan</a:t>
                </a:r>
                <a:br>
                  <a:rPr lang="en-US" dirty="0"/>
                </a:br>
                <a:r>
                  <a:rPr lang="en-US" dirty="0"/>
                  <a:t>back and forth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cells of</a:t>
                </a:r>
                <a:br>
                  <a:rPr lang="en-US" dirty="0"/>
                </a:br>
                <a:r>
                  <a:rPr lang="en-US" dirty="0"/>
                  <a:t>the tape</a:t>
                </a:r>
              </a:p>
              <a:p>
                <a:r>
                  <a:rPr lang="en-US" dirty="0"/>
                  <a:t>Simulating </a:t>
                </a:r>
                <a:r>
                  <a:rPr lang="en-US" dirty="0">
                    <a:solidFill>
                      <a:schemeClr val="accent1"/>
                    </a:solidFill>
                  </a:rPr>
                  <a:t>one</a:t>
                </a:r>
                <a:r>
                  <a:rPr lang="en-US" dirty="0"/>
                  <a:t> step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</a:t>
                </a:r>
                <a:br>
                  <a:rPr lang="en-US" dirty="0"/>
                </a:br>
                <a:r>
                  <a:rPr lang="en-US" dirty="0"/>
                  <a:t>machine takes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Overall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F36914-E8BA-D9A7-4466-EA2A3F613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524001"/>
                <a:ext cx="11038113" cy="5170705"/>
              </a:xfrm>
              <a:blipFill>
                <a:blip r:embed="rId3"/>
                <a:stretch>
                  <a:fillRect l="-994" b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03658-F8F3-514D-EBC1-961D6838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60DCA5-534E-CF0F-44B5-3C0E4E283145}"/>
              </a:ext>
            </a:extLst>
          </p:cNvPr>
          <p:cNvCxnSpPr>
            <a:cxnSpLocks/>
          </p:cNvCxnSpPr>
          <p:nvPr/>
        </p:nvCxnSpPr>
        <p:spPr>
          <a:xfrm>
            <a:off x="6705600" y="3095959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C5AE2B-6C89-AEA0-E372-1411C71DAC5F}"/>
              </a:ext>
            </a:extLst>
          </p:cNvPr>
          <p:cNvCxnSpPr>
            <a:cxnSpLocks/>
          </p:cNvCxnSpPr>
          <p:nvPr/>
        </p:nvCxnSpPr>
        <p:spPr>
          <a:xfrm>
            <a:off x="7187610" y="3095959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CF927E-061C-9E2F-F512-49335C1CB4BF}"/>
              </a:ext>
            </a:extLst>
          </p:cNvPr>
          <p:cNvCxnSpPr>
            <a:cxnSpLocks/>
          </p:cNvCxnSpPr>
          <p:nvPr/>
        </p:nvCxnSpPr>
        <p:spPr>
          <a:xfrm>
            <a:off x="8165805" y="3095959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488940-B45B-F261-0362-6A385704BD6E}"/>
              </a:ext>
            </a:extLst>
          </p:cNvPr>
          <p:cNvCxnSpPr>
            <a:cxnSpLocks/>
          </p:cNvCxnSpPr>
          <p:nvPr/>
        </p:nvCxnSpPr>
        <p:spPr>
          <a:xfrm>
            <a:off x="9122735" y="3095959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AB3BB6-D3A7-348B-ADD1-B0DB1BBC175D}"/>
              </a:ext>
            </a:extLst>
          </p:cNvPr>
          <p:cNvCxnSpPr>
            <a:cxnSpLocks/>
          </p:cNvCxnSpPr>
          <p:nvPr/>
        </p:nvCxnSpPr>
        <p:spPr>
          <a:xfrm>
            <a:off x="10090298" y="3074694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DC8809-C7B9-E347-9F91-BA67A29CCEEE}"/>
              </a:ext>
            </a:extLst>
          </p:cNvPr>
          <p:cNvCxnSpPr>
            <a:cxnSpLocks/>
          </p:cNvCxnSpPr>
          <p:nvPr/>
        </p:nvCxnSpPr>
        <p:spPr>
          <a:xfrm>
            <a:off x="11100391" y="3074694"/>
            <a:ext cx="0" cy="18123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A51A46-139A-AD0B-C103-63DB988F0D91}"/>
              </a:ext>
            </a:extLst>
          </p:cNvPr>
          <p:cNvCxnSpPr>
            <a:cxnSpLocks/>
          </p:cNvCxnSpPr>
          <p:nvPr/>
        </p:nvCxnSpPr>
        <p:spPr>
          <a:xfrm>
            <a:off x="12046688" y="3095959"/>
            <a:ext cx="0" cy="1791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0">
            <a:extLst>
              <a:ext uri="{FF2B5EF4-FFF2-40B4-BE49-F238E27FC236}">
                <a16:creationId xmlns:a16="http://schemas.microsoft.com/office/drawing/2014/main" id="{C22F0824-89A4-1F43-8F35-62E786518CA8}"/>
              </a:ext>
            </a:extLst>
          </p:cNvPr>
          <p:cNvSpPr txBox="1"/>
          <p:nvPr/>
        </p:nvSpPr>
        <p:spPr>
          <a:xfrm>
            <a:off x="7432162" y="328740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3" name="B1">
            <a:extLst>
              <a:ext uri="{FF2B5EF4-FFF2-40B4-BE49-F238E27FC236}">
                <a16:creationId xmlns:a16="http://schemas.microsoft.com/office/drawing/2014/main" id="{8CABBEB3-597F-8CDE-ED36-7FCEF9DD9C43}"/>
              </a:ext>
            </a:extLst>
          </p:cNvPr>
          <p:cNvSpPr txBox="1"/>
          <p:nvPr/>
        </p:nvSpPr>
        <p:spPr>
          <a:xfrm>
            <a:off x="8378458" y="32874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4" name="C1">
            <a:extLst>
              <a:ext uri="{FF2B5EF4-FFF2-40B4-BE49-F238E27FC236}">
                <a16:creationId xmlns:a16="http://schemas.microsoft.com/office/drawing/2014/main" id="{98907AD6-15B0-DCE4-19AD-795A84D7B3B3}"/>
              </a:ext>
            </a:extLst>
          </p:cNvPr>
          <p:cNvSpPr txBox="1"/>
          <p:nvPr/>
        </p:nvSpPr>
        <p:spPr>
          <a:xfrm>
            <a:off x="9367285" y="33120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A0">
                <a:extLst>
                  <a:ext uri="{FF2B5EF4-FFF2-40B4-BE49-F238E27FC236}">
                    <a16:creationId xmlns:a16="http://schemas.microsoft.com/office/drawing/2014/main" id="{C6456110-4442-133C-8774-3192E2A78C97}"/>
                  </a:ext>
                </a:extLst>
              </p:cNvPr>
              <p:cNvSpPr txBox="1"/>
              <p:nvPr/>
            </p:nvSpPr>
            <p:spPr>
              <a:xfrm>
                <a:off x="6491181" y="329492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A0">
                <a:extLst>
                  <a:ext uri="{FF2B5EF4-FFF2-40B4-BE49-F238E27FC236}">
                    <a16:creationId xmlns:a16="http://schemas.microsoft.com/office/drawing/2014/main" id="{C6456110-4442-133C-8774-3192E2A78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181" y="3294922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!!b">
            <a:extLst>
              <a:ext uri="{FF2B5EF4-FFF2-40B4-BE49-F238E27FC236}">
                <a16:creationId xmlns:a16="http://schemas.microsoft.com/office/drawing/2014/main" id="{6AC7524A-414E-39FD-053B-0F4E3A55DF92}"/>
              </a:ext>
            </a:extLst>
          </p:cNvPr>
          <p:cNvCxnSpPr>
            <a:cxnSpLocks/>
          </p:cNvCxnSpPr>
          <p:nvPr/>
        </p:nvCxnSpPr>
        <p:spPr>
          <a:xfrm>
            <a:off x="6705600" y="4887003"/>
            <a:ext cx="54884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B3EE4BF4-5336-F9E0-87A3-D04980DC2EF1}"/>
              </a:ext>
            </a:extLst>
          </p:cNvPr>
          <p:cNvSpPr/>
          <p:nvPr/>
        </p:nvSpPr>
        <p:spPr>
          <a:xfrm>
            <a:off x="8502468" y="4585828"/>
            <a:ext cx="237484" cy="207872"/>
          </a:xfrm>
          <a:prstGeom prst="triangle">
            <a:avLst/>
          </a:prstGeom>
          <a:solidFill>
            <a:srgbClr val="FF99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ED7F7D47-EEB2-8EC2-A8F6-9E92E6D8D79E}"/>
                  </a:ext>
                </a:extLst>
              </p:cNvPr>
              <p:cNvSpPr txBox="1"/>
              <p:nvPr/>
            </p:nvSpPr>
            <p:spPr>
              <a:xfrm>
                <a:off x="10392652" y="328740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A0">
                <a:extLst>
                  <a:ext uri="{FF2B5EF4-FFF2-40B4-BE49-F238E27FC236}">
                    <a16:creationId xmlns:a16="http://schemas.microsoft.com/office/drawing/2014/main" id="{ED7F7D47-EEB2-8EC2-A8F6-9E92E6D8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2652" y="3287406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404A96F8-9BF9-BC3C-9F6A-FD80E0142640}"/>
                  </a:ext>
                </a:extLst>
              </p:cNvPr>
              <p:cNvSpPr txBox="1"/>
              <p:nvPr/>
            </p:nvSpPr>
            <p:spPr>
              <a:xfrm>
                <a:off x="11338948" y="329906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404A96F8-9BF9-BC3C-9F6A-FD80E0142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948" y="3299061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0">
                <a:extLst>
                  <a:ext uri="{FF2B5EF4-FFF2-40B4-BE49-F238E27FC236}">
                    <a16:creationId xmlns:a16="http://schemas.microsoft.com/office/drawing/2014/main" id="{A2FF3D59-61F8-C18A-35BA-EE22FB8B92F2}"/>
                  </a:ext>
                </a:extLst>
              </p:cNvPr>
              <p:cNvSpPr txBox="1"/>
              <p:nvPr/>
            </p:nvSpPr>
            <p:spPr>
              <a:xfrm>
                <a:off x="6497417" y="410014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A0">
                <a:extLst>
                  <a:ext uri="{FF2B5EF4-FFF2-40B4-BE49-F238E27FC236}">
                    <a16:creationId xmlns:a16="http://schemas.microsoft.com/office/drawing/2014/main" id="{A2FF3D59-61F8-C18A-35BA-EE22FB8B9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417" y="4100146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0">
            <a:extLst>
              <a:ext uri="{FF2B5EF4-FFF2-40B4-BE49-F238E27FC236}">
                <a16:creationId xmlns:a16="http://schemas.microsoft.com/office/drawing/2014/main" id="{2C350428-714A-D9CA-762B-16DDB949DE53}"/>
              </a:ext>
            </a:extLst>
          </p:cNvPr>
          <p:cNvSpPr txBox="1"/>
          <p:nvPr/>
        </p:nvSpPr>
        <p:spPr>
          <a:xfrm>
            <a:off x="7425307" y="410014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2" name="A0">
            <a:extLst>
              <a:ext uri="{FF2B5EF4-FFF2-40B4-BE49-F238E27FC236}">
                <a16:creationId xmlns:a16="http://schemas.microsoft.com/office/drawing/2014/main" id="{AE409709-EDFA-04A2-A034-D334BDC1392C}"/>
              </a:ext>
            </a:extLst>
          </p:cNvPr>
          <p:cNvSpPr txBox="1"/>
          <p:nvPr/>
        </p:nvSpPr>
        <p:spPr>
          <a:xfrm>
            <a:off x="8371603" y="408424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</a:p>
        </p:txBody>
      </p:sp>
      <p:sp>
        <p:nvSpPr>
          <p:cNvPr id="23" name="A0">
            <a:extLst>
              <a:ext uri="{FF2B5EF4-FFF2-40B4-BE49-F238E27FC236}">
                <a16:creationId xmlns:a16="http://schemas.microsoft.com/office/drawing/2014/main" id="{841A3947-5BB1-DAB2-7BD7-5341C62931CA}"/>
              </a:ext>
            </a:extLst>
          </p:cNvPr>
          <p:cNvSpPr txBox="1"/>
          <p:nvPr/>
        </p:nvSpPr>
        <p:spPr>
          <a:xfrm>
            <a:off x="9353346" y="408951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4" name="A0">
            <a:extLst>
              <a:ext uri="{FF2B5EF4-FFF2-40B4-BE49-F238E27FC236}">
                <a16:creationId xmlns:a16="http://schemas.microsoft.com/office/drawing/2014/main" id="{2AA3D017-0FE6-0FE7-24F9-9FB55C4A3C0B}"/>
              </a:ext>
            </a:extLst>
          </p:cNvPr>
          <p:cNvSpPr txBox="1"/>
          <p:nvPr/>
        </p:nvSpPr>
        <p:spPr>
          <a:xfrm>
            <a:off x="10331540" y="410217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A0">
                <a:extLst>
                  <a:ext uri="{FF2B5EF4-FFF2-40B4-BE49-F238E27FC236}">
                    <a16:creationId xmlns:a16="http://schemas.microsoft.com/office/drawing/2014/main" id="{B255B9D2-27FE-673D-777D-C2B0F99A3EEA}"/>
                  </a:ext>
                </a:extLst>
              </p:cNvPr>
              <p:cNvSpPr txBox="1"/>
              <p:nvPr/>
            </p:nvSpPr>
            <p:spPr>
              <a:xfrm>
                <a:off x="11353800" y="409059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A0">
                <a:extLst>
                  <a:ext uri="{FF2B5EF4-FFF2-40B4-BE49-F238E27FC236}">
                    <a16:creationId xmlns:a16="http://schemas.microsoft.com/office/drawing/2014/main" id="{B255B9D2-27FE-673D-777D-C2B0F99A3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0" y="4090597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DAAA847-593B-B5C1-C320-C8D86623328D}"/>
              </a:ext>
            </a:extLst>
          </p:cNvPr>
          <p:cNvSpPr/>
          <p:nvPr/>
        </p:nvSpPr>
        <p:spPr>
          <a:xfrm>
            <a:off x="7586711" y="3793754"/>
            <a:ext cx="222527" cy="19478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1560106-EE29-4C06-923B-C2C09DA7271D}"/>
              </a:ext>
            </a:extLst>
          </p:cNvPr>
          <p:cNvSpPr/>
          <p:nvPr/>
        </p:nvSpPr>
        <p:spPr>
          <a:xfrm>
            <a:off x="6290899" y="4751852"/>
            <a:ext cx="832882" cy="729030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C1">
            <a:extLst>
              <a:ext uri="{FF2B5EF4-FFF2-40B4-BE49-F238E27FC236}">
                <a16:creationId xmlns:a16="http://schemas.microsoft.com/office/drawing/2014/main" id="{086D3C2C-EBD2-D4C8-CF64-537196B1E0A4}"/>
              </a:ext>
            </a:extLst>
          </p:cNvPr>
          <p:cNvSpPr txBox="1"/>
          <p:nvPr/>
        </p:nvSpPr>
        <p:spPr>
          <a:xfrm>
            <a:off x="7432162" y="328740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A0">
                <a:extLst>
                  <a:ext uri="{FF2B5EF4-FFF2-40B4-BE49-F238E27FC236}">
                    <a16:creationId xmlns:a16="http://schemas.microsoft.com/office/drawing/2014/main" id="{5AB0EDEB-0D63-180F-34ED-52284022AA0A}"/>
                  </a:ext>
                </a:extLst>
              </p:cNvPr>
              <p:cNvSpPr txBox="1"/>
              <p:nvPr/>
            </p:nvSpPr>
            <p:spPr>
              <a:xfrm>
                <a:off x="8421909" y="407761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A0">
                <a:extLst>
                  <a:ext uri="{FF2B5EF4-FFF2-40B4-BE49-F238E27FC236}">
                    <a16:creationId xmlns:a16="http://schemas.microsoft.com/office/drawing/2014/main" id="{5AB0EDEB-0D63-180F-34ED-52284022A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909" y="407761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59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0.07982 0.00093 " pathEditMode="relative" rAng="0" ptsTypes="AA">
                                      <p:cBhvr>
                                        <p:cTn id="6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"/>
                            </p:stCondLst>
                            <p:childTnLst>
                              <p:par>
                                <p:cTn id="64" presetID="42" presetClass="path" presetSubtype="0" accel="50000" decel="50000" fill="hold" grpId="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0.15781 0.00186 " pathEditMode="relative" rAng="0" ptsTypes="AA">
                                      <p:cBhvr>
                                        <p:cTn id="6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4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08333E-7 -1.11111E-6 L 0.07747 0.00139 " pathEditMode="relative" rAng="0" ptsTypes="AA">
                                      <p:cBhvr>
                                        <p:cTn id="73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"/>
                            </p:stCondLst>
                            <p:childTnLst>
                              <p:par>
                                <p:cTn id="75" presetID="42" presetClass="path" presetSubtype="0" accel="50000" decel="50000" fill="hold" grpId="3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6 L 0.23932 0.00278 " pathEditMode="relative" rAng="0" ptsTypes="AA">
                                      <p:cBhvr>
                                        <p:cTn id="7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4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300"/>
                            </p:stCondLst>
                            <p:childTnLst>
                              <p:par>
                                <p:cTn id="80" presetID="42" presetClass="path" presetSubtype="0" accel="50000" decel="50000" fill="hold" grpId="4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32135 0.00278 " pathEditMode="relative" rAng="0" ptsTypes="AA">
                                      <p:cBhvr>
                                        <p:cTn id="8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800"/>
                            </p:stCondLst>
                            <p:childTnLst>
                              <p:par>
                                <p:cTn id="83" presetID="42" presetClass="path" presetSubtype="0" accel="50000" decel="50000" fill="hold" grpId="5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40286 0.00278 " pathEditMode="relative" rAng="0" ptsTypes="AA">
                                      <p:cBhvr>
                                        <p:cTn id="8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300"/>
                            </p:stCondLst>
                            <p:childTnLst>
                              <p:par>
                                <p:cTn id="86" presetID="42" presetClass="path" presetSubtype="0" accel="50000" decel="50000" fill="hold" grpId="11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4849 0.00278 " pathEditMode="relative" rAng="0" ptsTypes="AA">
                                      <p:cBhvr>
                                        <p:cTn id="87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800"/>
                            </p:stCondLst>
                            <p:childTnLst>
                              <p:par>
                                <p:cTn id="89" presetID="42" presetClass="path" presetSubtype="0" accel="50000" decel="50000" fill="hold" grpId="12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849 0.00278 L 0.40286 0.00278 " pathEditMode="relative" rAng="0" ptsTypes="AA">
                                      <p:cBhvr>
                                        <p:cTn id="9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300"/>
                            </p:stCondLst>
                            <p:childTnLst>
                              <p:par>
                                <p:cTn id="92" presetID="42" presetClass="path" presetSubtype="0" accel="50000" decel="50000" fill="hold" grpId="6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40286 0.00278 L 0.32135 0.00278 " pathEditMode="relative" rAng="0" ptsTypes="AA">
                                      <p:cBhvr>
                                        <p:cTn id="9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800"/>
                            </p:stCondLst>
                            <p:childTnLst>
                              <p:par>
                                <p:cTn id="95" presetID="42" presetClass="path" presetSubtype="0" accel="50000" decel="50000" fill="hold" grpId="7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32135 0.00278 L 0.23932 0.00278 " pathEditMode="relative" rAng="0" ptsTypes="AA">
                                      <p:cBhvr>
                                        <p:cTn id="9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300"/>
                            </p:stCondLst>
                            <p:childTnLst>
                              <p:par>
                                <p:cTn id="98" presetID="42" presetClass="path" presetSubtype="0" accel="50000" decel="50000" fill="hold" grpId="8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23932 0.00278 L 0.15781 0.00186 " pathEditMode="relative" rAng="0" ptsTypes="AA">
                                      <p:cBhvr>
                                        <p:cTn id="9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800"/>
                            </p:stCondLst>
                            <p:childTnLst>
                              <p:par>
                                <p:cTn id="101" presetID="42" presetClass="path" presetSubtype="0" accel="50000" decel="50000" fill="hold" grpId="9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81 0.00186 L 0.07982 0.00093 " pathEditMode="relative" rAng="0" ptsTypes="AA">
                                      <p:cBhvr>
                                        <p:cTn id="10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" y="-46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25E-6 3.7037E-6 L -0.07682 3.7037E-6 " pathEditMode="relative" rAng="0" ptsTypes="AA">
                                      <p:cBhvr>
                                        <p:cTn id="11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300"/>
                            </p:stCondLst>
                            <p:childTnLst>
                              <p:par>
                                <p:cTn id="112" presetID="42" presetClass="path" presetSubtype="0" accel="50000" decel="50000" fill="hold" grpId="10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07982 0.00093 L -2.08333E-7 -4.81481E-6 " pathEditMode="relative" rAng="0" ptsTypes="AA">
                                      <p:cBhvr>
                                        <p:cTn id="113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7" y="-46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2" grpId="1"/>
      <p:bldP spid="13" grpId="0"/>
      <p:bldP spid="14" grpId="0"/>
      <p:bldP spid="15" grpId="0"/>
      <p:bldP spid="17" grpId="0" animBg="1"/>
      <p:bldP spid="17" grpId="1" animBg="1"/>
      <p:bldP spid="17" grpId="2" animBg="1"/>
      <p:bldP spid="17" grpId="3" animBg="1"/>
      <p:bldP spid="18" grpId="0"/>
      <p:bldP spid="19" grpId="0"/>
      <p:bldP spid="20" grpId="0"/>
      <p:bldP spid="21" grpId="0"/>
      <p:bldP spid="22" grpId="0"/>
      <p:bldP spid="22" grpId="1"/>
      <p:bldP spid="23" grpId="0"/>
      <p:bldP spid="24" grpId="0"/>
      <p:bldP spid="25" grpId="0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7" grpId="9" animBg="1"/>
      <p:bldP spid="27" grpId="10" animBg="1"/>
      <p:bldP spid="27" grpId="11" animBg="1"/>
      <p:bldP spid="27" grpId="12" animBg="1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FF671-4199-7184-46D8-36E15D488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E8FF59-4673-B2F9-C5E6-4A219D1CE9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7338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8E8FF59-4673-B2F9-C5E6-4A219D1CE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73380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CE3F8-FA01-8D23-2BD1-6CFA6B3A2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6057" y="1805083"/>
                <a:ext cx="11136085" cy="45796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Conclusion: We could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using one-tape Turing machines or using multi-tape Turing machines</a:t>
                </a:r>
              </a:p>
              <a:p>
                <a:r>
                  <a:rPr lang="en-US" dirty="0"/>
                  <a:t>Either way, we get </a:t>
                </a:r>
                <a:r>
                  <a:rPr lang="en-US" dirty="0">
                    <a:solidFill>
                      <a:schemeClr val="accent1"/>
                    </a:solidFill>
                  </a:rPr>
                  <a:t>the exact same set of languages</a:t>
                </a:r>
              </a:p>
              <a:p>
                <a:r>
                  <a:rPr lang="en-US" dirty="0"/>
                  <a:t>Another example: The “word RAM”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CE3F8-FA01-8D23-2BD1-6CFA6B3A2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6057" y="1805083"/>
                <a:ext cx="11136085" cy="4579620"/>
              </a:xfrm>
              <a:blipFill>
                <a:blip r:embed="rId4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E0587-C505-A0C1-E4C5-9745D748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E8EB167-8852-C0A7-164C-FEBE5E922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1572-8529-A428-0E82-ACFFC777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15"/>
            <a:ext cx="10515600" cy="1325563"/>
          </a:xfrm>
        </p:spPr>
        <p:txBody>
          <a:bodyPr/>
          <a:lstStyle/>
          <a:p>
            <a:r>
              <a:rPr lang="en-US" dirty="0"/>
              <a:t>Word RAM model 	</a:t>
            </a:r>
            <a:r>
              <a:rPr lang="en-US" sz="2800" dirty="0"/>
              <a:t>(RAM = </a:t>
            </a:r>
            <a:r>
              <a:rPr lang="en-US" sz="2800" u="sng" dirty="0"/>
              <a:t>R</a:t>
            </a:r>
            <a:r>
              <a:rPr lang="en-US" sz="2800" dirty="0"/>
              <a:t>andom </a:t>
            </a:r>
            <a:r>
              <a:rPr lang="en-US" sz="2800" u="sng" dirty="0"/>
              <a:t>A</a:t>
            </a:r>
            <a:r>
              <a:rPr lang="en-US" sz="2800" dirty="0"/>
              <a:t>ccess </a:t>
            </a:r>
            <a:r>
              <a:rPr lang="en-US" sz="2800" u="sng" dirty="0"/>
              <a:t>M</a:t>
            </a:r>
            <a:r>
              <a:rPr lang="en-US" sz="2800" dirty="0"/>
              <a:t>achine)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B37A7-DBD0-6CE6-4C44-FCD8F2728B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743" y="1593464"/>
                <a:ext cx="11527971" cy="51101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(This model will not be on homework exercises or exams)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word RAM program</a:t>
                </a:r>
                <a:r>
                  <a:rPr lang="en-US" dirty="0"/>
                  <a:t> consists of a list of instructions</a:t>
                </a:r>
              </a:p>
              <a:p>
                <a:r>
                  <a:rPr lang="en-US" dirty="0"/>
                  <a:t>First few instruction types: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op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                                         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GOTO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ACCEPT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B37A7-DBD0-6CE6-4C44-FCD8F2728B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743" y="1593464"/>
                <a:ext cx="11527971" cy="5110105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9C1E0-3853-4A93-44BD-7DC5B610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9865A-88F3-B819-85B7-7B37AAC97383}"/>
              </a:ext>
            </a:extLst>
          </p:cNvPr>
          <p:cNvSpPr txBox="1"/>
          <p:nvPr/>
        </p:nvSpPr>
        <p:spPr>
          <a:xfrm>
            <a:off x="4800601" y="4721765"/>
            <a:ext cx="7739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+, -, *, /, %, ==, &lt;, &gt;, &amp;&amp;, ||, &amp;, |, ^, &lt;&lt;, &gt;&gt;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2FC327C1-039A-4B13-DEE4-8C7A0BEC98B5}"/>
                  </a:ext>
                </a:extLst>
              </p:cNvPr>
              <p:cNvSpPr/>
              <p:nvPr/>
            </p:nvSpPr>
            <p:spPr>
              <a:xfrm>
                <a:off x="8420100" y="2792499"/>
                <a:ext cx="2933700" cy="1686785"/>
              </a:xfrm>
              <a:prstGeom prst="cloudCallout">
                <a:avLst>
                  <a:gd name="adj1" fmla="val -73446"/>
                  <a:gd name="adj2" fmla="val 2801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“global variable” of type </a:t>
                </a:r>
                <a:r>
                  <a:rPr lang="en-US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unsigned 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hought Bubble: Cloud 15">
                <a:extLst>
                  <a:ext uri="{FF2B5EF4-FFF2-40B4-BE49-F238E27FC236}">
                    <a16:creationId xmlns:a16="http://schemas.microsoft.com/office/drawing/2014/main" id="{2FC327C1-039A-4B13-DEE4-8C7A0BEC98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00" y="2792499"/>
                <a:ext cx="2933700" cy="1686785"/>
              </a:xfrm>
              <a:prstGeom prst="cloudCallout">
                <a:avLst>
                  <a:gd name="adj1" fmla="val -73446"/>
                  <a:gd name="adj2" fmla="val 28015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B2206D1-008F-1F1A-79EF-0DD83414A19B}"/>
              </a:ext>
            </a:extLst>
          </p:cNvPr>
          <p:cNvSpPr txBox="1"/>
          <p:nvPr/>
        </p:nvSpPr>
        <p:spPr>
          <a:xfrm>
            <a:off x="7870372" y="5299612"/>
            <a:ext cx="333102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(The details are not completely standardized. This is just one reasonable version of the model)</a:t>
            </a:r>
          </a:p>
        </p:txBody>
      </p:sp>
    </p:spTree>
    <p:extLst>
      <p:ext uri="{BB962C8B-B14F-4D97-AF65-F5344CB8AC3E}">
        <p14:creationId xmlns:p14="http://schemas.microsoft.com/office/powerpoint/2010/main" val="22640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6AC90-04C5-3592-2264-A7EC7AC16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388E-09A0-9621-A8D9-EC59E452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661"/>
            <a:ext cx="10515600" cy="1325563"/>
          </a:xfrm>
        </p:spPr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EE242-0103-4E99-09C7-82F7BFA419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286" y="1416093"/>
                <a:ext cx="11027228" cy="50747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holds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-bit “word” representing a number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called the “word size”</a:t>
                </a:r>
              </a:p>
              <a:p>
                <a:r>
                  <a:rPr lang="en-US" dirty="0"/>
                  <a:t>In practice, maybe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theory, we 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as “large enough” and </a:t>
                </a:r>
                <a:r>
                  <a:rPr lang="en-US" dirty="0">
                    <a:solidFill>
                      <a:schemeClr val="accent1"/>
                    </a:solidFill>
                  </a:rPr>
                  <a:t>growing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Operations on words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time, unlike TM model!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9EE242-0103-4E99-09C7-82F7BFA419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286" y="1416093"/>
                <a:ext cx="11027228" cy="5074751"/>
              </a:xfrm>
              <a:blipFill>
                <a:blip r:embed="rId2"/>
                <a:stretch>
                  <a:fillRect l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E33D6-4CE0-5B63-1DEB-3F1F6331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23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D8F6-9DFA-0103-2AC4-DB03D5DAC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27B7D-B9E1-78D2-31DF-F5B3A7F01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is also a large </a:t>
                </a:r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(an array of words)</a:t>
                </a:r>
              </a:p>
              <a:p>
                <a:r>
                  <a:rPr lang="en-US" dirty="0"/>
                  <a:t>Instructions: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MEMORY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Instantly access any desired location in memory, unlike the TM model!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327B7D-B9E1-78D2-31DF-F5B3A7F01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0345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D3334-5D5F-3336-B70A-E8ABC355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BFCBDA-8A6E-7C59-9B88-081F69907C03}"/>
              </a:ext>
            </a:extLst>
          </p:cNvPr>
          <p:cNvGrpSpPr/>
          <p:nvPr/>
        </p:nvGrpSpPr>
        <p:grpSpPr>
          <a:xfrm>
            <a:off x="5747657" y="370114"/>
            <a:ext cx="6444343" cy="4212771"/>
            <a:chOff x="5747657" y="2645229"/>
            <a:chExt cx="6444343" cy="42127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8DCD36-38BB-26CF-60AF-0DCD3651AC95}"/>
                </a:ext>
              </a:extLst>
            </p:cNvPr>
            <p:cNvSpPr/>
            <p:nvPr/>
          </p:nvSpPr>
          <p:spPr>
            <a:xfrm>
              <a:off x="5747657" y="2645229"/>
              <a:ext cx="6444343" cy="421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8C9C55-4408-FEDA-10F9-71FA2B4FA8C3}"/>
                </a:ext>
              </a:extLst>
            </p:cNvPr>
            <p:cNvSpPr/>
            <p:nvPr/>
          </p:nvSpPr>
          <p:spPr>
            <a:xfrm>
              <a:off x="6640287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81F530-91E6-6D4D-EB1A-152D7CD1307D}"/>
                </a:ext>
              </a:extLst>
            </p:cNvPr>
            <p:cNvSpPr/>
            <p:nvPr/>
          </p:nvSpPr>
          <p:spPr>
            <a:xfrm>
              <a:off x="7380515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F4161D-5417-2D09-357B-46C8A4CECD77}"/>
                </a:ext>
              </a:extLst>
            </p:cNvPr>
            <p:cNvSpPr/>
            <p:nvPr/>
          </p:nvSpPr>
          <p:spPr>
            <a:xfrm>
              <a:off x="8120743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035F80-FE4D-AE5A-0CA9-A3E1EFA485B0}"/>
                </a:ext>
              </a:extLst>
            </p:cNvPr>
            <p:cNvSpPr/>
            <p:nvPr/>
          </p:nvSpPr>
          <p:spPr>
            <a:xfrm>
              <a:off x="8860971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426F96-E30F-95F9-F33C-F8E0570A0492}"/>
                </a:ext>
              </a:extLst>
            </p:cNvPr>
            <p:cNvSpPr/>
            <p:nvPr/>
          </p:nvSpPr>
          <p:spPr>
            <a:xfrm>
              <a:off x="9601199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4147E6-5F6C-D957-7E90-8A0137E7184A}"/>
                </a:ext>
              </a:extLst>
            </p:cNvPr>
            <p:cNvSpPr/>
            <p:nvPr/>
          </p:nvSpPr>
          <p:spPr>
            <a:xfrm>
              <a:off x="10341427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D8ABA55-D1F7-E26A-A5B1-623B2EFAFE6B}"/>
                </a:ext>
              </a:extLst>
            </p:cNvPr>
            <p:cNvSpPr/>
            <p:nvPr/>
          </p:nvSpPr>
          <p:spPr>
            <a:xfrm>
              <a:off x="11081658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B6B2CA-40AF-6020-D29A-E1E908B606B9}"/>
                </a:ext>
              </a:extLst>
            </p:cNvPr>
            <p:cNvSpPr/>
            <p:nvPr/>
          </p:nvSpPr>
          <p:spPr>
            <a:xfrm>
              <a:off x="8177893" y="4850634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58E99E-1423-E390-461F-6D767F18B20D}"/>
                </a:ext>
              </a:extLst>
            </p:cNvPr>
            <p:cNvSpPr/>
            <p:nvPr/>
          </p:nvSpPr>
          <p:spPr>
            <a:xfrm>
              <a:off x="8177893" y="5299210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CC4D46-D5CE-32C4-C56F-915DC4962CFF}"/>
                </a:ext>
              </a:extLst>
            </p:cNvPr>
            <p:cNvSpPr/>
            <p:nvPr/>
          </p:nvSpPr>
          <p:spPr>
            <a:xfrm>
              <a:off x="8177893" y="5745398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20C8D81B-4BFB-5334-AC00-26E1E521B51E}"/>
                </a:ext>
              </a:extLst>
            </p:cNvPr>
            <p:cNvSpPr/>
            <p:nvPr/>
          </p:nvSpPr>
          <p:spPr>
            <a:xfrm rot="16200000">
              <a:off x="9066894" y="838200"/>
              <a:ext cx="328387" cy="5181600"/>
            </a:xfrm>
            <a:prstGeom prst="rightBrace">
              <a:avLst>
                <a:gd name="adj1" fmla="val 3397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59CE1DC-7EB6-7309-03B8-F5B5A62A34BC}"/>
                    </a:ext>
                  </a:extLst>
                </p:cNvPr>
                <p:cNvSpPr txBox="1"/>
                <p:nvPr/>
              </p:nvSpPr>
              <p:spPr>
                <a:xfrm>
                  <a:off x="8605156" y="2895474"/>
                  <a:ext cx="1251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MEMORY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59CE1DC-7EB6-7309-03B8-F5B5A62A3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5156" y="2895474"/>
                  <a:ext cx="125185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26DD79-3673-F14A-4620-E60F3366E5F6}"/>
                    </a:ext>
                  </a:extLst>
                </p:cNvPr>
                <p:cNvSpPr txBox="1"/>
                <p:nvPr/>
              </p:nvSpPr>
              <p:spPr>
                <a:xfrm>
                  <a:off x="7502978" y="4890256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26DD79-3673-F14A-4620-E60F3366E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8" y="4890256"/>
                  <a:ext cx="6096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A910E8-B1EB-38C8-66F6-4AECD9A634A2}"/>
                    </a:ext>
                  </a:extLst>
                </p:cNvPr>
                <p:cNvSpPr txBox="1"/>
                <p:nvPr/>
              </p:nvSpPr>
              <p:spPr>
                <a:xfrm>
                  <a:off x="7502978" y="5338961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A910E8-B1EB-38C8-66F6-4AECD9A63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8" y="5338961"/>
                  <a:ext cx="6096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F6AE7B-8A88-5654-865F-B25E78408980}"/>
                    </a:ext>
                  </a:extLst>
                </p:cNvPr>
                <p:cNvSpPr txBox="1"/>
                <p:nvPr/>
              </p:nvSpPr>
              <p:spPr>
                <a:xfrm>
                  <a:off x="7502979" y="5785020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F6AE7B-8A88-5654-865F-B25E78408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9" y="5785020"/>
                  <a:ext cx="60960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93756E-E55A-4A37-CC19-E96AB9B0C142}"/>
                </a:ext>
              </a:extLst>
            </p:cNvPr>
            <p:cNvSpPr/>
            <p:nvPr/>
          </p:nvSpPr>
          <p:spPr>
            <a:xfrm>
              <a:off x="7502978" y="4612594"/>
              <a:ext cx="2269670" cy="18396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EB7B77-0723-0B7D-ADF3-CEC3097FD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7014" y="5523498"/>
              <a:ext cx="8545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030BF92-9C35-A78A-6004-15EDE7B40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1541" y="4332514"/>
              <a:ext cx="0" cy="1190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49E742-308E-DA12-58EF-DC39FF42ADDC}"/>
                </a:ext>
              </a:extLst>
            </p:cNvPr>
            <p:cNvSpPr txBox="1"/>
            <p:nvPr/>
          </p:nvSpPr>
          <p:spPr>
            <a:xfrm>
              <a:off x="10341427" y="5605418"/>
              <a:ext cx="1284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Load/Store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810293F3-183B-2984-8B90-9243B1C240FC}"/>
                </a:ext>
              </a:extLst>
            </p:cNvPr>
            <p:cNvSpPr/>
            <p:nvPr/>
          </p:nvSpPr>
          <p:spPr>
            <a:xfrm rot="10800000">
              <a:off x="6860720" y="4612594"/>
              <a:ext cx="348794" cy="1839685"/>
            </a:xfrm>
            <a:prstGeom prst="rightBrace">
              <a:avLst>
                <a:gd name="adj1" fmla="val 3397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D456CB8-D629-F527-67AF-BB9E2AB8CDBB}"/>
                </a:ext>
              </a:extLst>
            </p:cNvPr>
            <p:cNvSpPr txBox="1"/>
            <p:nvPr/>
          </p:nvSpPr>
          <p:spPr>
            <a:xfrm>
              <a:off x="5890532" y="5338961"/>
              <a:ext cx="9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06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FAA0E-0A42-CE80-1D9D-9903259E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1548-8730-B666-2D99-7DA58612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CAE76-8FC8-484D-C2A4-5097993422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90688"/>
                <a:ext cx="11038114" cy="48001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the input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cells,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0" dirty="0"/>
                  <a:t>A special instruction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MALLOC</m:t>
                    </m:r>
                  </m:oMath>
                </a14:m>
                <a:r>
                  <a:rPr lang="en-US" dirty="0"/>
                  <a:t>” extends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</m:oMath>
                </a14:m>
                <a:r>
                  <a:rPr lang="en-US" dirty="0"/>
                  <a:t>, creating one new cell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, or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for some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in the program, or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</m:oMath>
                </a14:m>
                <a:r>
                  <a:rPr lang="en-US" dirty="0"/>
                  <a:t> ever has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cells, then the program </a:t>
                </a:r>
                <a:r>
                  <a:rPr lang="en-US" dirty="0">
                    <a:solidFill>
                      <a:schemeClr val="accent1"/>
                    </a:solidFill>
                  </a:rPr>
                  <a:t>crashes</a:t>
                </a:r>
              </a:p>
              <a:p>
                <a:r>
                  <a:rPr lang="en-US" dirty="0"/>
                  <a:t>Reading to/writing from a nonexistent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MEMORY</m:t>
                    </m:r>
                  </m:oMath>
                </a14:m>
                <a:r>
                  <a:rPr lang="en-US" dirty="0"/>
                  <a:t> cell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nothing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CAE76-8FC8-484D-C2A4-5097993422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90688"/>
                <a:ext cx="11038114" cy="4800155"/>
              </a:xfrm>
              <a:blipFill>
                <a:blip r:embed="rId2"/>
                <a:stretch>
                  <a:fillRect l="-994" r="-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29319-86EE-826A-1616-FB001161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57979-AE79-31E4-FE94-4A121D4F7C67}"/>
              </a:ext>
            </a:extLst>
          </p:cNvPr>
          <p:cNvSpPr txBox="1"/>
          <p:nvPr/>
        </p:nvSpPr>
        <p:spPr>
          <a:xfrm>
            <a:off x="5769428" y="335409"/>
            <a:ext cx="637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version of the word RAM model described here is based on the lecture notes for CS 1200 at Harvard: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https://harvard-cs-1200.github.io/cs1200/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77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AF77-8EF1-4E64-3CBF-8B275D99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5B57-FB07-AF32-1EC9-41C7AA228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3868"/>
            <a:ext cx="10515600" cy="1325563"/>
          </a:xfrm>
        </p:spPr>
        <p:txBody>
          <a:bodyPr/>
          <a:lstStyle/>
          <a:p>
            <a:r>
              <a:rPr lang="en-US" dirty="0"/>
              <a:t>Word RAM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9F99C-DDDB-3468-1CB1-AA8DDCBBE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29431"/>
                <a:ext cx="10918371" cy="54265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word RAM program,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if we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word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crashes or accepts</a:t>
                </a:r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if we run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word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crashes or rejects</a:t>
                </a:r>
                <a:r>
                  <a:rPr lang="en-US" dirty="0"/>
                  <a:t>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 if we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word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halts without crashing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9F99C-DDDB-3468-1CB1-AA8DDCBBE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29431"/>
                <a:ext cx="10918371" cy="5426538"/>
              </a:xfrm>
              <a:blipFill>
                <a:blip r:embed="rId2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E792F-D7BE-F771-29F5-F0778110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D9D72-9EBA-9E1C-B5C1-9BFF3A449F8E}"/>
              </a:ext>
            </a:extLst>
          </p:cNvPr>
          <p:cNvSpPr txBox="1"/>
          <p:nvPr/>
        </p:nvSpPr>
        <p:spPr>
          <a:xfrm>
            <a:off x="5769428" y="335409"/>
            <a:ext cx="6379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version of the word RAM model described here is based on the lecture notes for CS 1200 at Harvard: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https://harvard-cs-1200.github.io/cs1200/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77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C0FE-28D8-BFA8-2555-A48E3C0B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9"/>
            <a:ext cx="10515600" cy="1325563"/>
          </a:xfrm>
        </p:spPr>
        <p:txBody>
          <a:bodyPr/>
          <a:lstStyle/>
          <a:p>
            <a:r>
              <a:rPr lang="en-US" dirty="0"/>
              <a:t>Word 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C1BF-D9AF-FFC7-8690-64C0DF87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9543"/>
            <a:ext cx="10515600" cy="3936892"/>
          </a:xfrm>
        </p:spPr>
        <p:txBody>
          <a:bodyPr>
            <a:normAutofit/>
          </a:bodyPr>
          <a:lstStyle/>
          <a:p>
            <a:r>
              <a:rPr lang="en-US" dirty="0"/>
              <a:t>Word RAM time complexity closely matches time complexity “in practice” on ordinary computers</a:t>
            </a:r>
          </a:p>
          <a:p>
            <a:r>
              <a:rPr lang="en-US" dirty="0"/>
              <a:t>Some version of the word RAM model is typically assumed (implicitly or explicitly) in </a:t>
            </a:r>
            <a:r>
              <a:rPr lang="en-US" dirty="0">
                <a:solidFill>
                  <a:schemeClr val="accent1"/>
                </a:solidFill>
              </a:rPr>
              <a:t>algorithms courses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computing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DD549-A5E5-0E74-59A3-2151A75B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9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1673D3-950F-9809-54D3-0DF08A1037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1673D3-950F-9809-54D3-0DF08A103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F1F29-996A-328C-BC1B-0F499531E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3857"/>
                <a:ext cx="10515600" cy="4637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 omitted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F1F29-996A-328C-BC1B-0F499531E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3857"/>
                <a:ext cx="10515600" cy="463731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F609-3C11-9E02-E717-AE38F032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AFD20D9-CDE2-E8DA-3B08-BDAF4A8A925D}"/>
                  </a:ext>
                </a:extLst>
              </p:cNvPr>
              <p:cNvSpPr/>
              <p:nvPr/>
            </p:nvSpPr>
            <p:spPr>
              <a:xfrm>
                <a:off x="560293" y="3038931"/>
                <a:ext cx="11250707" cy="16997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there is a word RAM program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AFD20D9-CDE2-E8DA-3B08-BDAF4A8A9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3" y="3038931"/>
                <a:ext cx="11250707" cy="1699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Deciding a language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4B260-6722-6CFC-4192-92259E45D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500" y="1825625"/>
                <a:ext cx="116713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 be a function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can be decided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most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E6E1D-BF17-5675-6C23-39C2E4D6B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825625"/>
                <a:ext cx="11671300" cy="4351338"/>
              </a:xfrm>
              <a:blipFill>
                <a:blip r:embed="rId3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E11DA-F06F-3A18-2144-40343AF01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575DC09E-1A5F-02E8-CA3B-406EC3D86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52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685EBEF-70EF-A47D-4051-902F4FC62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0B37E-F4F5-4200-C5EA-F4BC23BDDD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039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790B37E-F4F5-4200-C5EA-F4BC23BDD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039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D3C6-28D9-D3EA-C9DF-A79C188246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5528"/>
                <a:ext cx="10515600" cy="524087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For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dirty="0"/>
                  <a:t>, we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TIME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decided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br>
                  <a:rPr lang="en-US" dirty="0"/>
                </a:br>
                <a:r>
                  <a:rPr lang="en-US" sz="900" dirty="0"/>
                  <a:t> </a:t>
                </a: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decided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“Polynomial 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AD3C6-28D9-D3EA-C9DF-A79C188246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5528"/>
                <a:ext cx="10515600" cy="524087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9977C-25AC-747B-29E4-17738477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1CC74F31-6D78-1343-0454-18AB77116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2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65880-046F-00AD-42EE-5FF0BE2038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: Our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865880-046F-00AD-42EE-5FF0BE203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42140-0346-DE3C-A541-7BBDD021B1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b="0" i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we will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“tractable”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we will 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“intractable”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E42140-0346-DE3C-A541-7BBDD021B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AFBB9-5E7A-AA33-249F-3B202E88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E55E9D6E-3107-C003-5D3C-77B8E558F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1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BD10-E8FF-31E3-D9F7-95A05F23F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BB32-B69C-63B0-6800-6FB92C667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AD94C-CC24-AC18-9D75-2422F2BC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76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36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924A-99D6-631B-6BDF-58624318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652"/>
            <a:ext cx="10515600" cy="1325563"/>
          </a:xfrm>
        </p:spPr>
        <p:txBody>
          <a:bodyPr/>
          <a:lstStyle/>
          <a:p>
            <a:r>
              <a:rPr lang="en-US" dirty="0"/>
              <a:t>Example 1: 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2C5E6-910C-A095-00B3-1A137D4DFB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881" y="1540041"/>
                <a:ext cx="11922034" cy="511330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b="1" dirty="0"/>
                  <a:t>Proof attempt: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an integer.</a:t>
                </a:r>
              </a:p>
              <a:p>
                <a:r>
                  <a:rPr lang="en-US" dirty="0"/>
                  <a:t>That proof is</a:t>
                </a:r>
                <a:r>
                  <a:rPr lang="en-US" dirty="0">
                    <a:solidFill>
                      <a:schemeClr val="accent1"/>
                    </a:solidFill>
                  </a:rPr>
                  <a:t> not correct</a:t>
                </a:r>
                <a:r>
                  <a:rPr lang="en-US" dirty="0"/>
                  <a:t>. The algorithm runs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time, but our time budget is only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</m:oMath>
                </a14:m>
                <a:r>
                  <a:rPr lang="en-US" dirty="0"/>
                  <a:t>!</a:t>
                </a:r>
              </a:p>
              <a:p>
                <a:r>
                  <a:rPr lang="en-US" dirty="0"/>
                  <a:t>The theorem is true, but the proof is beyond the scope of this course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2C5E6-910C-A095-00B3-1A137D4DFB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881" y="1540041"/>
                <a:ext cx="11922034" cy="5113307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589F-AAD7-4900-7315-9C8A259A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068001-9508-CD6E-7810-CA2EEC7632EA}"/>
                  </a:ext>
                </a:extLst>
              </p:cNvPr>
              <p:cNvSpPr/>
              <p:nvPr/>
            </p:nvSpPr>
            <p:spPr>
              <a:xfrm>
                <a:off x="4219605" y="2399097"/>
                <a:ext cx="384858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068001-9508-CD6E-7810-CA2EEC763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05" y="2399097"/>
                <a:ext cx="384858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2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18598-18DA-7E26-99B4-930806F712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 2: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0E18598-18DA-7E26-99B4-930806F71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F6E55-1D2E-F2A5-F075-E5374D336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44" y="1915096"/>
                <a:ext cx="11249855" cy="45757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EVENPAL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PALINDROMES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0111∈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1010∉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EVENPAL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DF6E55-1D2E-F2A5-F075-E5374D336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44" y="1915096"/>
                <a:ext cx="11249855" cy="4575747"/>
              </a:xfrm>
              <a:blipFill>
                <a:blip r:embed="rId3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07F55-ADCE-3947-0987-27AD3307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878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187171</TotalTime>
  <Words>1702</Words>
  <Application>Microsoft Office PowerPoint</Application>
  <PresentationFormat>Widescreen</PresentationFormat>
  <Paragraphs>246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Office Theme</vt:lpstr>
      <vt:lpstr>CMSC 28100  Introduction to Complexity Theory  Spring 2025 Instructor: William Hoza</vt:lpstr>
      <vt:lpstr>Which problems can be solved through computation?</vt:lpstr>
      <vt:lpstr>Deciding a language in time T</vt:lpstr>
      <vt:lpstr>The complexity class "P"</vt:lpstr>
      <vt:lpstr>"P": Our model of tractability</vt:lpstr>
      <vt:lpstr>Which problems can be solved through computation?</vt:lpstr>
      <vt:lpstr>Which languages are in "P"?</vt:lpstr>
      <vt:lpstr>Example 1: Primality testing</vt:lpstr>
      <vt:lpstr>Example 2: The 〖"EVENPAL" 〗^∗ problem</vt:lpstr>
      <vt:lpstr>Deciding 〖"EVENPAL" 〗^∗ in polynomial time</vt:lpstr>
      <vt:lpstr>Deciding 〖"EVENPAL" 〗^∗ in polynomial time</vt:lpstr>
      <vt:lpstr>Deciding 〖"EVENPAL" 〗^∗ in polynomial time</vt:lpstr>
      <vt:lpstr>Deciding 〖"EVENPAL" 〗^∗ in polynomial time</vt:lpstr>
      <vt:lpstr>Deciding 〖"EVENPAL" 〗^∗ in polynomial time</vt:lpstr>
      <vt:lpstr>Time complexity: Theory vs. practice</vt:lpstr>
      <vt:lpstr>Is the Turing machine model a good model?</vt:lpstr>
      <vt:lpstr>Multi-tape Turing machines, revisited</vt:lpstr>
      <vt:lpstr>Efficiently simulating k tapes using one tape</vt:lpstr>
      <vt:lpstr>Robustness of "P"</vt:lpstr>
      <vt:lpstr>Word RAM model  (RAM = Random Access Machine)</vt:lpstr>
      <vt:lpstr>Word RAM model</vt:lpstr>
      <vt:lpstr>Word RAM model</vt:lpstr>
      <vt:lpstr>Word RAM model</vt:lpstr>
      <vt:lpstr>Word RAM model</vt:lpstr>
      <vt:lpstr>Word RAM model</vt:lpstr>
      <vt:lpstr>Robustness of "P"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982</cp:revision>
  <dcterms:created xsi:type="dcterms:W3CDTF">2022-12-12T23:26:37Z</dcterms:created>
  <dcterms:modified xsi:type="dcterms:W3CDTF">2025-04-11T20:54:48Z</dcterms:modified>
</cp:coreProperties>
</file>