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10" r:id="rId2"/>
    <p:sldId id="911" r:id="rId3"/>
    <p:sldId id="912" r:id="rId4"/>
    <p:sldId id="423" r:id="rId5"/>
    <p:sldId id="758" r:id="rId6"/>
    <p:sldId id="437" r:id="rId7"/>
    <p:sldId id="765" r:id="rId8"/>
    <p:sldId id="438" r:id="rId9"/>
    <p:sldId id="768" r:id="rId10"/>
    <p:sldId id="439" r:id="rId11"/>
    <p:sldId id="770" r:id="rId12"/>
    <p:sldId id="771" r:id="rId13"/>
    <p:sldId id="772" r:id="rId14"/>
    <p:sldId id="909" r:id="rId15"/>
    <p:sldId id="773" r:id="rId16"/>
    <p:sldId id="774" r:id="rId17"/>
    <p:sldId id="775" r:id="rId18"/>
    <p:sldId id="776" r:id="rId19"/>
    <p:sldId id="825" r:id="rId20"/>
    <p:sldId id="913" r:id="rId21"/>
    <p:sldId id="835" r:id="rId22"/>
    <p:sldId id="914" r:id="rId23"/>
    <p:sldId id="799" r:id="rId24"/>
    <p:sldId id="812" r:id="rId25"/>
    <p:sldId id="836" r:id="rId26"/>
    <p:sldId id="837" r:id="rId27"/>
    <p:sldId id="418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9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8" Type="http://schemas.openxmlformats.org/officeDocument/2006/relationships/image" Target="../media/image12.png"/><Relationship Id="rId3" Type="http://schemas.openxmlformats.org/officeDocument/2006/relationships/image" Target="../media/image52.png"/><Relationship Id="rId7" Type="http://schemas.openxmlformats.org/officeDocument/2006/relationships/image" Target="../media/image370.png"/><Relationship Id="rId17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15" Type="http://schemas.openxmlformats.org/officeDocument/2006/relationships/image" Target="../media/image9.png"/><Relationship Id="rId10" Type="http://schemas.openxmlformats.org/officeDocument/2006/relationships/image" Target="../media/image400.png"/><Relationship Id="rId19" Type="http://schemas.openxmlformats.org/officeDocument/2006/relationships/image" Target="../media/image13.png"/><Relationship Id="rId4" Type="http://schemas.openxmlformats.org/officeDocument/2006/relationships/image" Target="../media/image53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82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into individual symbols: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sz="2400" dirty="0"/>
                  <a:t>Edge case: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sz="2400" dirty="0"/>
                  <a:t>Edge case: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then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not clear from context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F6CB-7EE0-5BBA-1005-42F73B8C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0899"/>
                <a:ext cx="10515600" cy="4056063"/>
              </a:xfrm>
            </p:spPr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configuration</a:t>
                </a:r>
                <a:r>
                  <a:rPr lang="en-US" dirty="0"/>
                  <a:t> is an accepting or rejecting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0899"/>
                <a:ext cx="10515600" cy="40560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F72B-5714-E0AD-AE0F-C6FE859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A410DB4F-CAE9-AA80-0FC7-288CC0563AF6}"/>
              </a:ext>
            </a:extLst>
          </p:cNvPr>
          <p:cNvSpPr/>
          <p:nvPr/>
        </p:nvSpPr>
        <p:spPr>
          <a:xfrm>
            <a:off x="10364215" y="681037"/>
            <a:ext cx="912369" cy="912369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0C8C-7016-1D66-6221-C697952F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/>
          <a:lstStyle/>
          <a:p>
            <a:r>
              <a:rPr lang="en-US" dirty="0"/>
              <a:t>Computation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Inductively,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first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in the sequence</a:t>
                </a:r>
              </a:p>
              <a:p>
                <a:r>
                  <a:rPr lang="en-US" dirty="0"/>
                  <a:t>If there is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then the computation history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(infinite)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61D0-5162-502F-36F2-6A11712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AB4B-494B-0711-1980-8027C40B9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E6B3-C4C6-06E7-3340-D07E9066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and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28F5B2-5949-A5FD-77BB-EB0A45AD6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6601"/>
                <a:ext cx="10515600" cy="4386962"/>
              </a:xfrm>
            </p:spPr>
            <p:txBody>
              <a:bodyPr/>
              <a:lstStyle/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finite,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loops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28F5B2-5949-A5FD-77BB-EB0A45AD6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6601"/>
                <a:ext cx="10515600" cy="438696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DDBD3-D701-B6AF-6D60-807D0E6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829E128C-0494-0133-CC17-F2609B155F7F}"/>
              </a:ext>
            </a:extLst>
          </p:cNvPr>
          <p:cNvSpPr/>
          <p:nvPr/>
        </p:nvSpPr>
        <p:spPr>
          <a:xfrm>
            <a:off x="10364215" y="681037"/>
            <a:ext cx="912369" cy="912369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2AB-F1DC-679D-71E0-DB6BB06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and rejecting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computation history is 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an accepting configuration,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 rejecting configuration,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7E8C-EC05-CA66-457B-94B441C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1055B-BE51-AA7E-CCB7-E7973129C585}"/>
              </a:ext>
            </a:extLst>
          </p:cNvPr>
          <p:cNvSpPr txBox="1"/>
          <p:nvPr/>
        </p:nvSpPr>
        <p:spPr>
          <a:xfrm>
            <a:off x="9015167" y="560689"/>
            <a:ext cx="2737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👍👎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6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3C5-9FA0-7395-86AB-47BFC323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</p:spPr>
            <p:txBody>
              <a:bodyPr/>
              <a:lstStyle/>
              <a:p>
                <a:r>
                  <a:rPr lang="en-US" dirty="0"/>
                  <a:t>Suppose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time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its running time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</a:t>
                </a:r>
                <a:r>
                  <a:rPr lang="en-US" dirty="0"/>
                  <a:t>if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482EF-6CEE-1787-EA54-624E2749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2CAD532-F7A4-C23A-B089-5FFC903FE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1F8D-EFC5-9D7D-4A13-EC06788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161" y="1818372"/>
                <a:ext cx="11700668" cy="52140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space used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number of cells that are used</a:t>
                </a:r>
              </a:p>
              <a:p>
                <a:pPr lvl="1"/>
                <a:r>
                  <a:rPr lang="en-US" dirty="0"/>
                  <a:t>(Can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(finite or infinite)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space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161" y="1818372"/>
                <a:ext cx="11700668" cy="5214024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95E9-D3E2-E496-B5C1-75769AE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3BDFF1-F554-B55B-9B55-440AE59B5257}"/>
              </a:ext>
            </a:extLst>
          </p:cNvPr>
          <p:cNvGrpSpPr/>
          <p:nvPr/>
        </p:nvGrpSpPr>
        <p:grpSpPr>
          <a:xfrm>
            <a:off x="4750396" y="143525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4405F1-D4FE-51A9-D5E1-BEB9489F283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4D24831-1230-DDCD-0569-923056DE18C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DE440-73C6-DA4F-EDCF-C22A68D5366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/>
              <p:nvPr/>
            </p:nvSpPr>
            <p:spPr>
              <a:xfrm>
                <a:off x="4836589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finite amount of 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89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/>
              <p:nvPr/>
            </p:nvSpPr>
            <p:spPr>
              <a:xfrm>
                <a:off x="4836589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Space used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at most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running time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89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/>
              <p:nvPr/>
            </p:nvSpPr>
            <p:spPr>
              <a:xfrm>
                <a:off x="8392295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 </a:t>
                </a:r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steps,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95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/>
              <p:nvPr/>
            </p:nvSpPr>
            <p:spPr>
              <a:xfrm>
                <a:off x="8392295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 finite amount of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95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070754E-375E-F777-503C-7F72DC927CC3}"/>
              </a:ext>
            </a:extLst>
          </p:cNvPr>
          <p:cNvSpPr/>
          <p:nvPr/>
        </p:nvSpPr>
        <p:spPr>
          <a:xfrm>
            <a:off x="6096000" y="3086254"/>
            <a:ext cx="2006009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97740" y="1890193"/>
            <a:ext cx="2712614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275-BE8B-35FB-08DC-6B03BC3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 mathematical model of what it means to “</a:t>
                </a:r>
                <a:r>
                  <a:rPr lang="en-US" dirty="0">
                    <a:solidFill>
                      <a:schemeClr val="accent1"/>
                    </a:solidFill>
                  </a:rPr>
                  <a:t>solve a problem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22C5-ABC5-315D-CCA7-DF04614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F98-5715-B351-2BE7-6FF87A2B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2BBF-121B-A071-383A-8A391D64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1-3 are due </a:t>
            </a:r>
            <a:r>
              <a:rPr lang="en-US" b="1" dirty="0">
                <a:highlight>
                  <a:srgbClr val="FFFF00"/>
                </a:highlight>
              </a:rPr>
              <a:t>this Friday (October 3) at 11:59pm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If you joined the course late and you need an extension, send me an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9E10E-298D-2195-B481-2AAC6275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015-7A63-CCFE-CA8F-F46E212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799" y="2394857"/>
                <a:ext cx="11067143" cy="3782106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same forward and backward.”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backward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exists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99" y="2394857"/>
                <a:ext cx="11067143" cy="3782106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D13F-6185-D191-65AC-4CB74E1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AEEDA20-A705-090D-6E78-BEC43888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90" y="275915"/>
            <a:ext cx="3506347" cy="2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34B3-6959-55ED-1345-983A716A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prime.”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denote the binary </a:t>
                </a:r>
                <a:r>
                  <a:rPr lang="en-US" dirty="0">
                    <a:solidFill>
                      <a:schemeClr val="accent1"/>
                    </a:solidFill>
                  </a:rPr>
                  <a:t>encoding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i.e., the standard base-2 representation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prime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4828-344B-BBFC-311B-6F5F48C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260887A-37D4-6CDC-A27A-BAF6D0194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33E8-F969-1072-1CCE-7B3DCC2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input as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0693-A636-855B-E79A-8A934E8F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34" y="1702274"/>
            <a:ext cx="10602433" cy="4788570"/>
          </a:xfrm>
        </p:spPr>
        <p:txBody>
          <a:bodyPr>
            <a:normAutofit/>
          </a:bodyPr>
          <a:lstStyle/>
          <a:p>
            <a:r>
              <a:rPr lang="en-US" b="1" dirty="0"/>
              <a:t>OBJECTION:</a:t>
            </a:r>
            <a:r>
              <a:rPr lang="en-US" dirty="0"/>
              <a:t> “Why should I have to </a:t>
            </a:r>
            <a:r>
              <a:rPr lang="en-US" dirty="0">
                <a:solidFill>
                  <a:schemeClr val="accent1"/>
                </a:solidFill>
              </a:rPr>
              <a:t>encode</a:t>
            </a:r>
            <a:r>
              <a:rPr lang="en-US" dirty="0"/>
              <a:t> my inputs?”</a:t>
            </a:r>
          </a:p>
          <a:p>
            <a:r>
              <a:rPr lang="en-US" b="1" dirty="0"/>
              <a:t>RESPONSE: </a:t>
            </a:r>
            <a:r>
              <a:rPr lang="en-US" dirty="0"/>
              <a:t>Encoding is necessary even for </a:t>
            </a:r>
            <a:r>
              <a:rPr lang="en-US" dirty="0">
                <a:solidFill>
                  <a:schemeClr val="accent1"/>
                </a:solidFill>
              </a:rPr>
              <a:t>human</a:t>
            </a:r>
            <a:r>
              <a:rPr lang="en-US" dirty="0"/>
              <a:t> computation!</a:t>
            </a:r>
          </a:p>
          <a:p>
            <a:pPr lvl="1"/>
            <a:r>
              <a:rPr lang="en-US" dirty="0"/>
              <a:t>What we say: “Given a nonnegative integer, determine</a:t>
            </a:r>
            <a:br>
              <a:rPr lang="en-US" dirty="0"/>
            </a:br>
            <a:r>
              <a:rPr lang="en-US" dirty="0"/>
              <a:t>whether it is prime”</a:t>
            </a:r>
          </a:p>
          <a:p>
            <a:pPr lvl="1"/>
            <a:r>
              <a:rPr lang="en-US" dirty="0"/>
              <a:t>What we mean: “Given a piece of </a:t>
            </a:r>
            <a:r>
              <a:rPr lang="en-US" dirty="0">
                <a:solidFill>
                  <a:schemeClr val="accent1"/>
                </a:solidFill>
              </a:rPr>
              <a:t>text</a:t>
            </a:r>
            <a:r>
              <a:rPr lang="en-US" dirty="0"/>
              <a:t>, determine</a:t>
            </a:r>
            <a:br>
              <a:rPr lang="en-US" dirty="0"/>
            </a:br>
            <a:r>
              <a:rPr lang="en-US" dirty="0"/>
              <a:t>whether it </a:t>
            </a:r>
            <a:r>
              <a:rPr lang="en-US" dirty="0">
                <a:solidFill>
                  <a:schemeClr val="accent1"/>
                </a:solidFill>
              </a:rPr>
              <a:t>represents/encodes </a:t>
            </a:r>
            <a:r>
              <a:rPr lang="en-US" dirty="0"/>
              <a:t>a prime number”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52459-9F92-3817-7977-77611F17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328540-5FC7-45CD-631E-E18FF8F4B028}"/>
              </a:ext>
            </a:extLst>
          </p:cNvPr>
          <p:cNvGrpSpPr/>
          <p:nvPr/>
        </p:nvGrpSpPr>
        <p:grpSpPr>
          <a:xfrm>
            <a:off x="8306728" y="3323346"/>
            <a:ext cx="4035879" cy="3222171"/>
            <a:chOff x="8708571" y="206829"/>
            <a:chExt cx="4035879" cy="32221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1215D2-4652-A5D1-4D8F-BE2CB2E18E64}"/>
                </a:ext>
              </a:extLst>
            </p:cNvPr>
            <p:cNvSpPr/>
            <p:nvPr/>
          </p:nvSpPr>
          <p:spPr>
            <a:xfrm>
              <a:off x="8708571" y="206829"/>
              <a:ext cx="3483429" cy="32221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F7528B-4293-C4E3-8D04-3301D23DC6E5}"/>
                </a:ext>
              </a:extLst>
            </p:cNvPr>
            <p:cNvGrpSpPr/>
            <p:nvPr/>
          </p:nvGrpSpPr>
          <p:grpSpPr>
            <a:xfrm>
              <a:off x="8896350" y="427417"/>
              <a:ext cx="3848100" cy="2883652"/>
              <a:chOff x="8546445" y="417340"/>
              <a:chExt cx="3848100" cy="2883652"/>
            </a:xfrm>
          </p:grpSpPr>
          <p:pic>
            <p:nvPicPr>
              <p:cNvPr id="5" name="Picture 4" descr="A close-up of a pipe&#10;&#10;Description automatically generated">
                <a:extLst>
                  <a:ext uri="{FF2B5EF4-FFF2-40B4-BE49-F238E27FC236}">
                    <a16:creationId xmlns:a16="http://schemas.microsoft.com/office/drawing/2014/main" id="{3E343182-DEAF-12A3-15C9-2275BBC33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6445" y="417340"/>
                <a:ext cx="3065416" cy="214092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3E3F85-1ACF-8004-D102-EE202671F401}"/>
                  </a:ext>
                </a:extLst>
              </p:cNvPr>
              <p:cNvSpPr txBox="1"/>
              <p:nvPr/>
            </p:nvSpPr>
            <p:spPr>
              <a:xfrm>
                <a:off x="8546445" y="2654661"/>
                <a:ext cx="3848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“This is not a pipe.”</a:t>
                </a:r>
              </a:p>
              <a:p>
                <a:r>
                  <a:rPr lang="en-US" dirty="0"/>
                  <a:t>(1929 painting by René Magritte)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31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52C2-4543-DE7D-F30B-1D2973C1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alphabets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4C5B-D4B4-9E92-B1E3-732FC0D5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25625"/>
            <a:ext cx="11387797" cy="4364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OBJECTION:</a:t>
            </a:r>
            <a:r>
              <a:rPr lang="en-US" dirty="0"/>
              <a:t> “Why encode the input in </a:t>
            </a:r>
            <a:r>
              <a:rPr lang="en-US" dirty="0">
                <a:solidFill>
                  <a:schemeClr val="accent1"/>
                </a:solidFill>
              </a:rPr>
              <a:t>binary</a:t>
            </a:r>
            <a:r>
              <a:rPr lang="en-US" dirty="0"/>
              <a:t>? Why not other alphabets?”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RESPONSE 1:</a:t>
            </a:r>
            <a:r>
              <a:rPr lang="en-US" dirty="0"/>
              <a:t> The Turing machine definition can be modified to handle inputs over other alphabets</a:t>
            </a:r>
            <a:r>
              <a:rPr lang="en-US" b="1" dirty="0"/>
              <a:t>. </a:t>
            </a:r>
            <a:r>
              <a:rPr lang="en-US" dirty="0"/>
              <a:t>We focus on binary inputs </a:t>
            </a:r>
            <a:r>
              <a:rPr lang="en-US" dirty="0">
                <a:solidFill>
                  <a:schemeClr val="accent1"/>
                </a:solidFill>
              </a:rPr>
              <a:t>for simplicity’s sake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RESPONSE 2: </a:t>
            </a:r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encode symbols</a:t>
            </a:r>
            <a:r>
              <a:rPr lang="en-US" dirty="0"/>
              <a:t> from other alphabets in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E648-5C36-60C1-CA3F-EF025D6B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01DD-2186-606A-BFB5-59F26A815CD7}"/>
              </a:ext>
            </a:extLst>
          </p:cNvPr>
          <p:cNvGrpSpPr/>
          <p:nvPr/>
        </p:nvGrpSpPr>
        <p:grpSpPr>
          <a:xfrm>
            <a:off x="9113520" y="230188"/>
            <a:ext cx="2364821" cy="1430603"/>
            <a:chOff x="8629426" y="332412"/>
            <a:chExt cx="2364821" cy="14306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6F2FB8-EDBE-ED73-EDB7-9262A37493F6}"/>
                </a:ext>
              </a:extLst>
            </p:cNvPr>
            <p:cNvSpPr txBox="1"/>
            <p:nvPr/>
          </p:nvSpPr>
          <p:spPr>
            <a:xfrm>
              <a:off x="9300848" y="332412"/>
              <a:ext cx="10650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B012EA-1931-1D7C-A588-2B655DF2C0A2}"/>
                </a:ext>
              </a:extLst>
            </p:cNvPr>
            <p:cNvSpPr txBox="1"/>
            <p:nvPr/>
          </p:nvSpPr>
          <p:spPr>
            <a:xfrm>
              <a:off x="8629426" y="593464"/>
              <a:ext cx="10650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6D70C6-5524-0C0A-1B47-63C6D19C6920}"/>
                </a:ext>
              </a:extLst>
            </p:cNvPr>
            <p:cNvSpPr txBox="1"/>
            <p:nvPr/>
          </p:nvSpPr>
          <p:spPr>
            <a:xfrm>
              <a:off x="9929240" y="583747"/>
              <a:ext cx="10650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00B0F0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79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316-7F6C-1B78-4BD8-6572EC6A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2301"/>
            <a:ext cx="10515600" cy="1325563"/>
          </a:xfrm>
        </p:spPr>
        <p:txBody>
          <a:bodyPr/>
          <a:lstStyle/>
          <a:p>
            <a:r>
              <a:rPr lang="en-US" dirty="0"/>
              <a:t>Example: ASCII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A215-30C6-8CB1-F1E7-2DCDC8A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E62ED-AA66-B20B-5F13-46FA04B4EB15}"/>
              </a:ext>
            </a:extLst>
          </p:cNvPr>
          <p:cNvGraphicFramePr>
            <a:graphicFrameLocks noGrp="1"/>
          </p:cNvGraphicFramePr>
          <p:nvPr/>
        </p:nvGraphicFramePr>
        <p:xfrm>
          <a:off x="605976" y="1417864"/>
          <a:ext cx="10980047" cy="49015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844619">
                  <a:extLst>
                    <a:ext uri="{9D8B030D-6E8A-4147-A177-3AD203B41FA5}">
                      <a16:colId xmlns:a16="http://schemas.microsoft.com/office/drawing/2014/main" val="4208651449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36117533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0993909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77001928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5272036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7235427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61279563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66692762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605920526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5071444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92862300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18301843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332463790"/>
                    </a:ext>
                  </a:extLst>
                </a:gridCol>
              </a:tblGrid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[NUL]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[SOH]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[STX]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[ETX]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[EOT]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[ENQ]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[ACK]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[BEL]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[HT]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[LF]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[VT]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[FF]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3181558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675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[CR]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[SI]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[DLE]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[DC1]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[DC2]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[DC3]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[DC4]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[NAK]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[SYN]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[ETB]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[CAN]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[EM]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67473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86856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[ESC]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[FS]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[GS]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[RS]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[US]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[SPACE]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!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"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#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$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%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&amp;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166789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9865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'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(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)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*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+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,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-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.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/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91219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85919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: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&lt;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=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&gt;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?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@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54245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2999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971008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0706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U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791343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46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[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\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]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^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_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`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1613195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5362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612276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53848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z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{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|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}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~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[DEL]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003068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513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5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4D2D-7F59-0264-9AB8-7666D95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encoding example: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-vertex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denote the </a:t>
                </a:r>
                <a:r>
                  <a:rPr lang="en-US" dirty="0">
                    <a:solidFill>
                      <a:schemeClr val="accent1"/>
                    </a:solidFill>
                  </a:rPr>
                  <a:t>adjacency matrix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connected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7114-E2C1-A774-C07F-C68BAEC0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B250D3-38D9-1B7C-B694-6993094FD02E}"/>
              </a:ext>
            </a:extLst>
          </p:cNvPr>
          <p:cNvGrpSpPr/>
          <p:nvPr/>
        </p:nvGrpSpPr>
        <p:grpSpPr>
          <a:xfrm>
            <a:off x="8882743" y="2917371"/>
            <a:ext cx="2278743" cy="2208904"/>
            <a:chOff x="8882743" y="2917371"/>
            <a:chExt cx="2278743" cy="22089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F7C493-C2FB-EB9E-E49E-F59C80F90C05}"/>
                </a:ext>
              </a:extLst>
            </p:cNvPr>
            <p:cNvSpPr/>
            <p:nvPr/>
          </p:nvSpPr>
          <p:spPr>
            <a:xfrm>
              <a:off x="8882743" y="3171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6F4FB2-4590-81EA-33C6-6818752E582E}"/>
                </a:ext>
              </a:extLst>
            </p:cNvPr>
            <p:cNvSpPr/>
            <p:nvPr/>
          </p:nvSpPr>
          <p:spPr>
            <a:xfrm>
              <a:off x="9688286" y="4448628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B2546E-ED06-8D35-98FF-D6278D2B58D1}"/>
                </a:ext>
              </a:extLst>
            </p:cNvPr>
            <p:cNvSpPr/>
            <p:nvPr/>
          </p:nvSpPr>
          <p:spPr>
            <a:xfrm>
              <a:off x="10580914" y="2917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6CDCE5-AD4C-2070-E785-9964DCCB1413}"/>
                </a:ext>
              </a:extLst>
            </p:cNvPr>
            <p:cNvSpPr/>
            <p:nvPr/>
          </p:nvSpPr>
          <p:spPr>
            <a:xfrm>
              <a:off x="11023600" y="3766457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4AFA92-17C4-5007-CBB0-99BE1B34C6DA}"/>
                </a:ext>
              </a:extLst>
            </p:cNvPr>
            <p:cNvSpPr/>
            <p:nvPr/>
          </p:nvSpPr>
          <p:spPr>
            <a:xfrm>
              <a:off x="10820400" y="4988389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5B2AFD-441A-56DC-B6DB-A5ED3D1E24BD}"/>
                </a:ext>
              </a:extLst>
            </p:cNvPr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9000436" y="2986314"/>
              <a:ext cx="1580478" cy="20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1FE31A-041B-5F73-0610-8001279303B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9805979" y="3035064"/>
              <a:ext cx="795128" cy="143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D380E8-C83E-5A5E-24EB-44B0555B295E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9020629" y="3240314"/>
              <a:ext cx="2002971" cy="595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C5860A-F358-67A9-49D5-9FE18B861F8D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H="1" flipV="1">
              <a:off x="10649857" y="3055257"/>
              <a:ext cx="239486" cy="193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556D7F-9CBD-5D94-B017-6442659DA522}"/>
                </a:ext>
              </a:extLst>
            </p:cNvPr>
            <p:cNvCxnSpPr>
              <a:cxnSpLocks/>
              <a:stCxn id="9" idx="7"/>
              <a:endCxn id="8" idx="4"/>
            </p:cNvCxnSpPr>
            <p:nvPr/>
          </p:nvCxnSpPr>
          <p:spPr>
            <a:xfrm flipV="1">
              <a:off x="10938093" y="3904343"/>
              <a:ext cx="154450" cy="1104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259C81-5F45-E31F-1AA3-3C7965267ECF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9000436" y="3289064"/>
              <a:ext cx="1840157" cy="171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5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8B4F-F830-899C-6F0F-4F643E8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possible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E725-A096-FD42-BFD1-3DCA30C9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OBJECTION:</a:t>
            </a:r>
            <a:r>
              <a:rPr lang="en-US" dirty="0"/>
              <a:t> “Why are we using adjacency </a:t>
            </a:r>
            <a:r>
              <a:rPr lang="en-US" dirty="0">
                <a:solidFill>
                  <a:schemeClr val="accent1"/>
                </a:solidFill>
              </a:rPr>
              <a:t>matrices</a:t>
            </a:r>
            <a:r>
              <a:rPr lang="en-US" dirty="0"/>
              <a:t> instead of adjacency </a:t>
            </a:r>
            <a:r>
              <a:rPr lang="en-US" dirty="0">
                <a:solidFill>
                  <a:schemeClr val="accent1"/>
                </a:solidFill>
              </a:rPr>
              <a:t>lists</a:t>
            </a:r>
            <a:r>
              <a:rPr lang="en-US" dirty="0"/>
              <a:t>?”</a:t>
            </a:r>
          </a:p>
          <a:p>
            <a:r>
              <a:rPr lang="en-US" b="1" dirty="0"/>
              <a:t>RESPONSE:</a:t>
            </a:r>
            <a:r>
              <a:rPr lang="en-US" dirty="0"/>
              <a:t> It doesn’t matter much which encoding we use, because it is not hard to </a:t>
            </a:r>
            <a:r>
              <a:rPr lang="en-US" dirty="0">
                <a:solidFill>
                  <a:schemeClr val="accent1"/>
                </a:solidFill>
              </a:rPr>
              <a:t>convert between </a:t>
            </a:r>
            <a:r>
              <a:rPr lang="en-US" dirty="0"/>
              <a:t>the two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66C1-9098-5773-F6C1-50214D64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81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E1B1-7BE9-F1E2-18DF-FFB496FA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216"/>
            <a:ext cx="10515600" cy="1325563"/>
          </a:xfrm>
        </p:spPr>
        <p:txBody>
          <a:bodyPr/>
          <a:lstStyle/>
          <a:p>
            <a:r>
              <a:rPr lang="en-US" dirty="0"/>
              <a:t>Encoding other things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any mathematical object that can be written down </a:t>
                </a:r>
                <a:r>
                  <a:rPr lang="en-US" dirty="0"/>
                  <a:t>(a number, a graph, a polynomial, …), then we use the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denote some “reasonable” encoding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binary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typically doesn’t matter which specific encoding we use, provided we choose something </a:t>
                </a:r>
                <a:r>
                  <a:rPr lang="en-US" dirty="0">
                    <a:solidFill>
                      <a:schemeClr val="accent1"/>
                    </a:solidFill>
                  </a:rPr>
                  <a:t>reasonable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you are unsure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should be defined in a particular case, </a:t>
                </a:r>
                <a:r>
                  <a:rPr lang="en-US" dirty="0">
                    <a:solidFill>
                      <a:schemeClr val="accent1"/>
                    </a:solidFill>
                  </a:rPr>
                  <a:t>ask</a:t>
                </a:r>
                <a:r>
                  <a:rPr lang="en-US" dirty="0"/>
                  <a:t>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8018-D3B6-09C1-B595-A2DB09F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4DA5-CAC9-8149-3D0E-21147EB7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/ student meet-up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6941-7610-0EE2-73AA-8811CC30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Thursdays 11am to noon: TA office hours (Mirza)</a:t>
            </a:r>
          </a:p>
          <a:p>
            <a:r>
              <a:rPr lang="en-US" dirty="0"/>
              <a:t>Thursdays 2pm to 3pm: Student meet-up time</a:t>
            </a:r>
          </a:p>
          <a:p>
            <a:r>
              <a:rPr lang="en-US" dirty="0"/>
              <a:t>Thursdays 3pm to 4pm: TA office hours (Zelin)</a:t>
            </a:r>
          </a:p>
          <a:p>
            <a:r>
              <a:rPr lang="en-US" dirty="0"/>
              <a:t>Fridays 9am to 11am: My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49CF-A8C8-9827-69AA-2AE76772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66E-D8DE-9BD2-F798-FDCAA16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91"/>
            <a:ext cx="10515600" cy="1325563"/>
          </a:xfrm>
        </p:spPr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7E8C-CC00-6D0D-65E2-0915C0C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2F71D9-502A-9E41-7C40-6E53B4247AF9}"/>
              </a:ext>
            </a:extLst>
          </p:cNvPr>
          <p:cNvGrpSpPr/>
          <p:nvPr/>
        </p:nvGrpSpPr>
        <p:grpSpPr>
          <a:xfrm>
            <a:off x="5348" y="3429000"/>
            <a:ext cx="12242070" cy="1587869"/>
            <a:chOff x="0" y="1710154"/>
            <a:chExt cx="12242070" cy="158786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C6A61A-B278-7AAD-B808-B1C91AE58E5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20358"/>
              <a:ext cx="1224207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474A15-59F0-6FF6-E262-12E7315C128A}"/>
                </a:ext>
              </a:extLst>
            </p:cNvPr>
            <p:cNvSpPr/>
            <p:nvPr/>
          </p:nvSpPr>
          <p:spPr>
            <a:xfrm>
              <a:off x="2229566" y="1731419"/>
              <a:ext cx="7871682" cy="101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AC1B23-DDD6-96C6-1840-AA0713B673A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31419"/>
              <a:ext cx="121920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D635E1-5D9C-500C-1A74-EFF4513D3169}"/>
                </a:ext>
              </a:extLst>
            </p:cNvPr>
            <p:cNvCxnSpPr/>
            <p:nvPr/>
          </p:nvCxnSpPr>
          <p:spPr>
            <a:xfrm>
              <a:off x="6227135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22BAE21-F199-EF52-02D8-3812E8122686}"/>
                </a:ext>
              </a:extLst>
            </p:cNvPr>
            <p:cNvCxnSpPr>
              <a:cxnSpLocks/>
            </p:cNvCxnSpPr>
            <p:nvPr/>
          </p:nvCxnSpPr>
          <p:spPr>
            <a:xfrm>
              <a:off x="2229566" y="1731419"/>
              <a:ext cx="78607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551608-84FD-CFE4-FCEA-C005C86F2CCB}"/>
                </a:ext>
              </a:extLst>
            </p:cNvPr>
            <p:cNvCxnSpPr>
              <a:cxnSpLocks/>
            </p:cNvCxnSpPr>
            <p:nvPr/>
          </p:nvCxnSpPr>
          <p:spPr>
            <a:xfrm>
              <a:off x="2229566" y="2720358"/>
              <a:ext cx="78607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8E999C-93AB-B6AE-9AC9-D15BDCF618DB}"/>
                </a:ext>
              </a:extLst>
            </p:cNvPr>
            <p:cNvCxnSpPr/>
            <p:nvPr/>
          </p:nvCxnSpPr>
          <p:spPr>
            <a:xfrm>
              <a:off x="7187610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095D7E-0781-40BF-4476-37CB128D0B24}"/>
                </a:ext>
              </a:extLst>
            </p:cNvPr>
            <p:cNvCxnSpPr/>
            <p:nvPr/>
          </p:nvCxnSpPr>
          <p:spPr>
            <a:xfrm>
              <a:off x="8165805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A9B735-085C-B81B-0470-09691723B4CD}"/>
                </a:ext>
              </a:extLst>
            </p:cNvPr>
            <p:cNvCxnSpPr/>
            <p:nvPr/>
          </p:nvCxnSpPr>
          <p:spPr>
            <a:xfrm>
              <a:off x="9122735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51B5E4-085C-7080-8046-E3A2F663BCB4}"/>
                </a:ext>
              </a:extLst>
            </p:cNvPr>
            <p:cNvCxnSpPr/>
            <p:nvPr/>
          </p:nvCxnSpPr>
          <p:spPr>
            <a:xfrm>
              <a:off x="10090298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1FF2BB-C217-54D6-EF9F-E6014523D3B7}"/>
                </a:ext>
              </a:extLst>
            </p:cNvPr>
            <p:cNvCxnSpPr/>
            <p:nvPr/>
          </p:nvCxnSpPr>
          <p:spPr>
            <a:xfrm>
              <a:off x="11100391" y="1710154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069B74-2C25-F114-4CF9-88F2E1A75B4E}"/>
                </a:ext>
              </a:extLst>
            </p:cNvPr>
            <p:cNvCxnSpPr/>
            <p:nvPr/>
          </p:nvCxnSpPr>
          <p:spPr>
            <a:xfrm>
              <a:off x="12046688" y="173141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0">
              <a:extLst>
                <a:ext uri="{FF2B5EF4-FFF2-40B4-BE49-F238E27FC236}">
                  <a16:creationId xmlns:a16="http://schemas.microsoft.com/office/drawing/2014/main" id="{D0CC0107-CA9B-C859-FA4D-0D51E92AA122}"/>
                </a:ext>
              </a:extLst>
            </p:cNvPr>
            <p:cNvSpPr txBox="1"/>
            <p:nvPr/>
          </p:nvSpPr>
          <p:spPr>
            <a:xfrm>
              <a:off x="7432162" y="192286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8D1894DC-8353-6EF0-1EEA-CFC739D69468}"/>
                </a:ext>
              </a:extLst>
            </p:cNvPr>
            <p:cNvSpPr txBox="1"/>
            <p:nvPr/>
          </p:nvSpPr>
          <p:spPr>
            <a:xfrm>
              <a:off x="8378458" y="192286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20" name="A0">
              <a:extLst>
                <a:ext uri="{FF2B5EF4-FFF2-40B4-BE49-F238E27FC236}">
                  <a16:creationId xmlns:a16="http://schemas.microsoft.com/office/drawing/2014/main" id="{B28C2F95-BD9C-C4CF-3560-8BD7833D03FA}"/>
                </a:ext>
              </a:extLst>
            </p:cNvPr>
            <p:cNvSpPr txBox="1"/>
            <p:nvPr/>
          </p:nvSpPr>
          <p:spPr>
            <a:xfrm>
              <a:off x="6459283" y="189809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@</a:t>
              </a:r>
            </a:p>
          </p:txBody>
        </p:sp>
        <p:sp>
          <p:nvSpPr>
            <p:cNvPr id="21" name="C1">
              <a:extLst>
                <a:ext uri="{FF2B5EF4-FFF2-40B4-BE49-F238E27FC236}">
                  <a16:creationId xmlns:a16="http://schemas.microsoft.com/office/drawing/2014/main" id="{2CAB9F2D-91E8-4D3F-37D1-7FEA6989D9CA}"/>
                </a:ext>
              </a:extLst>
            </p:cNvPr>
            <p:cNvSpPr txBox="1"/>
            <p:nvPr/>
          </p:nvSpPr>
          <p:spPr>
            <a:xfrm>
              <a:off x="5512987" y="192286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  <a:endParaRPr lang="en-US" dirty="0"/>
            </a:p>
          </p:txBody>
        </p:sp>
        <p:sp>
          <p:nvSpPr>
            <p:cNvPr id="22" name="C1">
              <a:extLst>
                <a:ext uri="{FF2B5EF4-FFF2-40B4-BE49-F238E27FC236}">
                  <a16:creationId xmlns:a16="http://schemas.microsoft.com/office/drawing/2014/main" id="{90D0936A-15EC-6CFF-DE06-A7DC3FD68E7E}"/>
                </a:ext>
              </a:extLst>
            </p:cNvPr>
            <p:cNvSpPr txBox="1"/>
            <p:nvPr/>
          </p:nvSpPr>
          <p:spPr>
            <a:xfrm>
              <a:off x="4480785" y="192286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F58F2F3-E33D-118B-4D8A-BC4F42B8FC07}"/>
                </a:ext>
              </a:extLst>
            </p:cNvPr>
            <p:cNvSpPr/>
            <p:nvPr/>
          </p:nvSpPr>
          <p:spPr>
            <a:xfrm>
              <a:off x="7281534" y="2568993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24ACD4-2F45-C792-0A36-AECCF0FB6514}"/>
                </a:ext>
              </a:extLst>
            </p:cNvPr>
            <p:cNvCxnSpPr/>
            <p:nvPr/>
          </p:nvCxnSpPr>
          <p:spPr>
            <a:xfrm>
              <a:off x="5225984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BF16D2-ABEF-8D2D-E73C-109F5340F9A1}"/>
                </a:ext>
              </a:extLst>
            </p:cNvPr>
            <p:cNvCxnSpPr/>
            <p:nvPr/>
          </p:nvCxnSpPr>
          <p:spPr>
            <a:xfrm>
              <a:off x="4255314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2B9269-3B0A-A07D-9258-0F3CDA5ECBB4}"/>
                </a:ext>
              </a:extLst>
            </p:cNvPr>
            <p:cNvCxnSpPr/>
            <p:nvPr/>
          </p:nvCxnSpPr>
          <p:spPr>
            <a:xfrm>
              <a:off x="3235405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A4C038-A386-58E3-E1E7-D13B496CCDF1}"/>
                </a:ext>
              </a:extLst>
            </p:cNvPr>
            <p:cNvCxnSpPr/>
            <p:nvPr/>
          </p:nvCxnSpPr>
          <p:spPr>
            <a:xfrm>
              <a:off x="2229566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779547-9D22-9E01-DF99-3732BE40CDEC}"/>
                </a:ext>
              </a:extLst>
            </p:cNvPr>
            <p:cNvCxnSpPr/>
            <p:nvPr/>
          </p:nvCxnSpPr>
          <p:spPr>
            <a:xfrm>
              <a:off x="1244828" y="173141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05F323-B2B5-4D63-0F18-845F06DC80C1}"/>
                </a:ext>
              </a:extLst>
            </p:cNvPr>
            <p:cNvCxnSpPr/>
            <p:nvPr/>
          </p:nvCxnSpPr>
          <p:spPr>
            <a:xfrm>
              <a:off x="238987" y="173141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1">
              <a:extLst>
                <a:ext uri="{FF2B5EF4-FFF2-40B4-BE49-F238E27FC236}">
                  <a16:creationId xmlns:a16="http://schemas.microsoft.com/office/drawing/2014/main" id="{48AAD0B6-A890-DF13-C709-30E3F560DD8F}"/>
                </a:ext>
              </a:extLst>
            </p:cNvPr>
            <p:cNvSpPr txBox="1"/>
            <p:nvPr/>
          </p:nvSpPr>
          <p:spPr>
            <a:xfrm>
              <a:off x="3470693" y="192286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1">
                  <a:extLst>
                    <a:ext uri="{FF2B5EF4-FFF2-40B4-BE49-F238E27FC236}">
                      <a16:creationId xmlns:a16="http://schemas.microsoft.com/office/drawing/2014/main" id="{918F18BA-C4A7-D078-E7BF-5CF4489E2B23}"/>
                    </a:ext>
                  </a:extLst>
                </p:cNvPr>
                <p:cNvSpPr txBox="1"/>
                <p:nvPr/>
              </p:nvSpPr>
              <p:spPr>
                <a:xfrm>
                  <a:off x="1563412" y="193415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1">
                  <a:extLst>
                    <a:ext uri="{FF2B5EF4-FFF2-40B4-BE49-F238E27FC236}">
                      <a16:creationId xmlns:a16="http://schemas.microsoft.com/office/drawing/2014/main" id="{918F18BA-C4A7-D078-E7BF-5CF4489E2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412" y="1934150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1">
                  <a:extLst>
                    <a:ext uri="{FF2B5EF4-FFF2-40B4-BE49-F238E27FC236}">
                      <a16:creationId xmlns:a16="http://schemas.microsoft.com/office/drawing/2014/main" id="{7F56D9A6-122D-A9DB-4AA1-3994179783A5}"/>
                    </a:ext>
                  </a:extLst>
                </p:cNvPr>
                <p:cNvSpPr txBox="1"/>
                <p:nvPr/>
              </p:nvSpPr>
              <p:spPr>
                <a:xfrm>
                  <a:off x="541010" y="194413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1">
                  <a:extLst>
                    <a:ext uri="{FF2B5EF4-FFF2-40B4-BE49-F238E27FC236}">
                      <a16:creationId xmlns:a16="http://schemas.microsoft.com/office/drawing/2014/main" id="{7F56D9A6-122D-A9DB-4AA1-399417978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10" y="1944135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1">
                  <a:extLst>
                    <a:ext uri="{FF2B5EF4-FFF2-40B4-BE49-F238E27FC236}">
                      <a16:creationId xmlns:a16="http://schemas.microsoft.com/office/drawing/2014/main" id="{6AAA6BB2-51A1-8A69-A5B6-97D9765068E5}"/>
                    </a:ext>
                  </a:extLst>
                </p:cNvPr>
                <p:cNvSpPr txBox="1"/>
                <p:nvPr/>
              </p:nvSpPr>
              <p:spPr>
                <a:xfrm>
                  <a:off x="10395154" y="19323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1">
                  <a:extLst>
                    <a:ext uri="{FF2B5EF4-FFF2-40B4-BE49-F238E27FC236}">
                      <a16:creationId xmlns:a16="http://schemas.microsoft.com/office/drawing/2014/main" id="{6AAA6BB2-51A1-8A69-A5B6-97D976506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5154" y="1932398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1">
                  <a:extLst>
                    <a:ext uri="{FF2B5EF4-FFF2-40B4-BE49-F238E27FC236}">
                      <a16:creationId xmlns:a16="http://schemas.microsoft.com/office/drawing/2014/main" id="{831380E4-DD01-04FB-8A9A-6172D13394E2}"/>
                    </a:ext>
                  </a:extLst>
                </p:cNvPr>
                <p:cNvSpPr txBox="1"/>
                <p:nvPr/>
              </p:nvSpPr>
              <p:spPr>
                <a:xfrm>
                  <a:off x="11394298" y="192406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1">
                  <a:extLst>
                    <a:ext uri="{FF2B5EF4-FFF2-40B4-BE49-F238E27FC236}">
                      <a16:creationId xmlns:a16="http://schemas.microsoft.com/office/drawing/2014/main" id="{831380E4-DD01-04FB-8A9A-6172D1339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4298" y="1924060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1">
                  <a:extLst>
                    <a:ext uri="{FF2B5EF4-FFF2-40B4-BE49-F238E27FC236}">
                      <a16:creationId xmlns:a16="http://schemas.microsoft.com/office/drawing/2014/main" id="{0017C2B7-1325-60D7-DF2D-D4FE858E4CC0}"/>
                    </a:ext>
                  </a:extLst>
                </p:cNvPr>
                <p:cNvSpPr txBox="1"/>
                <p:nvPr/>
              </p:nvSpPr>
              <p:spPr>
                <a:xfrm>
                  <a:off x="2532746" y="191158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C1">
                  <a:extLst>
                    <a:ext uri="{FF2B5EF4-FFF2-40B4-BE49-F238E27FC236}">
                      <a16:creationId xmlns:a16="http://schemas.microsoft.com/office/drawing/2014/main" id="{0017C2B7-1325-60D7-DF2D-D4FE858E4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746" y="1911587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1">
                  <a:extLst>
                    <a:ext uri="{FF2B5EF4-FFF2-40B4-BE49-F238E27FC236}">
                      <a16:creationId xmlns:a16="http://schemas.microsoft.com/office/drawing/2014/main" id="{70E3BCA2-D00F-AE0A-7C56-75EBDE9394E8}"/>
                    </a:ext>
                  </a:extLst>
                </p:cNvPr>
                <p:cNvSpPr txBox="1"/>
                <p:nvPr/>
              </p:nvSpPr>
              <p:spPr>
                <a:xfrm>
                  <a:off x="9376149" y="192286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C1">
                  <a:extLst>
                    <a:ext uri="{FF2B5EF4-FFF2-40B4-BE49-F238E27FC236}">
                      <a16:creationId xmlns:a16="http://schemas.microsoft.com/office/drawing/2014/main" id="{70E3BCA2-D00F-AE0A-7C56-75EBDE939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149" y="1922865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833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Defining Turing machines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symbols (the “tape alphabet”)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 symbol (the “blank symbol”)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⊔ 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  <a:blipFill>
                <a:blip r:embed="rId2"/>
                <a:stretch>
                  <a:fillRect l="-941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C4194-C14D-55DA-6C48-031297783DEB}"/>
              </a:ext>
            </a:extLst>
          </p:cNvPr>
          <p:cNvSpPr/>
          <p:nvPr/>
        </p:nvSpPr>
        <p:spPr>
          <a:xfrm>
            <a:off x="8114628" y="2543534"/>
            <a:ext cx="3808430" cy="148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⚠️Warning: The definition in the textbook is slightly different. Sorry! (The two models are equivalent.)</a:t>
            </a:r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E302-EC9E-8C48-2D7F-6BF49AB6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TM computation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describes the </a:t>
                </a:r>
                <a:r>
                  <a:rPr lang="en-US" dirty="0">
                    <a:solidFill>
                      <a:schemeClr val="accent1"/>
                    </a:solidFill>
                  </a:rPr>
                  <a:t>local</a:t>
                </a:r>
                <a:r>
                  <a:rPr lang="en-US" dirty="0"/>
                  <a:t> evolution of the computation</a:t>
                </a:r>
              </a:p>
              <a:p>
                <a:r>
                  <a:rPr lang="en-US" dirty="0"/>
                  <a:t>What about the </a:t>
                </a:r>
                <a:r>
                  <a:rPr lang="en-US" dirty="0">
                    <a:solidFill>
                      <a:schemeClr val="accent1"/>
                    </a:solidFill>
                  </a:rPr>
                  <a:t>global</a:t>
                </a:r>
                <a:r>
                  <a:rPr lang="en-US" dirty="0"/>
                  <a:t> evolution?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34EF-5AE1-55AA-0F3D-F2058934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Configurations</a:t>
            </a:r>
            <a:r>
              <a:rPr lang="en-US" dirty="0"/>
              <a:t> of a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Interpretation:</a:t>
                </a:r>
              </a:p>
              <a:p>
                <a:pPr lvl="1"/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the head is pointing at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837829-D30D-9F5A-9E00-2F3D5F2067A2}"/>
              </a:ext>
            </a:extLst>
          </p:cNvPr>
          <p:cNvGrpSpPr/>
          <p:nvPr/>
        </p:nvGrpSpPr>
        <p:grpSpPr>
          <a:xfrm>
            <a:off x="-211864" y="5019074"/>
            <a:ext cx="12481523" cy="1652745"/>
            <a:chOff x="-211864" y="5019074"/>
            <a:chExt cx="12481523" cy="165274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F6808A-F3F4-96B9-49C1-2D8BC06C5C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029278"/>
              <a:ext cx="1226965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3A9079C-6672-C7A4-1948-1372F32A4C2C}"/>
                </a:ext>
              </a:extLst>
            </p:cNvPr>
            <p:cNvCxnSpPr>
              <a:cxnSpLocks/>
            </p:cNvCxnSpPr>
            <p:nvPr/>
          </p:nvCxnSpPr>
          <p:spPr>
            <a:xfrm>
              <a:off x="-13004" y="5040339"/>
              <a:ext cx="1226965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DBEEDB-A919-7774-CDB3-7C729817EC96}"/>
                </a:ext>
              </a:extLst>
            </p:cNvPr>
            <p:cNvSpPr/>
            <p:nvPr/>
          </p:nvSpPr>
          <p:spPr>
            <a:xfrm>
              <a:off x="1433001" y="5026588"/>
              <a:ext cx="7871682" cy="101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321857-909E-672B-4449-BB1C395531E3}"/>
                </a:ext>
              </a:extLst>
            </p:cNvPr>
            <p:cNvGrpSpPr/>
            <p:nvPr/>
          </p:nvGrpSpPr>
          <p:grpSpPr>
            <a:xfrm>
              <a:off x="1433000" y="5019074"/>
              <a:ext cx="7871683" cy="1652745"/>
              <a:chOff x="1322822" y="5019074"/>
              <a:chExt cx="7871683" cy="165274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864BA0-EBCE-C5C3-8022-0C3BB97E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475" y="5040339"/>
                <a:ext cx="785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BF31AB-093E-98C2-B44D-3184EDDD2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2822" y="6029278"/>
                <a:ext cx="7871683" cy="3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D3F7BA-471C-327D-B161-3CCA9763DE56}"/>
                  </a:ext>
                </a:extLst>
              </p:cNvPr>
              <p:cNvCxnSpPr/>
              <p:nvPr/>
            </p:nvCxnSpPr>
            <p:spPr>
              <a:xfrm>
                <a:off x="1341475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8FF5E81-E91D-7818-1FC0-53AA497B0C4F}"/>
                  </a:ext>
                </a:extLst>
              </p:cNvPr>
              <p:cNvCxnSpPr/>
              <p:nvPr/>
            </p:nvCxnSpPr>
            <p:spPr>
              <a:xfrm>
                <a:off x="231967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2C975F-E3FC-096A-9262-91FFEB2B9F50}"/>
                  </a:ext>
                </a:extLst>
              </p:cNvPr>
              <p:cNvCxnSpPr/>
              <p:nvPr/>
            </p:nvCxnSpPr>
            <p:spPr>
              <a:xfrm>
                <a:off x="327660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38D7E3-A133-DA8C-71C1-8DFF1739ED81}"/>
                  </a:ext>
                </a:extLst>
              </p:cNvPr>
              <p:cNvGrpSpPr/>
              <p:nvPr/>
            </p:nvGrpSpPr>
            <p:grpSpPr>
              <a:xfrm>
                <a:off x="1586027" y="5214378"/>
                <a:ext cx="1540833" cy="584775"/>
                <a:chOff x="7432162" y="893197"/>
                <a:chExt cx="1540833" cy="5847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/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7E1AD9-1480-CDB3-B0EF-D3489808D13A}"/>
                  </a:ext>
                </a:extLst>
              </p:cNvPr>
              <p:cNvCxnSpPr/>
              <p:nvPr/>
            </p:nvCxnSpPr>
            <p:spPr>
              <a:xfrm>
                <a:off x="4278719" y="5026587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0EABD6-731A-603E-D4C5-C985A6B02547}"/>
                  </a:ext>
                </a:extLst>
              </p:cNvPr>
              <p:cNvCxnSpPr/>
              <p:nvPr/>
            </p:nvCxnSpPr>
            <p:spPr>
              <a:xfrm>
                <a:off x="5246282" y="501907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504A8-A8A1-A8A7-1309-207AE8B1F9E8}"/>
                  </a:ext>
                </a:extLst>
              </p:cNvPr>
              <p:cNvCxnSpPr/>
              <p:nvPr/>
            </p:nvCxnSpPr>
            <p:spPr>
              <a:xfrm>
                <a:off x="6217389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D4C601-AA32-4F50-ECB6-D37858620F65}"/>
                  </a:ext>
                </a:extLst>
              </p:cNvPr>
              <p:cNvCxnSpPr/>
              <p:nvPr/>
            </p:nvCxnSpPr>
            <p:spPr>
              <a:xfrm>
                <a:off x="7227483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0FD3E-249B-7490-BB15-41D8925B983C}"/>
                  </a:ext>
                </a:extLst>
              </p:cNvPr>
              <p:cNvCxnSpPr/>
              <p:nvPr/>
            </p:nvCxnSpPr>
            <p:spPr>
              <a:xfrm>
                <a:off x="8226942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44FBAD8-F579-223F-3100-D1F7D76C800F}"/>
                  </a:ext>
                </a:extLst>
              </p:cNvPr>
              <p:cNvCxnSpPr/>
              <p:nvPr/>
            </p:nvCxnSpPr>
            <p:spPr>
              <a:xfrm>
                <a:off x="9194505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D3F253E-3BAF-2603-0786-0A7A712C258B}"/>
                  </a:ext>
                </a:extLst>
              </p:cNvPr>
              <p:cNvSpPr/>
              <p:nvPr/>
            </p:nvSpPr>
            <p:spPr>
              <a:xfrm>
                <a:off x="5273884" y="5942789"/>
                <a:ext cx="832882" cy="729030"/>
              </a:xfrm>
              <a:prstGeom prst="triangl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0462E21-C375-11B3-51E5-9DA7982F128C}"/>
                </a:ext>
              </a:extLst>
            </p:cNvPr>
            <p:cNvCxnSpPr/>
            <p:nvPr/>
          </p:nvCxnSpPr>
          <p:spPr>
            <a:xfrm>
              <a:off x="10348358" y="504033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3EACF1-CA36-F494-027D-BA59294218E9}"/>
                </a:ext>
              </a:extLst>
            </p:cNvPr>
            <p:cNvCxnSpPr/>
            <p:nvPr/>
          </p:nvCxnSpPr>
          <p:spPr>
            <a:xfrm>
              <a:off x="11392066" y="504033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77F99C-817E-81B9-902A-81F1DE996152}"/>
                </a:ext>
              </a:extLst>
            </p:cNvPr>
            <p:cNvCxnSpPr/>
            <p:nvPr/>
          </p:nvCxnSpPr>
          <p:spPr>
            <a:xfrm>
              <a:off x="504044" y="504033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1">
                  <a:extLst>
                    <a:ext uri="{FF2B5EF4-FFF2-40B4-BE49-F238E27FC236}">
                      <a16:creationId xmlns:a16="http://schemas.microsoft.com/office/drawing/2014/main" id="{24DECBBF-AB22-5EF2-68AC-BE63FC3C339A}"/>
                    </a:ext>
                  </a:extLst>
                </p:cNvPr>
                <p:cNvSpPr txBox="1"/>
                <p:nvPr/>
              </p:nvSpPr>
              <p:spPr>
                <a:xfrm>
                  <a:off x="759242" y="523178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1">
                  <a:extLst>
                    <a:ext uri="{FF2B5EF4-FFF2-40B4-BE49-F238E27FC236}">
                      <a16:creationId xmlns:a16="http://schemas.microsoft.com/office/drawing/2014/main" id="{24DECBBF-AB22-5EF2-68AC-BE63FC3C3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42" y="5231781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1">
                  <a:extLst>
                    <a:ext uri="{FF2B5EF4-FFF2-40B4-BE49-F238E27FC236}">
                      <a16:creationId xmlns:a16="http://schemas.microsoft.com/office/drawing/2014/main" id="{FCEDD66C-8B26-0320-EAF6-558325C03A5B}"/>
                    </a:ext>
                  </a:extLst>
                </p:cNvPr>
                <p:cNvSpPr txBox="1"/>
                <p:nvPr/>
              </p:nvSpPr>
              <p:spPr>
                <a:xfrm>
                  <a:off x="-211864" y="52393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1">
                  <a:extLst>
                    <a:ext uri="{FF2B5EF4-FFF2-40B4-BE49-F238E27FC236}">
                      <a16:creationId xmlns:a16="http://schemas.microsoft.com/office/drawing/2014/main" id="{FCEDD66C-8B26-0320-EAF6-558325C03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1864" y="5239301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1">
                  <a:extLst>
                    <a:ext uri="{FF2B5EF4-FFF2-40B4-BE49-F238E27FC236}">
                      <a16:creationId xmlns:a16="http://schemas.microsoft.com/office/drawing/2014/main" id="{3A50C77E-9EE9-C3A1-9321-7EEA1E681D27}"/>
                    </a:ext>
                  </a:extLst>
                </p:cNvPr>
                <p:cNvSpPr txBox="1"/>
                <p:nvPr/>
              </p:nvSpPr>
              <p:spPr>
                <a:xfrm>
                  <a:off x="9566450" y="52393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1">
                  <a:extLst>
                    <a:ext uri="{FF2B5EF4-FFF2-40B4-BE49-F238E27FC236}">
                      <a16:creationId xmlns:a16="http://schemas.microsoft.com/office/drawing/2014/main" id="{3A50C77E-9EE9-C3A1-9321-7EEA1E681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450" y="5239301"/>
                  <a:ext cx="531627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1">
                  <a:extLst>
                    <a:ext uri="{FF2B5EF4-FFF2-40B4-BE49-F238E27FC236}">
                      <a16:creationId xmlns:a16="http://schemas.microsoft.com/office/drawing/2014/main" id="{1C01EE40-AC03-AF30-4157-16F108C48542}"/>
                    </a:ext>
                  </a:extLst>
                </p:cNvPr>
                <p:cNvSpPr txBox="1"/>
                <p:nvPr/>
              </p:nvSpPr>
              <p:spPr>
                <a:xfrm>
                  <a:off x="10642250" y="522366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1">
                  <a:extLst>
                    <a:ext uri="{FF2B5EF4-FFF2-40B4-BE49-F238E27FC236}">
                      <a16:creationId xmlns:a16="http://schemas.microsoft.com/office/drawing/2014/main" id="{1C01EE40-AC03-AF30-4157-16F108C48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2250" y="5223662"/>
                  <a:ext cx="531627" cy="5847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1">
                  <a:extLst>
                    <a:ext uri="{FF2B5EF4-FFF2-40B4-BE49-F238E27FC236}">
                      <a16:creationId xmlns:a16="http://schemas.microsoft.com/office/drawing/2014/main" id="{946E915F-A05D-D53E-612E-0DFBC616AEEC}"/>
                    </a:ext>
                  </a:extLst>
                </p:cNvPr>
                <p:cNvSpPr txBox="1"/>
                <p:nvPr/>
              </p:nvSpPr>
              <p:spPr>
                <a:xfrm>
                  <a:off x="11674139" y="522366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1">
                  <a:extLst>
                    <a:ext uri="{FF2B5EF4-FFF2-40B4-BE49-F238E27FC236}">
                      <a16:creationId xmlns:a16="http://schemas.microsoft.com/office/drawing/2014/main" id="{946E915F-A05D-D53E-612E-0DFBC616A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139" y="5223662"/>
                  <a:ext cx="531627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F6-BE74-20C8-981C-75C7FB34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shorthand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as a string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shorthand can only be used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which we can assume without loss of generality by renaming states if necessary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699C-4AE4-D654-9E07-AFFAAA90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12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201863</TotalTime>
  <Words>1791</Words>
  <Application>Microsoft Office PowerPoint</Application>
  <PresentationFormat>Widescreen</PresentationFormat>
  <Paragraphs>436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Comic Sans MS</vt:lpstr>
      <vt:lpstr>Office Theme</vt:lpstr>
      <vt:lpstr>CMSC 28100  Introduction to Complexity Theory  Autumn 2025 Instructor: William Hoza</vt:lpstr>
      <vt:lpstr>Homework reminder</vt:lpstr>
      <vt:lpstr>Office hours / student meet-up time</vt:lpstr>
      <vt:lpstr>Which problems can be solved through computation?</vt:lpstr>
      <vt:lpstr>The Turing machine model</vt:lpstr>
      <vt:lpstr>Defining Turing machines rigorously</vt:lpstr>
      <vt:lpstr>Defining TM computation rigorously</vt:lpstr>
      <vt:lpstr>Configurations of a Turing machine</vt:lpstr>
      <vt:lpstr>Configuration shorthand</vt:lpstr>
      <vt:lpstr>The initial configuration</vt:lpstr>
      <vt:lpstr>The “next” configuration</vt:lpstr>
      <vt:lpstr>Halting configurations</vt:lpstr>
      <vt:lpstr>Computation history</vt:lpstr>
      <vt:lpstr>Halting and looping</vt:lpstr>
      <vt:lpstr>Accepting and rejecting</vt:lpstr>
      <vt:lpstr>Time</vt:lpstr>
      <vt:lpstr>Space</vt:lpstr>
      <vt:lpstr>Which problems can be solved through computation?</vt:lpstr>
      <vt:lpstr>Deciding a language</vt:lpstr>
      <vt:lpstr>Example: Palindromes</vt:lpstr>
      <vt:lpstr>Another example: Primality testing</vt:lpstr>
      <vt:lpstr>Encoding the input as a string</vt:lpstr>
      <vt:lpstr>Larger alphabets</vt:lpstr>
      <vt:lpstr>Example: ASCII</vt:lpstr>
      <vt:lpstr>Another encoding example: Connectivity</vt:lpstr>
      <vt:lpstr>Multiple possible encodings</vt:lpstr>
      <vt:lpstr>Encoding other things as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754</cp:revision>
  <dcterms:created xsi:type="dcterms:W3CDTF">2022-12-12T23:26:37Z</dcterms:created>
  <dcterms:modified xsi:type="dcterms:W3CDTF">2025-10-01T20:37:14Z</dcterms:modified>
</cp:coreProperties>
</file>