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0" r:id="rId2"/>
    <p:sldId id="819" r:id="rId3"/>
    <p:sldId id="823" r:id="rId4"/>
    <p:sldId id="931" r:id="rId5"/>
    <p:sldId id="932" r:id="rId6"/>
    <p:sldId id="840" r:id="rId7"/>
    <p:sldId id="821" r:id="rId8"/>
    <p:sldId id="841" r:id="rId9"/>
    <p:sldId id="814" r:id="rId10"/>
    <p:sldId id="842" r:id="rId11"/>
    <p:sldId id="826" r:id="rId12"/>
    <p:sldId id="827" r:id="rId13"/>
    <p:sldId id="889" r:id="rId14"/>
    <p:sldId id="891" r:id="rId15"/>
    <p:sldId id="892" r:id="rId16"/>
    <p:sldId id="829" r:id="rId17"/>
    <p:sldId id="893" r:id="rId18"/>
    <p:sldId id="894" r:id="rId19"/>
    <p:sldId id="895" r:id="rId20"/>
    <p:sldId id="896" r:id="rId21"/>
    <p:sldId id="897" r:id="rId22"/>
    <p:sldId id="898" r:id="rId23"/>
    <p:sldId id="834" r:id="rId24"/>
    <p:sldId id="835" r:id="rId25"/>
    <p:sldId id="832" r:id="rId26"/>
    <p:sldId id="799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56" autoAdjust="0"/>
    <p:restoredTop sz="78870" autoAdjust="0"/>
  </p:normalViewPr>
  <p:slideViewPr>
    <p:cSldViewPr snapToGrid="0">
      <p:cViewPr varScale="1">
        <p:scale>
          <a:sx n="75" d="100"/>
          <a:sy n="75" d="100"/>
        </p:scale>
        <p:origin x="56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0.png"/><Relationship Id="rId2" Type="http://schemas.openxmlformats.org/officeDocument/2006/relationships/image" Target="../media/image2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1.png"/><Relationship Id="rId5" Type="http://schemas.openxmlformats.org/officeDocument/2006/relationships/image" Target="../media/image360.png"/><Relationship Id="rId4" Type="http://schemas.openxmlformats.org/officeDocument/2006/relationships/image" Target="../media/image3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7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5FC2C2-2A94-8F78-FC73-FEF3160969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9275" y="239077"/>
                <a:ext cx="11271739" cy="1325563"/>
              </a:xfrm>
            </p:spPr>
            <p:txBody>
              <a:bodyPr/>
              <a:lstStyle/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 problem that isn’t about TMs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5FC2C2-2A94-8F78-FC73-FEF316096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9275" y="239077"/>
                <a:ext cx="11271739" cy="1325563"/>
              </a:xfrm>
              <a:blipFill>
                <a:blip r:embed="rId2"/>
                <a:stretch>
                  <a:fillRect l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5F746-F6DB-9D38-2058-2BA2EDA76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640"/>
                <a:ext cx="10515600" cy="529132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arrangement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chess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pieces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board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force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win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(Exercise: Precisely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CHESS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(Proof omitted. This theorem will not be on </a:t>
                </a:r>
                <a:r>
                  <a:rPr lang="en-US" dirty="0" err="1"/>
                  <a:t>psets</a:t>
                </a:r>
                <a:r>
                  <a:rPr lang="en-US" dirty="0"/>
                  <a:t>/exams)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5F746-F6DB-9D38-2058-2BA2EDA76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640"/>
                <a:ext cx="10515600" cy="529132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B6189-3342-FC17-A2F3-140C2B3A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66A2C6-367D-9B44-41A3-1A51938235C4}"/>
                  </a:ext>
                </a:extLst>
              </p:cNvPr>
              <p:cNvSpPr/>
              <p:nvPr/>
            </p:nvSpPr>
            <p:spPr>
              <a:xfrm>
                <a:off x="369276" y="4032885"/>
                <a:ext cx="11271739" cy="15812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CHESS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-complete.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CHESS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66A2C6-367D-9B44-41A3-1A5193823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76" y="4032885"/>
                <a:ext cx="11271739" cy="1581247"/>
              </a:xfrm>
              <a:prstGeom prst="rect">
                <a:avLst/>
              </a:prstGeom>
              <a:blipFill>
                <a:blip r:embed="rId4"/>
                <a:stretch>
                  <a:fillRect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5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CC50-8DAE-4FAB-109C-E9AF0B17CA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46284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CC50-8DAE-4FAB-109C-E9AF0B17C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6284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A5-717C-04F7-6726-EE0E49812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40979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b="0" dirty="0"/>
                  <a:t>-completeness is a </a:t>
                </a:r>
                <a:r>
                  <a:rPr lang="en-US" b="0" dirty="0">
                    <a:solidFill>
                      <a:schemeClr val="accent1"/>
                    </a:solidFill>
                  </a:rPr>
                  <a:t>valuable tool</a:t>
                </a:r>
                <a:r>
                  <a:rPr lang="en-US" b="0" dirty="0"/>
                  <a:t> for identifying intractability</a:t>
                </a:r>
              </a:p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b="0" dirty="0"/>
                  <a:t>-completeness the </a:t>
                </a:r>
                <a:r>
                  <a:rPr lang="en-US" b="0" dirty="0">
                    <a:solidFill>
                      <a:schemeClr val="accent1"/>
                    </a:solidFill>
                  </a:rPr>
                  <a:t>only tool we need</a:t>
                </a:r>
                <a:r>
                  <a:rPr lang="en-US" b="0" dirty="0"/>
                  <a:t> for identifying intractability?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A5-717C-04F7-6726-EE0E49812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40979" cy="4351338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8C40-AE07-D646-8873-92D2470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22FE-EC57-270C-ECE0-856C4253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B4A86-3550-42BB-7B2A-F1C26E153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-clique </a:t>
                </a:r>
                <a:r>
                  <a:rPr lang="en-US" dirty="0"/>
                  <a:t>in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every two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connected by an edge</a:t>
                </a:r>
              </a:p>
              <a:p>
                <a:r>
                  <a:rPr lang="en-US" dirty="0"/>
                  <a:t>Example: This graph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B4A86-3550-42BB-7B2A-F1C26E153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8CCD6-7AC7-E3E5-638C-A8075C5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7D6C7B-E797-12A0-61FC-41EE51462C7C}"/>
              </a:ext>
            </a:extLst>
          </p:cNvPr>
          <p:cNvSpPr/>
          <p:nvPr/>
        </p:nvSpPr>
        <p:spPr>
          <a:xfrm>
            <a:off x="7976065" y="6176963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C9B700-C318-BD67-9E5C-B717BB66D2B4}"/>
              </a:ext>
            </a:extLst>
          </p:cNvPr>
          <p:cNvSpPr/>
          <p:nvPr/>
        </p:nvSpPr>
        <p:spPr>
          <a:xfrm>
            <a:off x="10197897" y="6017937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D3803D-4B7C-1017-F760-F55DFC8E0130}"/>
              </a:ext>
            </a:extLst>
          </p:cNvPr>
          <p:cNvSpPr/>
          <p:nvPr/>
        </p:nvSpPr>
        <p:spPr>
          <a:xfrm>
            <a:off x="8770149" y="5455068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0D253A-E632-3DCE-067C-4F6BF61FF1F8}"/>
              </a:ext>
            </a:extLst>
          </p:cNvPr>
          <p:cNvSpPr/>
          <p:nvPr/>
        </p:nvSpPr>
        <p:spPr>
          <a:xfrm>
            <a:off x="8369097" y="4540668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212C68-4E05-FCAF-E7F5-46872DB16B7D}"/>
              </a:ext>
            </a:extLst>
          </p:cNvPr>
          <p:cNvSpPr/>
          <p:nvPr/>
        </p:nvSpPr>
        <p:spPr>
          <a:xfrm>
            <a:off x="9925181" y="4381642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4BAF8B-21C4-1FF6-B181-031DA2C6750F}"/>
              </a:ext>
            </a:extLst>
          </p:cNvPr>
          <p:cNvSpPr/>
          <p:nvPr/>
        </p:nvSpPr>
        <p:spPr>
          <a:xfrm>
            <a:off x="9426131" y="3349487"/>
            <a:ext cx="159026" cy="15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2F25D8-9407-C77E-D31A-23CE79E3649C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8111802" y="5590805"/>
            <a:ext cx="681636" cy="609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C1756B-14D0-FF5B-9ABD-57EF66E9F6AD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8135091" y="6153674"/>
            <a:ext cx="2086095" cy="1028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5F0CB9-3672-E3CC-7517-0EE6AD83714E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8055578" y="4676405"/>
            <a:ext cx="336808" cy="15005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352E20-B3E4-AEF3-8CDF-433BF8FD2327}"/>
              </a:ext>
            </a:extLst>
          </p:cNvPr>
          <p:cNvCxnSpPr>
            <a:cxnSpLocks/>
            <a:stCxn id="7" idx="1"/>
            <a:endCxn id="8" idx="4"/>
          </p:cNvCxnSpPr>
          <p:nvPr/>
        </p:nvCxnSpPr>
        <p:spPr>
          <a:xfrm flipH="1" flipV="1">
            <a:off x="8448610" y="4699694"/>
            <a:ext cx="344828" cy="77866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AC2984-0F6E-BEEB-93F0-18655470D82E}"/>
              </a:ext>
            </a:extLst>
          </p:cNvPr>
          <p:cNvCxnSpPr>
            <a:cxnSpLocks/>
            <a:stCxn id="6" idx="2"/>
            <a:endCxn id="7" idx="5"/>
          </p:cNvCxnSpPr>
          <p:nvPr/>
        </p:nvCxnSpPr>
        <p:spPr>
          <a:xfrm flipH="1" flipV="1">
            <a:off x="8905886" y="5590805"/>
            <a:ext cx="1292011" cy="5066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1ED191-BCEF-D105-9DC4-2DFCCDD31058}"/>
              </a:ext>
            </a:extLst>
          </p:cNvPr>
          <p:cNvCxnSpPr>
            <a:cxnSpLocks/>
            <a:stCxn id="6" idx="1"/>
            <a:endCxn id="8" idx="5"/>
          </p:cNvCxnSpPr>
          <p:nvPr/>
        </p:nvCxnSpPr>
        <p:spPr>
          <a:xfrm flipH="1" flipV="1">
            <a:off x="8504834" y="4676405"/>
            <a:ext cx="1716352" cy="13648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B0D730-4218-30BD-591C-D47B02CF576A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8528123" y="4461155"/>
            <a:ext cx="1397058" cy="1590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69DAAF-C817-7C3E-E1DA-9A627EF0124D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10004694" y="4540668"/>
            <a:ext cx="272716" cy="1477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43DD3D-0DA9-F594-1B3B-4B46250F9557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8504834" y="3485224"/>
            <a:ext cx="944586" cy="10787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9A0536-2399-FD3F-8E54-8EC6EB268F9A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9561868" y="3485224"/>
            <a:ext cx="386602" cy="9197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AED913-2622-9E65-84B6-FC90CAE7D046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8849662" y="3508513"/>
            <a:ext cx="655982" cy="19465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E8B699-22CE-CEE4-B733-75673004E3F6}"/>
              </a:ext>
            </a:extLst>
          </p:cNvPr>
          <p:cNvGrpSpPr/>
          <p:nvPr/>
        </p:nvGrpSpPr>
        <p:grpSpPr>
          <a:xfrm>
            <a:off x="329898" y="3994413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FA18A9-14B6-9083-2CA3-880CEEA34946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6E92CA51-DA86-017A-07D0-4673039EF3B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statements is </a:t>
              </a:r>
              <a:r>
                <a:rPr lang="en-US" sz="1800" b="1" u="sng" dirty="0">
                  <a:solidFill>
                    <a:schemeClr val="tx1"/>
                  </a:solidFill>
                </a:rPr>
                <a:t>false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0EF7D1-5F65-0424-0CA6-D922B79C862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7DD222-053A-8DE7-A2FA-4A7B5917FFD9}"/>
                  </a:ext>
                </a:extLst>
              </p:cNvPr>
              <p:cNvSpPr/>
              <p:nvPr/>
            </p:nvSpPr>
            <p:spPr>
              <a:xfrm>
                <a:off x="416091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has fewer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edges,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does not have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</a:t>
                </a: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7DD222-053A-8DE7-A2FA-4A7B5917F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 b="-12381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BBB49FBE-D1BB-A961-F4C0-C1E3DD34F9C1}"/>
                  </a:ext>
                </a:extLst>
              </p:cNvPr>
              <p:cNvSpPr/>
              <p:nvPr/>
            </p:nvSpPr>
            <p:spPr>
              <a:xfrm>
                <a:off x="416091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Every vertex in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 has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degree at least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BBB49FBE-D1BB-A961-F4C0-C1E3DD34F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DD9C57E0-5ABC-1EFA-70B2-26D7B09AA253}"/>
                  </a:ext>
                </a:extLst>
              </p:cNvPr>
              <p:cNvSpPr/>
              <p:nvPr/>
            </p:nvSpPr>
            <p:spPr>
              <a:xfrm>
                <a:off x="3971797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A single graph might have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many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-cliques</a:t>
                </a:r>
              </a:p>
            </p:txBody>
          </p:sp>
        </mc:Choice>
        <mc:Fallback xmlns="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DD9C57E0-5ABC-1EFA-70B2-26D7B09AA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97" y="482433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94CEB494-674D-E1D1-BD6D-FDEB5508751B}"/>
                  </a:ext>
                </a:extLst>
              </p:cNvPr>
              <p:cNvSpPr/>
              <p:nvPr/>
            </p:nvSpPr>
            <p:spPr>
              <a:xfrm>
                <a:off x="3971797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every vertex has degree at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least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-clique</a:t>
                </a:r>
              </a:p>
            </p:txBody>
          </p:sp>
        </mc:Choice>
        <mc:Fallback xmlns=""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94CEB494-674D-E1D1-BD6D-FDEB55087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797" y="554775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82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D6F8-1ED4-261E-8CD1-D34A9959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clique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the graph with the following adjacency matrix</a:t>
                </a:r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D670-8F09-AD87-A09D-56A186E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61776-061D-B1CD-ED55-8C30557D2282}"/>
              </a:ext>
            </a:extLst>
          </p:cNvPr>
          <p:cNvGraphicFramePr>
            <a:graphicFrameLocks noGrp="1"/>
          </p:cNvGraphicFramePr>
          <p:nvPr/>
        </p:nvGraphicFramePr>
        <p:xfrm>
          <a:off x="6945290" y="3290443"/>
          <a:ext cx="3042280" cy="29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">
                  <a:extLst>
                    <a:ext uri="{9D8B030D-6E8A-4147-A177-3AD203B41FA5}">
                      <a16:colId xmlns:a16="http://schemas.microsoft.com/office/drawing/2014/main" val="899316021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78519259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322623928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1066077992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61481127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3630699084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1620988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153087410"/>
                    </a:ext>
                  </a:extLst>
                </a:gridCol>
              </a:tblGrid>
              <a:tr h="3722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76999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9707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0713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10702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20772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78916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8800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D6F8-1ED4-261E-8CD1-D34A9959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clique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the graph with the following adjacency matrix</a:t>
                </a:r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-clique?</a:t>
                </a:r>
              </a:p>
              <a:p>
                <a:r>
                  <a:rPr lang="en-US" dirty="0"/>
                  <a:t>Yes!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D670-8F09-AD87-A09D-56A186E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61776-061D-B1CD-ED55-8C30557D2282}"/>
              </a:ext>
            </a:extLst>
          </p:cNvPr>
          <p:cNvGraphicFramePr>
            <a:graphicFrameLocks noGrp="1"/>
          </p:cNvGraphicFramePr>
          <p:nvPr/>
        </p:nvGraphicFramePr>
        <p:xfrm>
          <a:off x="6945290" y="3290443"/>
          <a:ext cx="3042280" cy="29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">
                  <a:extLst>
                    <a:ext uri="{9D8B030D-6E8A-4147-A177-3AD203B41FA5}">
                      <a16:colId xmlns:a16="http://schemas.microsoft.com/office/drawing/2014/main" val="899316021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78519259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322623928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1066077992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61481127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3630699084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1620988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153087410"/>
                    </a:ext>
                  </a:extLst>
                </a:gridCol>
              </a:tblGrid>
              <a:tr h="3722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6999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9707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713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10702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0772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78916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8800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4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C954-7F10-0A49-6AF0-663FC9D1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9F79A-D4D1-60BE-2067-BAB3D3DA2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095" y="1825624"/>
                <a:ext cx="11550316" cy="47436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. (Why?)</a:t>
                </a:r>
              </a:p>
              <a:p>
                <a:r>
                  <a:rPr lang="en-US" dirty="0"/>
                  <a:t>If you spend a while trying to design a good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</a:t>
                </a:r>
                <a:r>
                  <a:rPr lang="en-US" dirty="0"/>
                  <a:t>, eventually you might start to suspect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if you spend a while trying to design a good </a:t>
                </a:r>
                <a:r>
                  <a:rPr lang="en-US" dirty="0">
                    <a:solidFill>
                      <a:schemeClr val="accent1"/>
                    </a:solidFill>
                  </a:rPr>
                  <a:t>reduction</a:t>
                </a:r>
                <a:r>
                  <a:rPr lang="en-US" dirty="0"/>
                  <a:t>, eventually you might start to suspect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either!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9F79A-D4D1-60BE-2067-BAB3D3DA2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095" y="1825624"/>
                <a:ext cx="11550316" cy="4743618"/>
              </a:xfrm>
              <a:blipFill>
                <a:blip r:embed="rId2"/>
                <a:stretch>
                  <a:fillRect l="-950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7321A-10F1-896F-53EC-2B0B43A2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6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09A61-2964-FFF3-CB5E-E45C629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467791-35DB-AFC3-9832-C54C12EBC9C0}"/>
              </a:ext>
            </a:extLst>
          </p:cNvPr>
          <p:cNvSpPr/>
          <p:nvPr/>
        </p:nvSpPr>
        <p:spPr>
          <a:xfrm>
            <a:off x="4924036" y="2999556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0B34D7-E045-174B-8622-B20BAD836706}"/>
              </a:ext>
            </a:extLst>
          </p:cNvPr>
          <p:cNvGrpSpPr/>
          <p:nvPr/>
        </p:nvGrpSpPr>
        <p:grpSpPr>
          <a:xfrm>
            <a:off x="6291239" y="5317265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79698E-74A8-2A69-D4BD-EE6ACEF8F1CB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43A9803-90A8-FDDF-31D2-8F8AB01861E6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43A9803-90A8-FDDF-31D2-8F8AB0186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4309-B395-1056-8979-AE78455FFBC3}"/>
                  </a:ext>
                </a:extLst>
              </p:cNvPr>
              <p:cNvSpPr txBox="1"/>
              <p:nvPr/>
            </p:nvSpPr>
            <p:spPr>
              <a:xfrm>
                <a:off x="6435767" y="4396292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4309-B395-1056-8979-AE78455FF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67" y="4396292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51DDEC65-B769-4875-9C1A-8BB3DE19E3D4}"/>
              </a:ext>
            </a:extLst>
          </p:cNvPr>
          <p:cNvSpPr/>
          <p:nvPr/>
        </p:nvSpPr>
        <p:spPr>
          <a:xfrm rot="10800000">
            <a:off x="4562135" y="-2408671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3511-2DF1-9E18-4871-DF1991DA2F7A}"/>
                  </a:ext>
                </a:extLst>
              </p:cNvPr>
              <p:cNvSpPr txBox="1"/>
              <p:nvPr/>
            </p:nvSpPr>
            <p:spPr>
              <a:xfrm>
                <a:off x="6014281" y="319402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3511-2DF1-9E18-4871-DF1991DA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81" y="3194028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EE14B-00A2-3685-6400-962C1A6F0A51}"/>
                  </a:ext>
                </a:extLst>
              </p:cNvPr>
              <p:cNvSpPr txBox="1"/>
              <p:nvPr/>
            </p:nvSpPr>
            <p:spPr>
              <a:xfrm>
                <a:off x="6167003" y="12670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EE14B-00A2-3685-6400-962C1A6F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03" y="126705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D02AFFC-06C8-226A-AB57-10BA17F566EB}"/>
              </a:ext>
            </a:extLst>
          </p:cNvPr>
          <p:cNvSpPr/>
          <p:nvPr/>
        </p:nvSpPr>
        <p:spPr>
          <a:xfrm>
            <a:off x="5685165" y="4195317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C80CD-2482-9A55-783D-750FEEB7AFC0}"/>
                  </a:ext>
                </a:extLst>
              </p:cNvPr>
              <p:cNvSpPr txBox="1"/>
              <p:nvPr/>
            </p:nvSpPr>
            <p:spPr>
              <a:xfrm>
                <a:off x="2212109" y="3370730"/>
                <a:ext cx="16873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seems to be here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C80CD-2482-9A55-783D-750FEEB7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09" y="3370730"/>
                <a:ext cx="1687318" cy="646331"/>
              </a:xfrm>
              <a:prstGeom prst="rect">
                <a:avLst/>
              </a:prstGeom>
              <a:blipFill>
                <a:blip r:embed="rId6"/>
                <a:stretch>
                  <a:fillRect l="-324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F12C14-B962-3FAB-3B39-4FD605261D86}"/>
              </a:ext>
            </a:extLst>
          </p:cNvPr>
          <p:cNvSpPr/>
          <p:nvPr/>
        </p:nvSpPr>
        <p:spPr>
          <a:xfrm flipH="1">
            <a:off x="3608544" y="3807511"/>
            <a:ext cx="2076621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610D-CD82-2211-853F-04AE88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F5760-5572-F9BF-7D9B-C31F12A40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811"/>
                <a:ext cx="9605211" cy="3963152"/>
              </a:xfrm>
            </p:spPr>
            <p:txBody>
              <a:bodyPr/>
              <a:lstStyle/>
              <a:p>
                <a:r>
                  <a:rPr lang="en-US" dirty="0"/>
                  <a:t>Evidently, to understand the 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we need </a:t>
                </a:r>
                <a:r>
                  <a:rPr lang="en-US" dirty="0">
                    <a:solidFill>
                      <a:schemeClr val="accent1"/>
                    </a:solidFill>
                  </a:rPr>
                  <a:t>new conceptual tools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F5760-5572-F9BF-7D9B-C31F12A40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811"/>
                <a:ext cx="9605211" cy="3963152"/>
              </a:xfrm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08650-08BC-CDAB-2715-ED29424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025D-04FB-17A2-E681-7A654DD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and checking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7263D-1D2B-F655-990D-325A8AE74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63" y="1825625"/>
                <a:ext cx="10860505" cy="4351338"/>
              </a:xfrm>
            </p:spPr>
            <p:txBody>
              <a:bodyPr/>
              <a:lstStyle/>
              <a:p>
                <a:r>
                  <a:rPr lang="en-US" b="1" dirty="0"/>
                  <a:t>Key insight:</a:t>
                </a:r>
                <a:r>
                  <a:rPr lang="en-US" dirty="0"/>
                  <a:t> There exists a polynomial-time randomized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the following properties.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picks a random subset of the vertices, accepts if it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-clique, and rejects otherwise.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7263D-1D2B-F655-990D-325A8AE74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63" y="1825625"/>
                <a:ext cx="10860505" cy="4351338"/>
              </a:xfrm>
              <a:blipFill>
                <a:blip r:embed="rId2"/>
                <a:stretch>
                  <a:fillRect l="-1010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DDF7F-B8F5-EBCB-1EA0-3D081F0D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EA86B3-9666-0D4E-EF6D-82FDCC39D979}"/>
              </a:ext>
            </a:extLst>
          </p:cNvPr>
          <p:cNvGrpSpPr/>
          <p:nvPr/>
        </p:nvGrpSpPr>
        <p:grpSpPr>
          <a:xfrm>
            <a:off x="8277727" y="3251944"/>
            <a:ext cx="3769894" cy="1176793"/>
            <a:chOff x="8277727" y="3251944"/>
            <a:chExt cx="3769894" cy="1176793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3F3CBFA3-DF03-1233-5491-09C4EF333EE2}"/>
                </a:ext>
              </a:extLst>
            </p:cNvPr>
            <p:cNvSpPr/>
            <p:nvPr/>
          </p:nvSpPr>
          <p:spPr>
            <a:xfrm>
              <a:off x="8277727" y="3251944"/>
              <a:ext cx="245792" cy="1176793"/>
            </a:xfrm>
            <a:prstGeom prst="rightBrace">
              <a:avLst>
                <a:gd name="adj1" fmla="val 4821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876EC2-6743-7AEE-4FBA-E5F21FB81146}"/>
                </a:ext>
              </a:extLst>
            </p:cNvPr>
            <p:cNvSpPr txBox="1"/>
            <p:nvPr/>
          </p:nvSpPr>
          <p:spPr>
            <a:xfrm>
              <a:off x="8610287" y="3631962"/>
              <a:ext cx="343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“Nondeterministic TM”</a:t>
              </a:r>
              <a:endParaRPr lang="en-US" sz="1200" dirty="0"/>
            </a:p>
          </p:txBody>
        </p:sp>
      </p:grp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25B80BEB-E14D-CEE8-7F78-0E5DB4B38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5606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u="sng" dirty="0"/>
                  <a:t>N</a:t>
                </a:r>
                <a:r>
                  <a:rPr lang="en-US" dirty="0"/>
                  <a:t>ondeterministic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CAC98-6CBD-178A-B657-02CCD662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DC66A681-17DA-A92C-4675-D7C6F7969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405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Suppose that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, there is a poly-time mapping 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-hard” 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as hard </a:t>
                </a:r>
                <a:r>
                  <a:rPr lang="en-US" dirty="0"/>
                  <a:t>as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BC7E9-1B50-5035-978A-45671A48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9042EF-F50F-ABDB-55E7-54631E3A1D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Another example of a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9042EF-F50F-ABDB-55E7-54631E3A1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52F07-9C2C-D689-1701-255BF58A2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3, 4,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uniformly at random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by long division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it is, accept; if it isn’t,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52F07-9C2C-D689-1701-255BF58A2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FFBF6-9FB7-85CE-E2C0-52EFF6A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A needle in the hay&#10;&#10;Description automatically generated">
            <a:extLst>
              <a:ext uri="{FF2B5EF4-FFF2-40B4-BE49-F238E27FC236}">
                <a16:creationId xmlns:a16="http://schemas.microsoft.com/office/drawing/2014/main" id="{17AB3B03-0934-69B3-2420-5EE741EE47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916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2D075-301E-1A52-2344-27AEE971BD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interpret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2D075-301E-1A52-2344-27AEE971B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564B1-E784-1AC1-F746-C8E0917EF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intended to model the concept of tractability</a:t>
                </a:r>
              </a:p>
              <a:p>
                <a:r>
                  <a:rPr lang="en-US" dirty="0"/>
                  <a:t>A nondeterministic polynomial-time algorithm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a practical way to solve a problem</a:t>
                </a:r>
              </a:p>
              <a:p>
                <a:r>
                  <a:rPr lang="en-US" dirty="0"/>
                  <a:t>Instead,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conceptual tool for reasoning about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564B1-E784-1AC1-F746-C8E0917EF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0C0EE-F53E-D32F-3CAD-031A715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needle in the hay&#10;&#10;Description automatically generated">
            <a:extLst>
              <a:ext uri="{FF2B5EF4-FFF2-40B4-BE49-F238E27FC236}">
                <a16:creationId xmlns:a16="http://schemas.microsoft.com/office/drawing/2014/main" id="{7E8F7AC4-1C8B-9C60-EE4F-3479642A1F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6974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2E99-5C26-DF3D-3D4A-F6BCFB81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“Verification of certificates”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F740D-3050-4015-3220-A8F872819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 </a:t>
                </a:r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when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tape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)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at random. Accept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reject otherwise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F740D-3050-4015-3220-A8F872819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3E6B-97C9-A917-2011-9D54213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A needle in the hay&#10;&#10;Description automatically generated">
            <a:extLst>
              <a:ext uri="{FF2B5EF4-FFF2-40B4-BE49-F238E27FC236}">
                <a16:creationId xmlns:a16="http://schemas.microsoft.com/office/drawing/2014/main" id="{B517CE9C-A92B-5855-4675-E03E36EE2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1E3A53F-9DF6-BBBB-A015-F21D992E7170}"/>
                  </a:ext>
                </a:extLst>
              </p:cNvPr>
              <p:cNvSpPr/>
              <p:nvPr/>
            </p:nvSpPr>
            <p:spPr>
              <a:xfrm>
                <a:off x="3303069" y="122215"/>
                <a:ext cx="7589520" cy="181138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Terminology:</a:t>
                </a:r>
              </a:p>
              <a:p>
                <a:pPr marL="342900" indent="-34290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 poly-time TM that decides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called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verifier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called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certificate/witness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1E3A53F-9DF6-BBBB-A015-F21D992E7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69" y="122215"/>
                <a:ext cx="7589520" cy="1811382"/>
              </a:xfrm>
              <a:prstGeom prst="roundRect">
                <a:avLst/>
              </a:prstGeom>
              <a:blipFill>
                <a:blip r:embed="rId4"/>
                <a:stretch>
                  <a:fillRect b="-40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62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653" y="1825625"/>
                <a:ext cx="11465169" cy="48301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(why?)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  <a:endParaRPr lang="en-US" dirty="0"/>
              </a:p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” would mean that </a:t>
                </a:r>
                <a:r>
                  <a:rPr lang="en-US" dirty="0">
                    <a:solidFill>
                      <a:schemeClr val="accent1"/>
                    </a:solidFill>
                  </a:rPr>
                  <a:t>finding</a:t>
                </a:r>
                <a:r>
                  <a:rPr lang="en-US" dirty="0"/>
                  <a:t> a solution is never significantly harder than </a:t>
                </a:r>
                <a:r>
                  <a:rPr lang="en-US" dirty="0">
                    <a:solidFill>
                      <a:schemeClr val="accent1"/>
                    </a:solidFill>
                  </a:rPr>
                  <a:t>verifying</a:t>
                </a:r>
                <a:r>
                  <a:rPr lang="en-US" dirty="0"/>
                  <a:t> someone else’s solution</a:t>
                </a:r>
              </a:p>
              <a:p>
                <a:pPr lvl="1"/>
                <a:r>
                  <a:rPr lang="en-US" dirty="0"/>
                  <a:t>This would be counterintuitive!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653" y="1825625"/>
                <a:ext cx="11465169" cy="4830152"/>
              </a:xfrm>
              <a:blipFill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EBE6-8334-8D8B-5452-671DDCAD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3BE1EE-F044-EEC4-7D54-99A603DE6FC8}"/>
                  </a:ext>
                </a:extLst>
              </p:cNvPr>
              <p:cNvSpPr/>
              <p:nvPr/>
            </p:nvSpPr>
            <p:spPr>
              <a:xfrm>
                <a:off x="4254011" y="5502663"/>
                <a:ext cx="3683978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3BE1EE-F044-EEC4-7D54-99A603DE6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1" y="5502663"/>
                <a:ext cx="3683978" cy="988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DEA7BE6-84AC-2672-725C-38B84A59F574}"/>
              </a:ext>
            </a:extLst>
          </p:cNvPr>
          <p:cNvSpPr/>
          <p:nvPr/>
        </p:nvSpPr>
        <p:spPr>
          <a:xfrm>
            <a:off x="9048300" y="242764"/>
            <a:ext cx="2142979" cy="2410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51BE30-131D-AB67-DB23-84D467CD9B17}"/>
              </a:ext>
            </a:extLst>
          </p:cNvPr>
          <p:cNvSpPr/>
          <p:nvPr/>
        </p:nvSpPr>
        <p:spPr>
          <a:xfrm>
            <a:off x="9599742" y="1261974"/>
            <a:ext cx="1060238" cy="12192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633DC-D9F6-A680-F888-1A106A54DE46}"/>
                  </a:ext>
                </a:extLst>
              </p:cNvPr>
              <p:cNvSpPr txBox="1"/>
              <p:nvPr/>
            </p:nvSpPr>
            <p:spPr>
              <a:xfrm>
                <a:off x="9913492" y="1627549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633DC-D9F6-A680-F888-1A106A54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92" y="1627549"/>
                <a:ext cx="4303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F1C41A-9402-1A6A-3F45-D65DBA6056EF}"/>
                  </a:ext>
                </a:extLst>
              </p:cNvPr>
              <p:cNvSpPr txBox="1"/>
              <p:nvPr/>
            </p:nvSpPr>
            <p:spPr>
              <a:xfrm>
                <a:off x="9846613" y="546034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F1C41A-9402-1A6A-3F45-D65DBA60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13" y="546034"/>
                <a:ext cx="5640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0EE94A-246D-5EF2-DFE0-140DD5A4B4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0EE94A-246D-5EF2-DFE0-140DD5A4B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B8309-C26D-1F79-CF2D-ED3582DF0C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dirty="0"/>
                  <a:t>Nobody knows how to </a:t>
                </a:r>
                <a:r>
                  <a:rPr lang="en-US" dirty="0">
                    <a:solidFill>
                      <a:schemeClr val="accent1"/>
                    </a:solidFill>
                  </a:rPr>
                  <a:t>prove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question of whether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one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most important open questions</a:t>
                </a:r>
                <a:r>
                  <a:rPr lang="en-US" dirty="0"/>
                  <a:t> in theoretical computer science and mathematics</a:t>
                </a:r>
              </a:p>
              <a:p>
                <a:r>
                  <a:rPr lang="en-US" dirty="0"/>
                  <a:t>The Clay Mathematics Institute will give you </a:t>
                </a:r>
                <a:r>
                  <a:rPr lang="en-US" dirty="0">
                    <a:solidFill>
                      <a:schemeClr val="accent1"/>
                    </a:solidFill>
                  </a:rPr>
                  <a:t>$1 million</a:t>
                </a:r>
                <a:r>
                  <a:rPr lang="en-US" dirty="0"/>
                  <a:t> if you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(or if you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B8309-C26D-1F79-CF2D-ED3582DF0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47465-5A7C-ACD1-C7AD-C673F4F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4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C6842E-CA7F-C1AF-9F68-00D7F1143F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problems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by brute force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C6842E-CA7F-C1AF-9F68-00D7F1143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F269-BC2B-BE22-BA55-37F0CA994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905" y="1989221"/>
                <a:ext cx="11738360" cy="482240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nondeterministic TM that runs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,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initialized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tape 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we find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accepts, accept. Otherwise, reject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can be informally </a:t>
                </a:r>
                <a:r>
                  <a:rPr lang="en-US" dirty="0">
                    <a:solidFill>
                      <a:schemeClr val="accent1"/>
                    </a:solidFill>
                  </a:rPr>
                  <a:t>defined</a:t>
                </a:r>
                <a:r>
                  <a:rPr lang="en-US" dirty="0"/>
                  <a:t> as “the set of problems that can be solved by brute-force search”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F269-BC2B-BE22-BA55-37F0CA994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905" y="1989221"/>
                <a:ext cx="11738360" cy="4822409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EEA56-5795-A7E1-205C-8AF78391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A needle in the hay&#10;&#10;Description automatically generated">
            <a:extLst>
              <a:ext uri="{FF2B5EF4-FFF2-40B4-BE49-F238E27FC236}">
                <a16:creationId xmlns:a16="http://schemas.microsoft.com/office/drawing/2014/main" id="{423CDD0A-80BE-AA76-77C7-FB13825D60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3206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4246214" y="1714719"/>
            <a:ext cx="3369719" cy="46423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F387BE-C461-BBF0-BB29-17231A042740}"/>
              </a:ext>
            </a:extLst>
          </p:cNvPr>
          <p:cNvSpPr/>
          <p:nvPr/>
        </p:nvSpPr>
        <p:spPr>
          <a:xfrm>
            <a:off x="4837247" y="3001860"/>
            <a:ext cx="2142979" cy="3165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242585" y="4263384"/>
            <a:ext cx="1376979" cy="172552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737437" y="4431022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37" y="4431022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5000995" y="2173624"/>
                <a:ext cx="1903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995" y="2173624"/>
                <a:ext cx="19031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581091" y="313206"/>
            <a:ext cx="4680248" cy="6231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5798A-BE69-C701-69A0-CAF4177C7629}"/>
                  </a:ext>
                </a:extLst>
              </p:cNvPr>
              <p:cNvSpPr txBox="1"/>
              <p:nvPr/>
            </p:nvSpPr>
            <p:spPr>
              <a:xfrm>
                <a:off x="5166382" y="684429"/>
                <a:ext cx="1529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5798A-BE69-C701-69A0-CAF4177C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82" y="684429"/>
                <a:ext cx="15293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/>
              <p:nvPr/>
            </p:nvSpPr>
            <p:spPr>
              <a:xfrm>
                <a:off x="5635560" y="3305130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60" y="3305130"/>
                <a:ext cx="5640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5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35662" cy="4351338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 languages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hardest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-complete, then the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said to “capture” / “express” the </a:t>
                </a:r>
                <a:r>
                  <a:rPr lang="en-US" dirty="0">
                    <a:solidFill>
                      <a:schemeClr val="accent1"/>
                    </a:solidFill>
                  </a:rPr>
                  <a:t>entire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35662" cy="4351338"/>
              </a:xfrm>
              <a:blipFill>
                <a:blip r:embed="rId3"/>
                <a:stretch>
                  <a:fillRect l="-1116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F9527-D7B1-C79F-891F-C98F895B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21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B815D-FB17-8B57-28E9-9211569745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 languages are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B815D-FB17-8B57-28E9-921156974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4D2DC-01B1-347E-2829-BAD740087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-hard, there is a poly-time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this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4D2DC-01B1-347E-2829-BAD740087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C979-7959-F59D-6BB9-D709C1E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0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9CF56-CBB4-102B-ED97-E18C7F5D64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9CF56-CBB4-102B-ED97-E18C7F5D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D216C-CF8B-96CB-A59B-C54642235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979" y="1825624"/>
                <a:ext cx="10667999" cy="4665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steps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First, let’s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we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Exercise: This algorithm has time complexity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D216C-CF8B-96CB-A59B-C54642235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979" y="1825624"/>
                <a:ext cx="10667999" cy="4665220"/>
              </a:xfrm>
              <a:blipFill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E68F2-D4EA-D962-E3A6-1C32465D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1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ACC05-8F17-0626-1ABE-C03A6A92C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927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ACC05-8F17-0626-1ABE-C03A6A92C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927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4C44C-F627-B583-E349-0BDC249B1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821" y="1573823"/>
                <a:ext cx="11365831" cy="50731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Next, we need to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  <a:p>
                <a:r>
                  <a:rPr lang="en-US" dirty="0"/>
                  <a:t>Fix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is a modified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 has been replaced with looping</a:t>
                </a:r>
              </a:p>
              <a:p>
                <a:r>
                  <a:rPr lang="en-US" dirty="0"/>
                  <a:t>Poly-time computable ✔️ YES maps to YES ✔️ 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4C44C-F627-B583-E349-0BDC249B1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821" y="1573823"/>
                <a:ext cx="11365831" cy="5073161"/>
              </a:xfrm>
              <a:blipFill>
                <a:blip r:embed="rId3"/>
                <a:stretch>
                  <a:fillRect l="-965" r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BAF4-50A5-DD25-BD07-CAA0801B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5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4566853" y="2371604"/>
            <a:ext cx="4029200" cy="780428"/>
            <a:chOff x="4566853" y="2371604"/>
            <a:chExt cx="4029200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BOUNDED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0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1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6F922-FD82-86A2-4967-4FF0A8A797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6966" y="558556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6F922-FD82-86A2-4967-4FF0A8A79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6966" y="558556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B9D16-ED13-7CB9-E206-DC3057F76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453" y="1740878"/>
                <a:ext cx="10885809" cy="48181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 is a valuable technique for</a:t>
                </a:r>
                <a:br>
                  <a:rPr lang="en-US" dirty="0"/>
                </a:br>
                <a:r>
                  <a:rPr lang="en-US" dirty="0"/>
                  <a:t>identifying languages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many </a:t>
                </a:r>
                <a:r>
                  <a:rPr lang="en-US" dirty="0">
                    <a:solidFill>
                      <a:schemeClr val="accent1"/>
                    </a:solidFill>
                  </a:rPr>
                  <a:t>interesting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 languages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B9D16-ED13-7CB9-E206-DC3057F76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453" y="1740878"/>
                <a:ext cx="10885809" cy="4818184"/>
              </a:xfrm>
              <a:blipFill>
                <a:blip r:embed="rId3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8F1C-F43E-B00A-3A4A-E526B042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FD7A9623-E1B2-46B5-79DB-30A874944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25" y="239719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76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172355</TotalTime>
  <Words>1455</Words>
  <Application>Microsoft Office PowerPoint</Application>
  <PresentationFormat>Widescreen</PresentationFormat>
  <Paragraphs>287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"EXP"-hardness</vt:lpstr>
      <vt:lpstr>"EXP"-completeness</vt:lpstr>
      <vt:lpstr>"EXP"-completeness</vt:lpstr>
      <vt:lpstr>"EXP"-complete languages are not in "P"</vt:lpstr>
      <vt:lpstr>"BOUNDED‑HALT" is "EXP"-complete</vt:lpstr>
      <vt:lpstr>"BOUNDED‑HALT" is "EXP"-complete</vt:lpstr>
      <vt:lpstr>"EXP"-completeness</vt:lpstr>
      <vt:lpstr>"EXP"-completeness</vt:lpstr>
      <vt:lpstr>An "EXP"-complete problem that isn’t about TMs</vt:lpstr>
      <vt:lpstr>"EXP"-completeness</vt:lpstr>
      <vt:lpstr>The clique problem</vt:lpstr>
      <vt:lpstr>The clique problem</vt:lpstr>
      <vt:lpstr>The clique problem</vt:lpstr>
      <vt:lpstr>Complexity of the clique problem</vt:lpstr>
      <vt:lpstr>PowerPoint Presentation</vt:lpstr>
      <vt:lpstr>Complexity of the clique problem</vt:lpstr>
      <vt:lpstr>Guessing and checking</vt:lpstr>
      <vt:lpstr>The complexity class "NP"</vt:lpstr>
      <vt:lpstr>Another example of a language in "NP"</vt:lpstr>
      <vt:lpstr>How to interpret "NP"</vt:lpstr>
      <vt:lpstr>“Verification of certificates” perspective</vt:lpstr>
      <vt:lpstr>The "P" vs. "NP" problem</vt:lpstr>
      <vt:lpstr>The "P" vs. "NP" problem</vt:lpstr>
      <vt:lpstr>Solving problems in "NP" by brute force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589</cp:revision>
  <dcterms:created xsi:type="dcterms:W3CDTF">2022-12-12T23:26:37Z</dcterms:created>
  <dcterms:modified xsi:type="dcterms:W3CDTF">2024-05-03T15:42:46Z</dcterms:modified>
</cp:coreProperties>
</file>