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00" r:id="rId2"/>
    <p:sldId id="585" r:id="rId3"/>
    <p:sldId id="829" r:id="rId4"/>
    <p:sldId id="591" r:id="rId5"/>
    <p:sldId id="592" r:id="rId6"/>
    <p:sldId id="694" r:id="rId7"/>
    <p:sldId id="833" r:id="rId8"/>
    <p:sldId id="699" r:id="rId9"/>
    <p:sldId id="701" r:id="rId10"/>
    <p:sldId id="586" r:id="rId11"/>
    <p:sldId id="830" r:id="rId12"/>
    <p:sldId id="703" r:id="rId13"/>
    <p:sldId id="704" r:id="rId14"/>
    <p:sldId id="826" r:id="rId15"/>
    <p:sldId id="825" r:id="rId16"/>
    <p:sldId id="730" r:id="rId17"/>
    <p:sldId id="733" r:id="rId18"/>
    <p:sldId id="482" r:id="rId19"/>
    <p:sldId id="590" r:id="rId20"/>
    <p:sldId id="734" r:id="rId21"/>
    <p:sldId id="735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BFF"/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66" autoAdjust="0"/>
  </p:normalViewPr>
  <p:slideViewPr>
    <p:cSldViewPr snapToGrid="0">
      <p:cViewPr varScale="1">
        <p:scale>
          <a:sx n="98" d="100"/>
          <a:sy n="98" d="100"/>
        </p:scale>
        <p:origin x="984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https://en.wikipedia.org/wiki/Richardson%27s_theorem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4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0.png"/><Relationship Id="rId13" Type="http://schemas.openxmlformats.org/officeDocument/2006/relationships/image" Target="../media/image370.png"/><Relationship Id="rId3" Type="http://schemas.openxmlformats.org/officeDocument/2006/relationships/image" Target="../media/image122.png"/><Relationship Id="rId7" Type="http://schemas.openxmlformats.org/officeDocument/2006/relationships/image" Target="../media/image162.png"/><Relationship Id="rId12" Type="http://schemas.openxmlformats.org/officeDocument/2006/relationships/image" Target="../media/image360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210.png"/><Relationship Id="rId5" Type="http://schemas.openxmlformats.org/officeDocument/2006/relationships/image" Target="../media/image142.png"/><Relationship Id="rId10" Type="http://schemas.openxmlformats.org/officeDocument/2006/relationships/image" Target="../media/image202.png"/><Relationship Id="rId4" Type="http://schemas.openxmlformats.org/officeDocument/2006/relationships/image" Target="../media/image131.png"/><Relationship Id="rId9" Type="http://schemas.openxmlformats.org/officeDocument/2006/relationships/image" Target="../media/image1810.png"/><Relationship Id="rId14" Type="http://schemas.openxmlformats.org/officeDocument/2006/relationships/image" Target="../media/image3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png"/><Relationship Id="rId13" Type="http://schemas.openxmlformats.org/officeDocument/2006/relationships/image" Target="../media/image288.png"/><Relationship Id="rId3" Type="http://schemas.openxmlformats.org/officeDocument/2006/relationships/image" Target="../media/image278.png"/><Relationship Id="rId7" Type="http://schemas.openxmlformats.org/officeDocument/2006/relationships/image" Target="../media/image282.png"/><Relationship Id="rId12" Type="http://schemas.openxmlformats.org/officeDocument/2006/relationships/image" Target="../media/image287.png"/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image" Target="../media/image286.png"/><Relationship Id="rId5" Type="http://schemas.openxmlformats.org/officeDocument/2006/relationships/image" Target="../media/image280.png"/><Relationship Id="rId10" Type="http://schemas.openxmlformats.org/officeDocument/2006/relationships/image" Target="../media/image285.png"/><Relationship Id="rId4" Type="http://schemas.openxmlformats.org/officeDocument/2006/relationships/image" Target="../media/image279.png"/><Relationship Id="rId9" Type="http://schemas.openxmlformats.org/officeDocument/2006/relationships/image" Target="../media/image284.png"/><Relationship Id="rId14" Type="http://schemas.openxmlformats.org/officeDocument/2006/relationships/image" Target="../media/image1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5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13" Type="http://schemas.openxmlformats.org/officeDocument/2006/relationships/image" Target="../media/image181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2.png"/><Relationship Id="rId13" Type="http://schemas.openxmlformats.org/officeDocument/2006/relationships/image" Target="../media/image247.png"/><Relationship Id="rId18" Type="http://schemas.openxmlformats.org/officeDocument/2006/relationships/image" Target="../media/image252.png"/><Relationship Id="rId21" Type="http://schemas.openxmlformats.org/officeDocument/2006/relationships/image" Target="../media/image49.png"/><Relationship Id="rId7" Type="http://schemas.openxmlformats.org/officeDocument/2006/relationships/image" Target="../media/image241.png"/><Relationship Id="rId12" Type="http://schemas.openxmlformats.org/officeDocument/2006/relationships/image" Target="../media/image46.png"/><Relationship Id="rId17" Type="http://schemas.openxmlformats.org/officeDocument/2006/relationships/image" Target="../media/image251.png"/><Relationship Id="rId2" Type="http://schemas.openxmlformats.org/officeDocument/2006/relationships/image" Target="../media/image4.png"/><Relationship Id="rId16" Type="http://schemas.openxmlformats.org/officeDocument/2006/relationships/image" Target="../media/image48.png"/><Relationship Id="rId20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11" Type="http://schemas.openxmlformats.org/officeDocument/2006/relationships/image" Target="../media/image245.png"/><Relationship Id="rId5" Type="http://schemas.openxmlformats.org/officeDocument/2006/relationships/image" Target="../media/image239.png"/><Relationship Id="rId15" Type="http://schemas.openxmlformats.org/officeDocument/2006/relationships/image" Target="../media/image47.png"/><Relationship Id="rId10" Type="http://schemas.openxmlformats.org/officeDocument/2006/relationships/image" Target="../media/image244.png"/><Relationship Id="rId19" Type="http://schemas.openxmlformats.org/officeDocument/2006/relationships/image" Target="../media/image253.png"/><Relationship Id="rId4" Type="http://schemas.openxmlformats.org/officeDocument/2006/relationships/image" Target="../media/image238.png"/><Relationship Id="rId9" Type="http://schemas.openxmlformats.org/officeDocument/2006/relationships/image" Target="../media/image243.png"/><Relationship Id="rId14" Type="http://schemas.openxmlformats.org/officeDocument/2006/relationships/image" Target="../media/image24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3.png"/><Relationship Id="rId7" Type="http://schemas.openxmlformats.org/officeDocument/2006/relationships/image" Target="../media/image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54.png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BF5295C8-0188-E09F-833F-5DD6859AD14F}"/>
              </a:ext>
            </a:extLst>
          </p:cNvPr>
          <p:cNvSpPr/>
          <p:nvPr/>
        </p:nvSpPr>
        <p:spPr>
          <a:xfrm>
            <a:off x="1055647" y="6019528"/>
            <a:ext cx="7991707" cy="321798"/>
          </a:xfrm>
          <a:prstGeom prst="parallelogram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DB2595-4AD0-FDB1-659A-4E2467F4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365125"/>
            <a:ext cx="11121655" cy="1325563"/>
          </a:xfrm>
        </p:spPr>
        <p:txBody>
          <a:bodyPr/>
          <a:lstStyle/>
          <a:p>
            <a:r>
              <a:rPr lang="en-US" dirty="0"/>
              <a:t>Post’s Correspondence Problem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54B2A-4D86-3503-A6F7-F809CC621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Define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Proof outline: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Step 1: Show that a modified version,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” is undecidable by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Step 2: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 is undecidable by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54B2A-4D86-3503-A6F7-F809CC621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  <a:blipFill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A06B5-C804-DAB7-7611-3D79D7A9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9A9E82-30ED-28D5-1552-AC5B14A4A204}"/>
                  </a:ext>
                </a:extLst>
              </p:cNvPr>
              <p:cNvSpPr/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9A9E82-30ED-28D5-1552-AC5B14A4A2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486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C7F6948-C444-B058-8993-D59E5A48D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AA53-856F-4F17-8967-F99C7057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from MPCP to PCP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E64E4E-DB3D-1226-B65E-DF5BEE240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553660"/>
              </a:xfrm>
            </p:spPr>
            <p:txBody>
              <a:bodyPr/>
              <a:lstStyle/>
              <a:p>
                <a:r>
                  <a:rPr lang="en-US" dirty="0"/>
                  <a:t>For each string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define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⋆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⋆⋯⋆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Reduction: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/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Computable ✔️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608CD-6578-2AB3-8A6D-FF6A3896D0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55366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0C562-D99C-D56B-2F08-EC6D9A3A5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773A94-5A02-B21F-C515-1CB0147688AB}"/>
              </a:ext>
            </a:extLst>
          </p:cNvPr>
          <p:cNvGrpSpPr/>
          <p:nvPr/>
        </p:nvGrpSpPr>
        <p:grpSpPr>
          <a:xfrm>
            <a:off x="1555362" y="3762213"/>
            <a:ext cx="3173312" cy="680484"/>
            <a:chOff x="1756874" y="2748516"/>
            <a:chExt cx="3173312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962699C-6C85-06F4-5ABD-5A4A7561B688}"/>
                    </a:ext>
                  </a:extLst>
                </p:cNvPr>
                <p:cNvSpPr/>
                <p:nvPr/>
              </p:nvSpPr>
              <p:spPr>
                <a:xfrm>
                  <a:off x="1756874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E6663CC-4C95-BE08-9189-A841F88A8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874" y="2748516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0D5C49E-B2D1-6565-E5C4-309D53700EA7}"/>
                    </a:ext>
                  </a:extLst>
                </p:cNvPr>
                <p:cNvSpPr/>
                <p:nvPr/>
              </p:nvSpPr>
              <p:spPr>
                <a:xfrm>
                  <a:off x="2427447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C61A9A1-2CF4-CD16-FEF3-F850D966FB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447" y="2748516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1854FBD-73EE-6D94-C7A9-3304135F31D8}"/>
                    </a:ext>
                  </a:extLst>
                </p:cNvPr>
                <p:cNvSpPr/>
                <p:nvPr/>
              </p:nvSpPr>
              <p:spPr>
                <a:xfrm>
                  <a:off x="3110442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6B5274-753C-1A5F-D859-6966051351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442" y="2748516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59F67DF-9598-8954-C46A-0262B46A77B9}"/>
                    </a:ext>
                  </a:extLst>
                </p:cNvPr>
                <p:cNvSpPr/>
                <p:nvPr/>
              </p:nvSpPr>
              <p:spPr>
                <a:xfrm>
                  <a:off x="4387927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8D0C60-E38C-1320-F737-5A8F604959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927" y="2748516"/>
                  <a:ext cx="542259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4956E77-6CA5-4447-1A95-1BF73E4CE71D}"/>
                    </a:ext>
                  </a:extLst>
                </p:cNvPr>
                <p:cNvSpPr txBox="1"/>
                <p:nvPr/>
              </p:nvSpPr>
              <p:spPr>
                <a:xfrm>
                  <a:off x="3793437" y="2904092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FA1A2E1-82A1-967B-A724-ED61460EF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3437" y="2904092"/>
                  <a:ext cx="47669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B625769-42E0-6FE6-5A3D-D2820D75B38F}"/>
              </a:ext>
            </a:extLst>
          </p:cNvPr>
          <p:cNvGrpSpPr/>
          <p:nvPr/>
        </p:nvGrpSpPr>
        <p:grpSpPr>
          <a:xfrm>
            <a:off x="5613804" y="3762213"/>
            <a:ext cx="5534040" cy="680484"/>
            <a:chOff x="1027147" y="4987899"/>
            <a:chExt cx="5534040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76DE09D-0CB6-4F6A-CF0B-B47772ABC1A8}"/>
                    </a:ext>
                  </a:extLst>
                </p:cNvPr>
                <p:cNvSpPr/>
                <p:nvPr/>
              </p:nvSpPr>
              <p:spPr>
                <a:xfrm>
                  <a:off x="1027147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1C3B800-49E2-6A19-1CE8-107D6BDD82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147" y="4987899"/>
                  <a:ext cx="729727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32F9B65-B94F-7C27-0A47-3A4197D28EA8}"/>
                    </a:ext>
                  </a:extLst>
                </p:cNvPr>
                <p:cNvSpPr/>
                <p:nvPr/>
              </p:nvSpPr>
              <p:spPr>
                <a:xfrm>
                  <a:off x="1925550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C2245D2-C239-22D0-8197-D3A49CB8C2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550" y="4987899"/>
                  <a:ext cx="729727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244F6E7C-D017-2A66-A8E9-9B29DA38E4F0}"/>
                    </a:ext>
                  </a:extLst>
                </p:cNvPr>
                <p:cNvSpPr/>
                <p:nvPr/>
              </p:nvSpPr>
              <p:spPr>
                <a:xfrm>
                  <a:off x="2830349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697DB24-BCC4-625C-E99D-56B256AE4F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0349" y="4987899"/>
                  <a:ext cx="729727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C98E1AB-76FA-233F-1497-0FF2BF527608}"/>
                    </a:ext>
                  </a:extLst>
                </p:cNvPr>
                <p:cNvSpPr/>
                <p:nvPr/>
              </p:nvSpPr>
              <p:spPr>
                <a:xfrm>
                  <a:off x="3718856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E38A5C7-EC11-2E81-04F7-AA633079D9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856" y="4987899"/>
                  <a:ext cx="729727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508019C-4038-25E6-5501-6E2DCDA51666}"/>
                    </a:ext>
                  </a:extLst>
                </p:cNvPr>
                <p:cNvSpPr txBox="1"/>
                <p:nvPr/>
              </p:nvSpPr>
              <p:spPr>
                <a:xfrm>
                  <a:off x="4564456" y="5143475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687EC69-3A77-26F5-ADF5-CC71D695E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456" y="5143475"/>
                  <a:ext cx="47669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BF2349B4-A68B-31C0-85CE-16A2DAA7F975}"/>
                    </a:ext>
                  </a:extLst>
                </p:cNvPr>
                <p:cNvSpPr/>
                <p:nvPr/>
              </p:nvSpPr>
              <p:spPr>
                <a:xfrm>
                  <a:off x="5157021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70DC74C-D560-6452-D548-14D186B8D0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021" y="4987899"/>
                  <a:ext cx="729727" cy="6804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8C853CB-9A11-0DF8-D512-FF943888411F}"/>
                    </a:ext>
                  </a:extLst>
                </p:cNvPr>
                <p:cNvSpPr/>
                <p:nvPr/>
              </p:nvSpPr>
              <p:spPr>
                <a:xfrm>
                  <a:off x="6018928" y="498789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D8CA2E1-7F62-9216-8F84-46307F9DF0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928" y="4987899"/>
                  <a:ext cx="542259" cy="68048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8441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AA563C2-B936-F76E-4231-C56E7E145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FF72-956D-6F94-5BA4-A5096C57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 maps to YES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83457-722C-8D08-64F4-C464E290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the MPCP instance has a match</a:t>
            </a:r>
          </a:p>
          <a:p>
            <a:r>
              <a:rPr lang="en-US" dirty="0"/>
              <a:t>Then the constructed PCP instance also has a match: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81745-BBFE-17D2-E7F0-30A6FCBD0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2D636F-097E-B6DA-C0C4-DE4A4E9D40DE}"/>
              </a:ext>
            </a:extLst>
          </p:cNvPr>
          <p:cNvGrpSpPr/>
          <p:nvPr/>
        </p:nvGrpSpPr>
        <p:grpSpPr>
          <a:xfrm>
            <a:off x="7356980" y="1924759"/>
            <a:ext cx="3819514" cy="680484"/>
            <a:chOff x="7356980" y="1924759"/>
            <a:chExt cx="3819514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F7C8A278-FB69-DA86-5C08-A1EE556B2CA9}"/>
                    </a:ext>
                  </a:extLst>
                </p:cNvPr>
                <p:cNvSpPr/>
                <p:nvPr/>
              </p:nvSpPr>
              <p:spPr>
                <a:xfrm>
                  <a:off x="7356980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8B27D264-1A8D-925C-31C4-7997816EEA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6980" y="1924759"/>
                  <a:ext cx="542259" cy="6804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0BE595-4539-F9BA-30D4-38A21C4A4671}"/>
                    </a:ext>
                  </a:extLst>
                </p:cNvPr>
                <p:cNvSpPr/>
                <p:nvPr/>
              </p:nvSpPr>
              <p:spPr>
                <a:xfrm>
                  <a:off x="7887060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6373BB1-8676-6EF4-27E3-DEB87C2FAC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7060" y="1924759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9AD39F7-814A-1EE9-9749-9C3BD36152BB}"/>
                    </a:ext>
                  </a:extLst>
                </p:cNvPr>
                <p:cNvSpPr/>
                <p:nvPr/>
              </p:nvSpPr>
              <p:spPr>
                <a:xfrm>
                  <a:off x="8417140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4E5428C-153D-36D1-6867-5B197426A1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7140" y="1924759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673BA05-CCEB-CA21-39CA-5E095497CB91}"/>
                    </a:ext>
                  </a:extLst>
                </p:cNvPr>
                <p:cNvSpPr/>
                <p:nvPr/>
              </p:nvSpPr>
              <p:spPr>
                <a:xfrm>
                  <a:off x="8947221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9E2DEFC-988A-16B0-8701-39F90B61F4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7221" y="1924759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7C37E9E-7374-5FBB-3A64-BFE7771DAD15}"/>
                    </a:ext>
                  </a:extLst>
                </p:cNvPr>
                <p:cNvSpPr/>
                <p:nvPr/>
              </p:nvSpPr>
              <p:spPr>
                <a:xfrm>
                  <a:off x="9477300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2370912-EEF4-53E9-A45B-0897B1C283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300" y="1924759"/>
                  <a:ext cx="542259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316CADA-2635-678A-B380-8B7530558F06}"/>
                    </a:ext>
                  </a:extLst>
                </p:cNvPr>
                <p:cNvSpPr/>
                <p:nvPr/>
              </p:nvSpPr>
              <p:spPr>
                <a:xfrm>
                  <a:off x="10634235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CC3A986-0037-0766-1C9B-932629B9EB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4235" y="1924759"/>
                  <a:ext cx="542259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D7CEE2E-B058-5108-1565-71D3D43D40AF}"/>
                    </a:ext>
                  </a:extLst>
                </p:cNvPr>
                <p:cNvSpPr txBox="1"/>
                <p:nvPr/>
              </p:nvSpPr>
              <p:spPr>
                <a:xfrm>
                  <a:off x="10082779" y="2080335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33EEA8F-5546-A195-A95C-EECE234EF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2779" y="2080335"/>
                  <a:ext cx="47669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DCF8566-21B1-B1B8-4CCB-28EDC6809D05}"/>
              </a:ext>
            </a:extLst>
          </p:cNvPr>
          <p:cNvGrpSpPr/>
          <p:nvPr/>
        </p:nvGrpSpPr>
        <p:grpSpPr>
          <a:xfrm>
            <a:off x="1694121" y="4138042"/>
            <a:ext cx="4193846" cy="815423"/>
            <a:chOff x="1694121" y="4138042"/>
            <a:chExt cx="4193846" cy="815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DD8A2B13-9FA1-0EDA-AF59-0095BF9A65F6}"/>
                    </a:ext>
                  </a:extLst>
                </p:cNvPr>
                <p:cNvSpPr/>
                <p:nvPr/>
              </p:nvSpPr>
              <p:spPr>
                <a:xfrm>
                  <a:off x="1694121" y="4138045"/>
                  <a:ext cx="729727" cy="8154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1370083-6310-5C71-C853-D46A05EB99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121" y="4138045"/>
                  <a:ext cx="729727" cy="8154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D3806D4-83D9-ACC2-FDF7-223ACB4339B6}"/>
                    </a:ext>
                  </a:extLst>
                </p:cNvPr>
                <p:cNvSpPr/>
                <p:nvPr/>
              </p:nvSpPr>
              <p:spPr>
                <a:xfrm>
                  <a:off x="2423848" y="4138044"/>
                  <a:ext cx="729727" cy="8154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B956BB9-A562-8069-BC87-DFBDB571E4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848" y="4138044"/>
                  <a:ext cx="729727" cy="8154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D797B9E4-BA58-B4F4-F302-A52E5EF24ED0}"/>
                    </a:ext>
                  </a:extLst>
                </p:cNvPr>
                <p:cNvSpPr/>
                <p:nvPr/>
              </p:nvSpPr>
              <p:spPr>
                <a:xfrm>
                  <a:off x="3153575" y="4138044"/>
                  <a:ext cx="729727" cy="8154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85506AE-F761-9900-7278-F62BB30C63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575" y="4138044"/>
                  <a:ext cx="729727" cy="8154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82D2B03-AD92-AE4E-F5D8-D37F0B822B9C}"/>
                    </a:ext>
                  </a:extLst>
                </p:cNvPr>
                <p:cNvSpPr txBox="1"/>
                <p:nvPr/>
              </p:nvSpPr>
              <p:spPr>
                <a:xfrm>
                  <a:off x="4009496" y="4361088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00839B6-70C5-B5EF-F31F-4F9CF8CCC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9496" y="4361088"/>
                  <a:ext cx="47669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17C506D-53F9-F16F-3DC5-7D50058E82F1}"/>
                    </a:ext>
                  </a:extLst>
                </p:cNvPr>
                <p:cNvSpPr/>
                <p:nvPr/>
              </p:nvSpPr>
              <p:spPr>
                <a:xfrm>
                  <a:off x="4612382" y="4138043"/>
                  <a:ext cx="729727" cy="8154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50888C-A6C8-4371-990D-E510765E2F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2382" y="4138043"/>
                  <a:ext cx="729727" cy="8154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5398F1A-8756-E08A-0B33-C6221FC3BE44}"/>
                    </a:ext>
                  </a:extLst>
                </p:cNvPr>
                <p:cNvSpPr/>
                <p:nvPr/>
              </p:nvSpPr>
              <p:spPr>
                <a:xfrm>
                  <a:off x="5345708" y="4138042"/>
                  <a:ext cx="542259" cy="81541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86DD7A9-C322-7DE0-DB91-6C4FE2F2B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708" y="4138042"/>
                  <a:ext cx="542259" cy="81541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5833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6543D57-A6D4-527C-BD57-C987ABF56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CC6E-143C-03CF-8D07-E6413D17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maps to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0AAEE2-BE0A-B68C-C5FC-23EA8F2A52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prove the contrapositive. Suppose the constructed PCP instance has a match</a:t>
                </a:r>
              </a:p>
              <a:p>
                <a:r>
                  <a:rPr lang="en-US" dirty="0"/>
                  <a:t>Must start with 		because that’s the only domino with the same first symbol on top and on bottom</a:t>
                </a:r>
              </a:p>
              <a:p>
                <a:r>
                  <a:rPr lang="en-US" dirty="0"/>
                  <a:t>Delete all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dirty="0"/>
                  <a:t> symbols from the match, and we get a match for the original MPCP instance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DBDD5C-A5C0-444A-0BEB-42921503F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87B13-BDC2-11D8-85FC-9AEEEBC9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53E8E23-1D69-CDAC-1782-DA63BC272F53}"/>
                  </a:ext>
                </a:extLst>
              </p:cNvPr>
              <p:cNvSpPr/>
              <p:nvPr/>
            </p:nvSpPr>
            <p:spPr>
              <a:xfrm>
                <a:off x="3673528" y="3320810"/>
                <a:ext cx="729727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ba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ba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D82768-3525-E70A-17E6-E736834F8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528" y="3320810"/>
                <a:ext cx="729727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FCD81-E6F0-E457-C9E0-C7F4E6236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3C09-5A32-7035-DB1E-6FA8DAC5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443" y="211407"/>
            <a:ext cx="10515600" cy="1325563"/>
          </a:xfrm>
        </p:spPr>
        <p:txBody>
          <a:bodyPr/>
          <a:lstStyle/>
          <a:p>
            <a:r>
              <a:rPr lang="en-US" dirty="0"/>
              <a:t>Using reductions to prove undecidability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550F6-F755-02AB-D769-F494EFF3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605" y="1536970"/>
            <a:ext cx="11551277" cy="5050575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OBJECTION:</a:t>
            </a:r>
            <a:r>
              <a:rPr lang="en-US" dirty="0"/>
              <a:t> “I don’t like mapping reductions. I preferred our first few undecidability proofs, where we did </a:t>
            </a:r>
            <a:r>
              <a:rPr lang="en-US" dirty="0">
                <a:solidFill>
                  <a:schemeClr val="accent1"/>
                </a:solidFill>
              </a:rPr>
              <a:t>proofs by contradiction</a:t>
            </a:r>
            <a:r>
              <a:rPr lang="en-US" dirty="0"/>
              <a:t> and the concept of a reduction was </a:t>
            </a:r>
            <a:r>
              <a:rPr lang="en-US" dirty="0">
                <a:solidFill>
                  <a:schemeClr val="accent1"/>
                </a:solidFill>
              </a:rPr>
              <a:t>implicit.”</a:t>
            </a:r>
          </a:p>
          <a:p>
            <a:r>
              <a:rPr lang="en-US" b="1" dirty="0"/>
              <a:t>RESPONSE 1: </a:t>
            </a:r>
            <a:r>
              <a:rPr lang="en-US" dirty="0"/>
              <a:t>Mapping reductions help us to </a:t>
            </a:r>
            <a:r>
              <a:rPr lang="en-US" dirty="0">
                <a:solidFill>
                  <a:schemeClr val="accent1"/>
                </a:solidFill>
              </a:rPr>
              <a:t>reason clearly</a:t>
            </a:r>
            <a:r>
              <a:rPr lang="en-US" dirty="0"/>
              <a:t> about undecidability</a:t>
            </a:r>
            <a:endParaRPr lang="en-US" b="1" dirty="0"/>
          </a:p>
          <a:p>
            <a:r>
              <a:rPr lang="en-US" b="1" dirty="0"/>
              <a:t>RESPONSE 2:</a:t>
            </a:r>
            <a:r>
              <a:rPr lang="en-US" dirty="0"/>
              <a:t> You should get comfortable with the concept of a mapping reduction </a:t>
            </a:r>
            <a:r>
              <a:rPr lang="en-US" dirty="0">
                <a:solidFill>
                  <a:schemeClr val="accent1"/>
                </a:solidFill>
              </a:rPr>
              <a:t>now</a:t>
            </a:r>
            <a:r>
              <a:rPr lang="en-US" dirty="0"/>
              <a:t> in preparation for what will come </a:t>
            </a:r>
            <a:r>
              <a:rPr lang="en-US" dirty="0">
                <a:solidFill>
                  <a:schemeClr val="accent1"/>
                </a:solidFill>
              </a:rPr>
              <a:t>later</a:t>
            </a:r>
          </a:p>
          <a:p>
            <a:r>
              <a:rPr lang="en-US" dirty="0"/>
              <a:t>The concept might feel “optional” now, but later it will be </a:t>
            </a:r>
            <a:r>
              <a:rPr lang="en-US" dirty="0">
                <a:solidFill>
                  <a:schemeClr val="accent1"/>
                </a:solidFill>
              </a:rPr>
              <a:t>essential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C7255-BCD7-4B8D-5529-3A8278BE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0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2F054-659A-634F-F448-CD0D91D91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F5BF-438F-B7E4-4427-D258E9B49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52"/>
            <a:ext cx="10515600" cy="1325563"/>
          </a:xfrm>
        </p:spPr>
        <p:txBody>
          <a:bodyPr/>
          <a:lstStyle/>
          <a:p>
            <a:r>
              <a:rPr lang="en-US" dirty="0"/>
              <a:t>The “emptiness problem”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619F7-F101-E493-6E14-44285485B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761" y="1690688"/>
                <a:ext cx="11642501" cy="49870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there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does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exist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such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that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Claim: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</m:oMath>
                </a14:m>
                <a:r>
                  <a:rPr lang="en-US" dirty="0"/>
                  <a:t> is undecidable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We will design a mapping reduction from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HALT</m:t>
                        </m:r>
                      </m:e>
                    </m:ba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a TM that does the following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ever halts, accept</a:t>
                </a:r>
              </a:p>
              <a:p>
                <a:r>
                  <a:rPr lang="en-US" dirty="0"/>
                  <a:t>YES maps to YES ✔️ 	NO maps to NO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6D35-8DD3-DE4B-48A0-99549D5B3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761" y="1690688"/>
                <a:ext cx="11642501" cy="4987008"/>
              </a:xfrm>
              <a:blipFill>
                <a:blip r:embed="rId2"/>
                <a:stretch>
                  <a:fillRect l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74032-4D45-ADF7-499F-5E5DC047D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B719CC-B16F-034F-052F-00F099879958}"/>
              </a:ext>
            </a:extLst>
          </p:cNvPr>
          <p:cNvGrpSpPr/>
          <p:nvPr/>
        </p:nvGrpSpPr>
        <p:grpSpPr>
          <a:xfrm>
            <a:off x="4704296" y="186852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4D9023-04D3-FCD0-1E4B-D007D73B73C5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C27AA8EA-EC43-C860-4D31-E17D840E96E9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Given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a14:m>
                  <a:r>
                    <a:rPr lang="en-US" b="1" dirty="0">
                      <a:solidFill>
                        <a:schemeClr val="tx1"/>
                      </a:solidFill>
                    </a:rPr>
                    <a:t>, how would we compute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D206F42E-B3E6-DED0-6B21-20D0B78E38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4F77B9-A38A-9F97-C4AB-FE5EF64003C3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683F4DB9-8162-4472-AB6D-D20ADA0EF72F}"/>
                  </a:ext>
                </a:extLst>
              </p:cNvPr>
              <p:cNvSpPr/>
              <p:nvPr/>
            </p:nvSpPr>
            <p:spPr>
              <a:xfrm>
                <a:off x="8346195" y="101677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Simulate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construct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based on simulation results</a:t>
                </a:r>
              </a:p>
            </p:txBody>
          </p:sp>
        </mc:Choice>
        <mc:Fallback xmlns="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AFD0ED05-0997-B47C-37C3-DC00AC056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195" y="101677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BCA9351C-4DD6-9F1D-8DB8-E91FAA632BA4}"/>
                  </a:ext>
                </a:extLst>
              </p:cNvPr>
              <p:cNvSpPr/>
              <p:nvPr/>
            </p:nvSpPr>
            <p:spPr>
              <a:xfrm>
                <a:off x="4790489" y="101677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and if it ever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halts, accept</a:t>
                </a: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7BA296BF-9240-4215-C34E-85A20047D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489" y="101677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D7633C63-8C83-60BE-D7FF-91B95AA697B5}"/>
                  </a:ext>
                </a:extLst>
              </p:cNvPr>
              <p:cNvSpPr/>
              <p:nvPr/>
            </p:nvSpPr>
            <p:spPr>
              <a:xfrm>
                <a:off x="8339636" y="174019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There does not exist an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algorithm that computes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AE90EF71-B89A-92A8-4244-70DC79AD1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636" y="174019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7885DD76-32C0-9F9B-58DC-FC3374600143}"/>
                  </a:ext>
                </a:extLst>
              </p:cNvPr>
              <p:cNvSpPr/>
              <p:nvPr/>
            </p:nvSpPr>
            <p:spPr>
              <a:xfrm>
                <a:off x="4779839" y="174019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Modify the transition function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to construct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B6038564-465B-38F9-8AB9-631932668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839" y="174019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AF76D88-BA2B-1470-73D4-B946DE562212}"/>
              </a:ext>
            </a:extLst>
          </p:cNvPr>
          <p:cNvSpPr txBox="1"/>
          <p:nvPr/>
        </p:nvSpPr>
        <p:spPr>
          <a:xfrm>
            <a:off x="7643612" y="5913891"/>
            <a:ext cx="260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Computable ✔️</a:t>
            </a:r>
          </a:p>
        </p:txBody>
      </p:sp>
    </p:spTree>
    <p:extLst>
      <p:ext uri="{BB962C8B-B14F-4D97-AF65-F5344CB8AC3E}">
        <p14:creationId xmlns:p14="http://schemas.microsoft.com/office/powerpoint/2010/main" val="412878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languages are undecidable?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048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C416-E0A0-4DB9-65E0-0767A8FC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undecidable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1CA43-744C-CFD3-86E7-A1B0D5591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seen several interesting examples of </a:t>
            </a:r>
            <a:r>
              <a:rPr lang="en-US" dirty="0">
                <a:solidFill>
                  <a:schemeClr val="accent1"/>
                </a:solidFill>
              </a:rPr>
              <a:t>undecidable</a:t>
            </a:r>
            <a:r>
              <a:rPr lang="en-US" dirty="0"/>
              <a:t> problems</a:t>
            </a:r>
          </a:p>
          <a:p>
            <a:r>
              <a:rPr lang="en-US" dirty="0"/>
              <a:t>To wrap up our discussion of undecidability, I’ll mention a few more examples of undecidable problems – but we won’t do the proofs</a:t>
            </a:r>
          </a:p>
          <a:p>
            <a:r>
              <a:rPr lang="en-US" dirty="0"/>
              <a:t>(This material will not be on problem sets or exams)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14AA9-30EF-849E-7E91-7898EC03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90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8492-4790-67E1-45B0-164B97B2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5023"/>
            <a:ext cx="10515600" cy="1325563"/>
          </a:xfrm>
        </p:spPr>
        <p:txBody>
          <a:bodyPr/>
          <a:lstStyle/>
          <a:p>
            <a:r>
              <a:rPr lang="en-US" dirty="0"/>
              <a:t>Hilbert’s 10</a:t>
            </a:r>
            <a:r>
              <a:rPr lang="en-US" baseline="30000" dirty="0"/>
              <a:t>th</a:t>
            </a:r>
            <a:r>
              <a:rPr lang="en-US" dirty="0"/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DBEF9-AD07-BC1E-028C-E524E4FB7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386" y="1799616"/>
                <a:ext cx="10760413" cy="469122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Problem: Given a polynomial equation with integer coefficients such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determine whether there is an </a:t>
                </a:r>
                <a:r>
                  <a:rPr lang="en-US" dirty="0">
                    <a:solidFill>
                      <a:schemeClr val="accent1"/>
                    </a:solidFill>
                  </a:rPr>
                  <a:t>integer solution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:∃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such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DBEF9-AD07-BC1E-028C-E524E4FB7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386" y="1799616"/>
                <a:ext cx="10760413" cy="4691227"/>
              </a:xfrm>
              <a:blipFill>
                <a:blip r:embed="rId2"/>
                <a:stretch>
                  <a:fillRect l="-1133" r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70E0D-9506-FDF5-E8D5-FA29DEEB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C88D7F-F65C-CFD5-8E01-3A732DB94116}"/>
                  </a:ext>
                </a:extLst>
              </p:cNvPr>
              <p:cNvSpPr/>
              <p:nvPr/>
            </p:nvSpPr>
            <p:spPr>
              <a:xfrm>
                <a:off x="3255212" y="4850110"/>
                <a:ext cx="5706286" cy="7249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HILBERT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C88D7F-F65C-CFD5-8E01-3A732DB94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212" y="4850110"/>
                <a:ext cx="5706286" cy="724931"/>
              </a:xfrm>
              <a:prstGeom prst="rect">
                <a:avLst/>
              </a:prstGeom>
              <a:blipFill>
                <a:blip r:embed="rId3"/>
                <a:stretch>
                  <a:fillRect l="-1386" r="-138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20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1421-41AA-D077-2742-65445729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vs.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E01CB-1FEF-19E8-B6A9-09792C31C6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Calculus</a:t>
                </a:r>
              </a:p>
              <a:p>
                <a:r>
                  <a:rPr lang="en-US" dirty="0"/>
                  <a:t>Computing derivatives is </a:t>
                </a:r>
                <a:r>
                  <a:rPr lang="en-US" dirty="0">
                    <a:solidFill>
                      <a:schemeClr val="accent1"/>
                    </a:solidFill>
                  </a:rPr>
                  <a:t>mechanistic</a:t>
                </a:r>
              </a:p>
              <a:p>
                <a:pPr lvl="1"/>
                <a:r>
                  <a:rPr lang="en-US" dirty="0"/>
                  <a:t>Sum rule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product rule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chain rule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etc.</a:t>
                </a:r>
              </a:p>
              <a:p>
                <a:r>
                  <a:rPr lang="en-US" dirty="0"/>
                  <a:t>In contrast, computing integrals seems to involve creativity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-substitutions, integration by parts, etc.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E01CB-1FEF-19E8-B6A9-09792C31C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618EE-7B7A-B889-412C-73D1B771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7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559B-A9C5-A6A0-5D11-AF06890E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B851-E17E-CF25-2E8F-035AA5117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2524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Given:</a:t>
            </a:r>
            <a:r>
              <a:rPr lang="en-US" dirty="0"/>
              <a:t> a set of “dominos”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Goal: </a:t>
            </a:r>
            <a:r>
              <a:rPr lang="en-US" dirty="0"/>
              <a:t>Determine whether it is possible to generate a “match”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 which the sequence of symbols on top equals the sequence of symbols on the bottom</a:t>
            </a:r>
          </a:p>
          <a:p>
            <a:pPr>
              <a:lnSpc>
                <a:spcPct val="150000"/>
              </a:lnSpc>
            </a:pPr>
            <a:r>
              <a:rPr lang="en-US" dirty="0"/>
              <a:t>Using the same domino multiple times is permitted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94A76-CCD1-DF35-D2EA-B2FED4F9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91A39C-0B6D-E261-6ED1-293F579D84C8}"/>
              </a:ext>
            </a:extLst>
          </p:cNvPr>
          <p:cNvGrpSpPr/>
          <p:nvPr/>
        </p:nvGrpSpPr>
        <p:grpSpPr>
          <a:xfrm>
            <a:off x="1541721" y="2307153"/>
            <a:ext cx="3788733" cy="680484"/>
            <a:chOff x="1541721" y="2307153"/>
            <a:chExt cx="3788733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B625C5A-4CA6-2F0F-2558-E795044E138A}"/>
                    </a:ext>
                  </a:extLst>
                </p:cNvPr>
                <p:cNvSpPr/>
                <p:nvPr/>
              </p:nvSpPr>
              <p:spPr>
                <a:xfrm>
                  <a:off x="1541721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B625C5A-4CA6-2F0F-2558-E795044E13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1721" y="2307153"/>
                  <a:ext cx="542259" cy="6804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8DA8A9-8FF9-D383-E95A-F0884545E4FB}"/>
                    </a:ext>
                  </a:extLst>
                </p:cNvPr>
                <p:cNvSpPr/>
                <p:nvPr/>
              </p:nvSpPr>
              <p:spPr>
                <a:xfrm>
                  <a:off x="2363972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8DA8A9-8FF9-D383-E95A-F0884545E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972" y="2307153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C5735DA-B6AA-B26D-6E09-1393914A5A03}"/>
                    </a:ext>
                  </a:extLst>
                </p:cNvPr>
                <p:cNvSpPr/>
                <p:nvPr/>
              </p:nvSpPr>
              <p:spPr>
                <a:xfrm>
                  <a:off x="3186223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C5735DA-B6AA-B26D-6E09-1393914A5A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223" y="2307153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BC01F4-7293-E419-4828-17AC14EF4896}"/>
                    </a:ext>
                  </a:extLst>
                </p:cNvPr>
                <p:cNvSpPr/>
                <p:nvPr/>
              </p:nvSpPr>
              <p:spPr>
                <a:xfrm>
                  <a:off x="4788195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BC01F4-7293-E419-4828-17AC14EF48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195" y="2307153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9D67D07-36AE-38FB-BE21-6C3CA92132D1}"/>
                    </a:ext>
                  </a:extLst>
                </p:cNvPr>
                <p:cNvSpPr txBox="1"/>
                <p:nvPr/>
              </p:nvSpPr>
              <p:spPr>
                <a:xfrm>
                  <a:off x="4019992" y="2462729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9D67D07-36AE-38FB-BE21-6C3CA9213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992" y="2462729"/>
                  <a:ext cx="4766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3918C4-5EFB-49B9-84A0-320C4A99DF8F}"/>
              </a:ext>
            </a:extLst>
          </p:cNvPr>
          <p:cNvGrpSpPr/>
          <p:nvPr/>
        </p:nvGrpSpPr>
        <p:grpSpPr>
          <a:xfrm>
            <a:off x="1935125" y="3871893"/>
            <a:ext cx="3819514" cy="680484"/>
            <a:chOff x="1935125" y="3871893"/>
            <a:chExt cx="3819514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B8F316E-C0AA-529C-0180-6D67D9A3E13D}"/>
                    </a:ext>
                  </a:extLst>
                </p:cNvPr>
                <p:cNvSpPr/>
                <p:nvPr/>
              </p:nvSpPr>
              <p:spPr>
                <a:xfrm>
                  <a:off x="193512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B8F316E-C0AA-529C-0180-6D67D9A3E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125" y="3871893"/>
                  <a:ext cx="542259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29D5C3B-870B-79CE-F07C-60A131AB747E}"/>
                    </a:ext>
                  </a:extLst>
                </p:cNvPr>
                <p:cNvSpPr/>
                <p:nvPr/>
              </p:nvSpPr>
              <p:spPr>
                <a:xfrm>
                  <a:off x="246520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29D5C3B-870B-79CE-F07C-60A131AB7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205" y="3871893"/>
                  <a:ext cx="542259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597863-2413-9037-33A3-A981690872AE}"/>
                    </a:ext>
                  </a:extLst>
                </p:cNvPr>
                <p:cNvSpPr/>
                <p:nvPr/>
              </p:nvSpPr>
              <p:spPr>
                <a:xfrm>
                  <a:off x="299528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597863-2413-9037-33A3-A98169087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285" y="3871893"/>
                  <a:ext cx="542259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D4A957-5B30-1175-6DB6-C9348DFC6C71}"/>
                    </a:ext>
                  </a:extLst>
                </p:cNvPr>
                <p:cNvSpPr/>
                <p:nvPr/>
              </p:nvSpPr>
              <p:spPr>
                <a:xfrm>
                  <a:off x="3525366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D4A957-5B30-1175-6DB6-C9348DFC6C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6" y="3871893"/>
                  <a:ext cx="542259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741BD23-513F-3A43-923B-4C3C1F72E06B}"/>
                    </a:ext>
                  </a:extLst>
                </p:cNvPr>
                <p:cNvSpPr/>
                <p:nvPr/>
              </p:nvSpPr>
              <p:spPr>
                <a:xfrm>
                  <a:off x="405544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741BD23-513F-3A43-923B-4C3C1F72E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445" y="3871893"/>
                  <a:ext cx="542259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BE0516-BAB0-508F-1E02-8D777CE0BC10}"/>
                    </a:ext>
                  </a:extLst>
                </p:cNvPr>
                <p:cNvSpPr/>
                <p:nvPr/>
              </p:nvSpPr>
              <p:spPr>
                <a:xfrm>
                  <a:off x="5212380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BE0516-BAB0-508F-1E02-8D777CE0BC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380" y="3871893"/>
                  <a:ext cx="542259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CE1879-27FC-5B21-C13C-8A7C7219D244}"/>
                    </a:ext>
                  </a:extLst>
                </p:cNvPr>
                <p:cNvSpPr txBox="1"/>
                <p:nvPr/>
              </p:nvSpPr>
              <p:spPr>
                <a:xfrm>
                  <a:off x="4662376" y="4013496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CE1879-27FC-5B21-C13C-8A7C7219D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376" y="4013496"/>
                  <a:ext cx="47669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329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76D9-0DE2-B1A7-A3A6-F7AE6130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DCF72-5C0E-A36D-0C06-0DC628EC6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Definition: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elementary</a:t>
                </a:r>
                <a:r>
                  <a:rPr lang="en-US" dirty="0"/>
                  <a:t> if it can be defined by a formula using addition, multiplication, rational constants, powers, exponentials, logarithms, trigonometric functions,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sup>
                        </m:sSup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DCF72-5C0E-A36D-0C06-0DC628EC6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  <a:blipFill>
                <a:blip r:embed="rId2"/>
                <a:stretch>
                  <a:fillRect l="-1043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1F61E-A463-9239-CD5C-A739F92D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60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C7B7-50BA-31C1-3886-05BCC252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10DC3-5786-5AC5-9B44-1BB81890C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5610"/>
                <a:ext cx="10515600" cy="5038926"/>
              </a:xfrm>
            </p:spPr>
            <p:txBody>
              <a:bodyPr/>
              <a:lstStyle/>
              <a:p>
                <a:r>
                  <a:rPr lang="en-US" dirty="0"/>
                  <a:t>Fact: There exist elementary functions that </a:t>
                </a:r>
                <a:r>
                  <a:rPr lang="en-US" dirty="0">
                    <a:solidFill>
                      <a:schemeClr val="accent1"/>
                    </a:solidFill>
                  </a:rPr>
                  <a:t>do not have </a:t>
                </a:r>
                <a:r>
                  <a:rPr lang="en-US" dirty="0"/>
                  <a:t>elementary antiderivatives, such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INTEGRABLE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elementary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elementary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antiderivative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10DC3-5786-5AC5-9B44-1BB81890C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5610"/>
                <a:ext cx="10515600" cy="5038926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42B2A-DE7C-B4B6-131F-AA620431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9CC85A-D3D4-3DA1-0D51-88E2FF3DF360}"/>
                  </a:ext>
                </a:extLst>
              </p:cNvPr>
              <p:cNvSpPr/>
              <p:nvPr/>
            </p:nvSpPr>
            <p:spPr>
              <a:xfrm>
                <a:off x="3026244" y="5073807"/>
                <a:ext cx="6139511" cy="7249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</a:t>
                </a:r>
                <a:r>
                  <a:rPr lang="en-US" sz="2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INTEGRABLE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9CC85A-D3D4-3DA1-0D51-88E2FF3DF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44" y="5073807"/>
                <a:ext cx="6139511" cy="724931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8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4B4CED4-9927-E95D-4D20-36766C07C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27AC-1E29-2CFB-B20E-F3FF9FD6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365125"/>
            <a:ext cx="11121655" cy="1325563"/>
          </a:xfrm>
        </p:spPr>
        <p:txBody>
          <a:bodyPr/>
          <a:lstStyle/>
          <a:p>
            <a:r>
              <a:rPr lang="en-US" dirty="0"/>
              <a:t>Post’s Correspondence Problem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2F3A3-405C-E8D0-968B-74797005A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Define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r>
                  <a:rPr lang="en-US" dirty="0"/>
                  <a:t>Proof outline:</a:t>
                </a:r>
              </a:p>
              <a:p>
                <a:pPr lvl="1"/>
                <a:r>
                  <a:rPr lang="en-US" dirty="0"/>
                  <a:t>Step 1: Show that a modified version (“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”) is undecidable by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Step 2: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 is undecidable by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2F3A3-405C-E8D0-968B-74797005A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  <a:blipFill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88F9A-B22F-07D9-10D8-1E767D0A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5D17E05-2FCA-2FEE-70CB-6BF003BD3E25}"/>
                  </a:ext>
                </a:extLst>
              </p:cNvPr>
              <p:cNvSpPr/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5D17E05-2FCA-2FEE-70CB-6BF003BD3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72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6F22-E649-40D9-9702-E5C18319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PCP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CFCDC-2302-5BA1-0D8A-798F1D7B8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957" y="1825624"/>
                <a:ext cx="11982894" cy="494731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difference between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: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, matches must start with the </a:t>
                </a:r>
                <a:r>
                  <a:rPr lang="en-US" dirty="0">
                    <a:solidFill>
                      <a:schemeClr val="accent1"/>
                    </a:solidFill>
                  </a:rPr>
                  <a:t>first</a:t>
                </a:r>
                <a:r>
                  <a:rPr lang="en-US" dirty="0"/>
                  <a:t> domino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CFCDC-2302-5BA1-0D8A-798F1D7B8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957" y="1825624"/>
                <a:ext cx="11982894" cy="4947315"/>
              </a:xfrm>
              <a:blipFill>
                <a:blip r:embed="rId2"/>
                <a:stretch>
                  <a:fillRect l="-916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FA307-473B-A947-B647-52969649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10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39928-AB58-E3AA-D16C-DAE35AC5E9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339928-AB58-E3AA-D16C-DAE35AC5E9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69630-62F0-68DE-8D86-4A930D5459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488" y="1509822"/>
                <a:ext cx="12032512" cy="5082363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We produce the following dominos: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 	           , 	  ,            ,                  , and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 	 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 	 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200000"/>
                  </a:lnSpc>
                </a:pPr>
                <a:r>
                  <a:rPr lang="en-US" b="0" dirty="0"/>
                  <a:t> 	  , 	    , and  	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F69630-62F0-68DE-8D86-4A930D5459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488" y="1509822"/>
                <a:ext cx="12032512" cy="5082363"/>
              </a:xfrm>
              <a:blipFill>
                <a:blip r:embed="rId3"/>
                <a:stretch>
                  <a:fillRect l="-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2FC8B-765C-39BB-3E69-822CC71D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407C3C-FFF1-F73D-C741-371685689573}"/>
                  </a:ext>
                </a:extLst>
              </p:cNvPr>
              <p:cNvSpPr/>
              <p:nvPr/>
            </p:nvSpPr>
            <p:spPr>
              <a:xfrm>
                <a:off x="635073" y="3557718"/>
                <a:ext cx="696878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F407C3C-FFF1-F73D-C741-371685689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73" y="3557718"/>
                <a:ext cx="696878" cy="680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821A17-C3F2-9BF8-F33F-552271A241AE}"/>
                  </a:ext>
                </a:extLst>
              </p:cNvPr>
              <p:cNvSpPr/>
              <p:nvPr/>
            </p:nvSpPr>
            <p:spPr>
              <a:xfrm>
                <a:off x="635073" y="4654658"/>
                <a:ext cx="696878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𝑞𝑏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𝑎𝑏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1821A17-C3F2-9BF8-F33F-552271A24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73" y="4654658"/>
                <a:ext cx="696878" cy="680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04CAF02-1285-6493-3641-EBE6B6E40CC7}"/>
              </a:ext>
            </a:extLst>
          </p:cNvPr>
          <p:cNvSpPr txBox="1"/>
          <p:nvPr/>
        </p:nvSpPr>
        <p:spPr>
          <a:xfrm>
            <a:off x="7899668" y="1690688"/>
            <a:ext cx="4051004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Reduction is computable ✔️</a:t>
            </a:r>
            <a:r>
              <a:rPr lang="en-US" dirty="0"/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453996-1E7F-7906-BD2D-FBC312F45DB2}"/>
              </a:ext>
            </a:extLst>
          </p:cNvPr>
          <p:cNvGrpSpPr/>
          <p:nvPr/>
        </p:nvGrpSpPr>
        <p:grpSpPr>
          <a:xfrm>
            <a:off x="622811" y="2523111"/>
            <a:ext cx="6766588" cy="715493"/>
            <a:chOff x="635073" y="2676293"/>
            <a:chExt cx="6766588" cy="7154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7654964-B3AB-CC96-2C95-EB78EC3399F8}"/>
                    </a:ext>
                  </a:extLst>
                </p:cNvPr>
                <p:cNvSpPr/>
                <p:nvPr/>
              </p:nvSpPr>
              <p:spPr>
                <a:xfrm>
                  <a:off x="635073" y="2711302"/>
                  <a:ext cx="112284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7654964-B3AB-CC96-2C95-EB78EC3399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73" y="2711302"/>
                  <a:ext cx="1122842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ED54072-CC14-8FED-0F79-7154C10B1E67}"/>
                    </a:ext>
                  </a:extLst>
                </p:cNvPr>
                <p:cNvSpPr/>
                <p:nvPr/>
              </p:nvSpPr>
              <p:spPr>
                <a:xfrm>
                  <a:off x="3353710" y="2676293"/>
                  <a:ext cx="705290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ED54072-CC14-8FED-0F79-7154C10B1E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710" y="2676293"/>
                  <a:ext cx="705290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4A908B4-BC22-C2B3-A694-78FEBA4F689A}"/>
                    </a:ext>
                  </a:extLst>
                </p:cNvPr>
                <p:cNvSpPr/>
                <p:nvPr/>
              </p:nvSpPr>
              <p:spPr>
                <a:xfrm>
                  <a:off x="4353208" y="2676293"/>
                  <a:ext cx="103565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ccept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4A908B4-BC22-C2B3-A694-78FEBA4F68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3208" y="2676293"/>
                  <a:ext cx="1035658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3B52D13-F31C-F214-2CC4-8440C0D6F968}"/>
                    </a:ext>
                  </a:extLst>
                </p:cNvPr>
                <p:cNvSpPr/>
                <p:nvPr/>
              </p:nvSpPr>
              <p:spPr>
                <a:xfrm>
                  <a:off x="2294862" y="2703932"/>
                  <a:ext cx="705290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3B52D13-F31C-F214-2CC4-8440C0D6F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4862" y="2703932"/>
                  <a:ext cx="705290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32E7EA4-0D8D-503E-4D5A-C914B58E7352}"/>
                    </a:ext>
                  </a:extLst>
                </p:cNvPr>
                <p:cNvSpPr/>
                <p:nvPr/>
              </p:nvSpPr>
              <p:spPr>
                <a:xfrm>
                  <a:off x="6366003" y="2676293"/>
                  <a:ext cx="103565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reject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32E7EA4-0D8D-503E-4D5A-C914B58E73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003" y="2676293"/>
                  <a:ext cx="1035658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C3D080-67F5-374E-0044-AA63D8B38C66}"/>
              </a:ext>
            </a:extLst>
          </p:cNvPr>
          <p:cNvGrpSpPr/>
          <p:nvPr/>
        </p:nvGrpSpPr>
        <p:grpSpPr>
          <a:xfrm>
            <a:off x="647147" y="5625530"/>
            <a:ext cx="3116708" cy="709210"/>
            <a:chOff x="647147" y="5625530"/>
            <a:chExt cx="3116708" cy="709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823C201-0D4A-0145-BB1C-CCEA5E8091E6}"/>
                    </a:ext>
                  </a:extLst>
                </p:cNvPr>
                <p:cNvSpPr/>
                <p:nvPr/>
              </p:nvSpPr>
              <p:spPr>
                <a:xfrm>
                  <a:off x="647147" y="5654256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823C201-0D4A-0145-BB1C-CCEA5E8091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147" y="5654256"/>
                  <a:ext cx="549347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132D367-38E2-F2D9-7471-E9C4C91135A4}"/>
                    </a:ext>
                  </a:extLst>
                </p:cNvPr>
                <p:cNvSpPr/>
                <p:nvPr/>
              </p:nvSpPr>
              <p:spPr>
                <a:xfrm>
                  <a:off x="1619678" y="5625530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132D367-38E2-F2D9-7471-E9C4C91135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9678" y="5625530"/>
                  <a:ext cx="549347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08862D9-0B2D-54F9-0DC6-4AD441BF09AB}"/>
                    </a:ext>
                  </a:extLst>
                </p:cNvPr>
                <p:cNvSpPr/>
                <p:nvPr/>
              </p:nvSpPr>
              <p:spPr>
                <a:xfrm>
                  <a:off x="3214508" y="5625530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08862D9-0B2D-54F9-0DC6-4AD441BF09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508" y="5625530"/>
                  <a:ext cx="549347" cy="6804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736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7349-C224-7E9E-B46D-F4C34520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 maps to 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AF33E-5728-AABD-7BE0-2924068E0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796" y="1825625"/>
                <a:ext cx="11454408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Under this assumption, we showed last time how to construct a match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construction was based on the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3AF33E-5728-AABD-7BE0-2924068E0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796" y="1825625"/>
                <a:ext cx="11454408" cy="4351338"/>
              </a:xfrm>
              <a:blipFill>
                <a:blip r:embed="rId2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8DD40-7649-E026-C233-4FF3650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C44FB51-6788-388D-78B3-3089A05CAFCC}"/>
              </a:ext>
            </a:extLst>
          </p:cNvPr>
          <p:cNvGrpSpPr/>
          <p:nvPr/>
        </p:nvGrpSpPr>
        <p:grpSpPr>
          <a:xfrm>
            <a:off x="350970" y="4958106"/>
            <a:ext cx="11181819" cy="684508"/>
            <a:chOff x="377849" y="4980408"/>
            <a:chExt cx="11181819" cy="684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1875840-DD0D-77D7-F14A-CDA10F497BC1}"/>
                    </a:ext>
                  </a:extLst>
                </p:cNvPr>
                <p:cNvSpPr/>
                <p:nvPr/>
              </p:nvSpPr>
              <p:spPr>
                <a:xfrm>
                  <a:off x="1500691" y="4984432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1875840-DD0D-77D7-F14A-CDA10F497B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0691" y="4984432"/>
                  <a:ext cx="608936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BDF50D2-A48F-EAF1-FB5C-67427470F6B0}"/>
                    </a:ext>
                  </a:extLst>
                </p:cNvPr>
                <p:cNvSpPr/>
                <p:nvPr/>
              </p:nvSpPr>
              <p:spPr>
                <a:xfrm>
                  <a:off x="2109627" y="4984432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DBDF50D2-A48F-EAF1-FB5C-67427470F6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9627" y="4984432"/>
                  <a:ext cx="549347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C941B8-B85C-9944-8718-BCE29D856AE7}"/>
                    </a:ext>
                  </a:extLst>
                </p:cNvPr>
                <p:cNvSpPr/>
                <p:nvPr/>
              </p:nvSpPr>
              <p:spPr>
                <a:xfrm>
                  <a:off x="2658974" y="4984432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FC941B8-B85C-9944-8718-BCE29D856A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8974" y="4984432"/>
                  <a:ext cx="608936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8FC938A-D204-3A2E-BBFE-10277AF5DE29}"/>
                    </a:ext>
                  </a:extLst>
                </p:cNvPr>
                <p:cNvSpPr/>
                <p:nvPr/>
              </p:nvSpPr>
              <p:spPr>
                <a:xfrm>
                  <a:off x="3267910" y="4984432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D8FC938A-D204-3A2E-BBFE-10277AF5DE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910" y="4984432"/>
                  <a:ext cx="549347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E0C1EF5-8DB7-FBDF-D8C2-8164E256E1B4}"/>
                    </a:ext>
                  </a:extLst>
                </p:cNvPr>
                <p:cNvSpPr txBox="1"/>
                <p:nvPr/>
              </p:nvSpPr>
              <p:spPr>
                <a:xfrm>
                  <a:off x="3771905" y="5141432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E0C1EF5-8DB7-FBDF-D8C2-8164E256E1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905" y="5141432"/>
                  <a:ext cx="47669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ACF9FDF-286F-AD4F-070B-C24A7AD43A34}"/>
                    </a:ext>
                  </a:extLst>
                </p:cNvPr>
                <p:cNvSpPr/>
                <p:nvPr/>
              </p:nvSpPr>
              <p:spPr>
                <a:xfrm>
                  <a:off x="4740283" y="4980408"/>
                  <a:ext cx="9137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ACF9FDF-286F-AD4F-070B-C24A7AD43A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0283" y="4980408"/>
                  <a:ext cx="913736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D1ACD5C-5BBD-E1D0-87E1-DBBAB68FB8DB}"/>
                    </a:ext>
                  </a:extLst>
                </p:cNvPr>
                <p:cNvSpPr/>
                <p:nvPr/>
              </p:nvSpPr>
              <p:spPr>
                <a:xfrm>
                  <a:off x="4190936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D1ACD5C-5BBD-E1D0-87E1-DBBAB68FB8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0936" y="4980408"/>
                  <a:ext cx="549347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AD45FF1-CEC0-6CC7-BB73-189685A844C3}"/>
                    </a:ext>
                  </a:extLst>
                </p:cNvPr>
                <p:cNvSpPr/>
                <p:nvPr/>
              </p:nvSpPr>
              <p:spPr>
                <a:xfrm>
                  <a:off x="5654019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AD45FF1-CEC0-6CC7-BB73-189685A844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4019" y="4980408"/>
                  <a:ext cx="549347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2CB7CF9-411D-C409-83C7-8CC73E2483C0}"/>
                    </a:ext>
                  </a:extLst>
                </p:cNvPr>
                <p:cNvSpPr/>
                <p:nvPr/>
              </p:nvSpPr>
              <p:spPr>
                <a:xfrm>
                  <a:off x="6203366" y="4980408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2CB7CF9-411D-C409-83C7-8CC73E2483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3366" y="4980408"/>
                  <a:ext cx="608936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FB185FE-3B7D-B0F2-EFA4-02F3C285F4B8}"/>
                    </a:ext>
                  </a:extLst>
                </p:cNvPr>
                <p:cNvSpPr/>
                <p:nvPr/>
              </p:nvSpPr>
              <p:spPr>
                <a:xfrm>
                  <a:off x="6791872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FB185FE-3B7D-B0F2-EFA4-02F3C285F4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872" y="4980408"/>
                  <a:ext cx="549347" cy="6804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750D0B9-D032-CAC0-0AFE-BD07E67CAB40}"/>
                    </a:ext>
                  </a:extLst>
                </p:cNvPr>
                <p:cNvSpPr txBox="1"/>
                <p:nvPr/>
              </p:nvSpPr>
              <p:spPr>
                <a:xfrm>
                  <a:off x="8453443" y="5141432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750D0B9-D032-CAC0-0AFE-BD07E67CAB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3443" y="5141432"/>
                  <a:ext cx="476692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C4CA0BE-3B79-E02E-07A6-72960F51A9EB}"/>
                    </a:ext>
                  </a:extLst>
                </p:cNvPr>
                <p:cNvSpPr/>
                <p:nvPr/>
              </p:nvSpPr>
              <p:spPr>
                <a:xfrm>
                  <a:off x="9475732" y="4980408"/>
                  <a:ext cx="771520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C4CA0BE-3B79-E02E-07A6-72960F51A9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5732" y="4980408"/>
                  <a:ext cx="771520" cy="68048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02478B4-D073-4F80-F86A-91DE9BE60C0F}"/>
                    </a:ext>
                  </a:extLst>
                </p:cNvPr>
                <p:cNvSpPr/>
                <p:nvPr/>
              </p:nvSpPr>
              <p:spPr>
                <a:xfrm>
                  <a:off x="7341219" y="4980408"/>
                  <a:ext cx="608936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02478B4-D073-4F80-F86A-91DE9BE60C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1219" y="4980408"/>
                  <a:ext cx="608936" cy="68048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326C05F-81EF-F6F2-CADA-4145D2CAE48A}"/>
                    </a:ext>
                  </a:extLst>
                </p:cNvPr>
                <p:cNvSpPr/>
                <p:nvPr/>
              </p:nvSpPr>
              <p:spPr>
                <a:xfrm>
                  <a:off x="7935518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326C05F-81EF-F6F2-CADA-4145D2CAE4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5518" y="4980408"/>
                  <a:ext cx="549347" cy="68048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437BF49-D5D4-B925-35B9-31CD9E8AA36B}"/>
                    </a:ext>
                  </a:extLst>
                </p:cNvPr>
                <p:cNvSpPr/>
                <p:nvPr/>
              </p:nvSpPr>
              <p:spPr>
                <a:xfrm>
                  <a:off x="8934836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2437BF49-D5D4-B925-35B9-31CD9E8AA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4836" y="4980408"/>
                  <a:ext cx="549347" cy="68048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E78F906-16BC-C45A-9BC5-B677EB618563}"/>
                    </a:ext>
                  </a:extLst>
                </p:cNvPr>
                <p:cNvSpPr/>
                <p:nvPr/>
              </p:nvSpPr>
              <p:spPr>
                <a:xfrm>
                  <a:off x="10247252" y="4980408"/>
                  <a:ext cx="54934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E78F906-16BC-C45A-9BC5-B677EB6185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7252" y="4980408"/>
                  <a:ext cx="549347" cy="68048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98BAEFF-AE35-427A-70C7-20208429F96D}"/>
                    </a:ext>
                  </a:extLst>
                </p:cNvPr>
                <p:cNvSpPr/>
                <p:nvPr/>
              </p:nvSpPr>
              <p:spPr>
                <a:xfrm>
                  <a:off x="377849" y="4980408"/>
                  <a:ext cx="112284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♢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98BAEFF-AE35-427A-70C7-20208429F9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9" y="4980408"/>
                  <a:ext cx="1122842" cy="68048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0239F40-4566-517E-10C1-48A8404ECC11}"/>
                    </a:ext>
                  </a:extLst>
                </p:cNvPr>
                <p:cNvSpPr/>
                <p:nvPr/>
              </p:nvSpPr>
              <p:spPr>
                <a:xfrm>
                  <a:off x="10796599" y="4980408"/>
                  <a:ext cx="76306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m:rPr>
                                  <m:lit/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0239F40-4566-517E-10C1-48A8404ECC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6599" y="4980408"/>
                  <a:ext cx="763069" cy="68048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7657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CE44138-BA2C-57A4-F585-7451E9BF0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E0B4E-344D-2753-28AC-41315865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646" y="93188"/>
            <a:ext cx="10515600" cy="1325563"/>
          </a:xfrm>
        </p:spPr>
        <p:txBody>
          <a:bodyPr/>
          <a:lstStyle/>
          <a:p>
            <a:r>
              <a:rPr lang="en-US" dirty="0"/>
              <a:t>NO maps to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222BE8-72CE-7FCB-9D72-AF20AD4A6E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156" y="1379840"/>
                <a:ext cx="11270581" cy="585550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loops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be the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(an infinite sequence of configurations)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Assume, for the sake of contradiction, that there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a match</a:t>
                </a:r>
              </a:p>
              <a:p>
                <a:r>
                  <a:rPr lang="en-US" dirty="0"/>
                  <a:t>We will show by induction that for every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there are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dominos in the match, and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dominos form the following super-domino: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Base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: By definition of MPCP, the match </a:t>
                </a:r>
                <a:r>
                  <a:rPr lang="en-US" dirty="0">
                    <a:solidFill>
                      <a:schemeClr val="accent1"/>
                    </a:solidFill>
                  </a:rPr>
                  <a:t>must</a:t>
                </a:r>
                <a:r>
                  <a:rPr lang="en-US" dirty="0"/>
                  <a:t> start with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222BE8-72CE-7FCB-9D72-AF20AD4A6E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156" y="1379840"/>
                <a:ext cx="11270581" cy="5855508"/>
              </a:xfrm>
              <a:blipFill>
                <a:blip r:embed="rId2"/>
                <a:stretch>
                  <a:fillRect l="-973" r="-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42CEE-FD7A-1BB6-09AD-CCF3B800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3DB9D4B-7D94-DB65-FDC7-49ADC76EA4A5}"/>
                  </a:ext>
                </a:extLst>
              </p:cNvPr>
              <p:cNvSpPr/>
              <p:nvPr/>
            </p:nvSpPr>
            <p:spPr>
              <a:xfrm>
                <a:off x="10297890" y="5658544"/>
                <a:ext cx="1122842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♢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⊔#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3DB9D4B-7D94-DB65-FDC7-49ADC76EA4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890" y="5658544"/>
                <a:ext cx="1122842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E404D8A-4113-6B8C-D9EE-F27D22B6CF95}"/>
                  </a:ext>
                </a:extLst>
              </p:cNvPr>
              <p:cNvSpPr/>
              <p:nvPr/>
            </p:nvSpPr>
            <p:spPr>
              <a:xfrm>
                <a:off x="8067086" y="4914408"/>
                <a:ext cx="1242286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r>
                              <m:rPr>
                                <m:lit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E404D8A-4113-6B8C-D9EE-F27D22B6C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086" y="4914408"/>
                <a:ext cx="1242286" cy="680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9584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9E81570-CD17-56B3-A05D-E36708B598FF}"/>
                  </a:ext>
                </a:extLst>
              </p:cNvPr>
              <p:cNvSpPr/>
              <p:nvPr/>
            </p:nvSpPr>
            <p:spPr>
              <a:xfrm>
                <a:off x="10432893" y="1475244"/>
                <a:ext cx="1242286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  <m:r>
                              <m:rPr>
                                <m:lit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9E81570-CD17-56B3-A05D-E36708B59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893" y="1475244"/>
                <a:ext cx="1242286" cy="6804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404FDEE-9A62-6A38-A1A2-E3864060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733"/>
            <a:ext cx="10515600" cy="1325563"/>
          </a:xfrm>
        </p:spPr>
        <p:txBody>
          <a:bodyPr/>
          <a:lstStyle/>
          <a:p>
            <a:r>
              <a:rPr lang="en-US" dirty="0"/>
              <a:t>NO maps to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0EBDD-61EF-2137-4F99-80D86CAD7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1064" y="1398494"/>
                <a:ext cx="10912736" cy="54574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Inductive step: Assume that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dominos in the match form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Subsequent dominos must spell 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dirty="0"/>
                  <a:t> on top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Exercise: There are </a:t>
                </a:r>
                <a:r>
                  <a:rPr lang="en-US" dirty="0">
                    <a:solidFill>
                      <a:schemeClr val="accent1"/>
                    </a:solidFill>
                  </a:rPr>
                  <a:t>only two possible ways </a:t>
                </a:r>
                <a:r>
                  <a:rPr lang="en-US" dirty="0"/>
                  <a:t>to do this, namely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	             followed by either  	       or</a:t>
                </a:r>
              </a:p>
              <a:p>
                <a:r>
                  <a:rPr lang="en-US" dirty="0"/>
                  <a:t>Either way, the inductive step is complete</a:t>
                </a:r>
              </a:p>
              <a:p>
                <a:r>
                  <a:rPr lang="en-US" dirty="0"/>
                  <a:t>Consequence: The match is </a:t>
                </a:r>
                <a:r>
                  <a:rPr lang="en-US" dirty="0">
                    <a:solidFill>
                      <a:schemeClr val="accent1"/>
                    </a:solidFill>
                  </a:rPr>
                  <a:t>infinitely long</a:t>
                </a:r>
                <a:r>
                  <a:rPr lang="en-US" dirty="0"/>
                  <a:t>, a contradiction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C0EBDD-61EF-2137-4F99-80D86CAD7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1064" y="1398494"/>
                <a:ext cx="10912736" cy="5457475"/>
              </a:xfrm>
              <a:blipFill>
                <a:blip r:embed="rId3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48C76-2AAC-C787-9A35-3F2D65608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ED3A9E3-33D8-8FB4-62B8-18DE87181FAD}"/>
              </a:ext>
            </a:extLst>
          </p:cNvPr>
          <p:cNvGrpSpPr/>
          <p:nvPr/>
        </p:nvGrpSpPr>
        <p:grpSpPr>
          <a:xfrm>
            <a:off x="1251283" y="3755173"/>
            <a:ext cx="6842138" cy="680484"/>
            <a:chOff x="1210484" y="4408663"/>
            <a:chExt cx="6842138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B4BA074-A618-EC8F-34DB-FD7062F4BA41}"/>
                    </a:ext>
                  </a:extLst>
                </p:cNvPr>
                <p:cNvSpPr/>
                <p:nvPr/>
              </p:nvSpPr>
              <p:spPr>
                <a:xfrm>
                  <a:off x="1210484" y="4408663"/>
                  <a:ext cx="956982" cy="680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⊔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7B4BA074-A618-EC8F-34DB-FD7062F4BA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0484" y="4408663"/>
                  <a:ext cx="956982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C657D20-125D-F5BF-3D59-C684DE03C537}"/>
                    </a:ext>
                  </a:extLst>
                </p:cNvPr>
                <p:cNvSpPr/>
                <p:nvPr/>
              </p:nvSpPr>
              <p:spPr>
                <a:xfrm>
                  <a:off x="7347332" y="4408663"/>
                  <a:ext cx="705290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C657D20-125D-F5BF-3D59-C684DE03C5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7332" y="4408663"/>
                  <a:ext cx="705290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8A5DB95-C8AF-6F56-CFBB-93134BA50EF4}"/>
                    </a:ext>
                  </a:extLst>
                </p:cNvPr>
                <p:cNvSpPr/>
                <p:nvPr/>
              </p:nvSpPr>
              <p:spPr>
                <a:xfrm>
                  <a:off x="5544787" y="4408663"/>
                  <a:ext cx="705290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8A5DB95-C8AF-6F56-CFBB-93134BA50E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4787" y="4408663"/>
                  <a:ext cx="705290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DD5A7A2-C7E5-05E6-B94E-0C27D3914984}"/>
              </a:ext>
            </a:extLst>
          </p:cNvPr>
          <p:cNvGrpSpPr/>
          <p:nvPr/>
        </p:nvGrpSpPr>
        <p:grpSpPr>
          <a:xfrm>
            <a:off x="4770061" y="445453"/>
            <a:ext cx="7267433" cy="2657374"/>
            <a:chOff x="4602804" y="3977893"/>
            <a:chExt cx="7267433" cy="265737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7CC0936-55FD-AB66-D5A2-C4491DF1EBE8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Hexagon 10">
                  <a:extLst>
                    <a:ext uri="{FF2B5EF4-FFF2-40B4-BE49-F238E27FC236}">
                      <a16:creationId xmlns:a16="http://schemas.microsoft.com/office/drawing/2014/main" id="{E8473FCE-F29E-C792-AB33-AC72A95FDBBB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When we are computing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, how do we know</a:t>
                  </a:r>
                  <a:br>
                    <a:rPr lang="en-US" sz="1800" b="1" dirty="0">
                      <a:solidFill>
                        <a:schemeClr val="tx1"/>
                      </a:solidFill>
                    </a:rPr>
                  </a:br>
                  <a:r>
                    <a:rPr lang="en-US" sz="1800" b="1" dirty="0">
                      <a:solidFill>
                        <a:schemeClr val="tx1"/>
                      </a:solidFill>
                    </a:rPr>
                    <a:t>whether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800" b="1" dirty="0">
                      <a:solidFill>
                        <a:schemeClr val="tx1"/>
                      </a:solidFill>
                    </a:rPr>
                    <a:t>there is a match?</a:t>
                  </a:r>
                </a:p>
              </p:txBody>
            </p:sp>
          </mc:Choice>
          <mc:Fallback xmlns="">
            <p:sp>
              <p:nvSpPr>
                <p:cNvPr id="11" name="Hexagon 10">
                  <a:extLst>
                    <a:ext uri="{FF2B5EF4-FFF2-40B4-BE49-F238E27FC236}">
                      <a16:creationId xmlns:a16="http://schemas.microsoft.com/office/drawing/2014/main" id="{E8473FCE-F29E-C792-AB33-AC72A95FDB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7"/>
                  <a:stretch>
                    <a:fillRect t="-4717" b="-15094"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365B78D-AC5D-9794-E4E5-7C143A59AA07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5CD174C0-5635-2079-A97A-0DEF5439B87F}"/>
                  </a:ext>
                </a:extLst>
              </p:cNvPr>
              <p:cNvSpPr/>
              <p:nvPr/>
            </p:nvSpPr>
            <p:spPr>
              <a:xfrm>
                <a:off x="8411960" y="127537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We inspect the transition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function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5CD174C0-5635-2079-A97A-0DEF5439B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960" y="127537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8"/>
                <a:stretch>
                  <a:fillRect b="-6604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BDE9337E-2C88-B634-358F-6CD6C30C6632}"/>
                  </a:ext>
                </a:extLst>
              </p:cNvPr>
              <p:cNvSpPr/>
              <p:nvPr/>
            </p:nvSpPr>
            <p:spPr>
              <a:xfrm>
                <a:off x="4856254" y="127537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We simulate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observe what happens</a:t>
                </a:r>
              </a:p>
            </p:txBody>
          </p:sp>
        </mc:Choice>
        <mc:Fallback xmlns=""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BDE9337E-2C88-B634-358F-6CD6C30C66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6254" y="127537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9"/>
                <a:stretch>
                  <a:fillRect b="-6604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Hexagon 14">
            <a:extLst>
              <a:ext uri="{FF2B5EF4-FFF2-40B4-BE49-F238E27FC236}">
                <a16:creationId xmlns:a16="http://schemas.microsoft.com/office/drawing/2014/main" id="{DB486AD3-0C3C-D852-EAEA-39AC2B18B40E}"/>
              </a:ext>
            </a:extLst>
          </p:cNvPr>
          <p:cNvSpPr/>
          <p:nvPr/>
        </p:nvSpPr>
        <p:spPr>
          <a:xfrm>
            <a:off x="8405401" y="1998798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We do not know whether there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is a match, and that’s an issue</a:t>
            </a:r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CA94E54F-8818-4C75-DAD1-C244439D3DC7}"/>
              </a:ext>
            </a:extLst>
          </p:cNvPr>
          <p:cNvSpPr/>
          <p:nvPr/>
        </p:nvSpPr>
        <p:spPr>
          <a:xfrm>
            <a:off x="4845604" y="1998798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We do not know whether there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is a match, and that’s okay</a:t>
            </a:r>
          </a:p>
        </p:txBody>
      </p:sp>
    </p:spTree>
    <p:extLst>
      <p:ext uri="{BB962C8B-B14F-4D97-AF65-F5344CB8AC3E}">
        <p14:creationId xmlns:p14="http://schemas.microsoft.com/office/powerpoint/2010/main" val="410429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uiExpand="1" build="p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3E704-12A7-C607-99C2-A0841AD8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maps to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107ED0-9C39-813C-6C10-0FC8F04FB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This completes the 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 is undecidable</a:t>
                </a:r>
              </a:p>
              <a:p>
                <a:pPr lvl="1"/>
                <a:r>
                  <a:rPr lang="en-US" dirty="0"/>
                  <a:t>We designed a mapping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were decidable,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would be decidable too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107ED0-9C39-813C-6C10-0FC8F04FB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316F0-CB37-80B6-B962-D13B9CDC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8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147851</TotalTime>
  <Words>1376</Words>
  <Application>Microsoft Office PowerPoint</Application>
  <PresentationFormat>Widescreen</PresentationFormat>
  <Paragraphs>213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2024 Instructor: William Hoza</vt:lpstr>
      <vt:lpstr>Post’s Correspondence Problem</vt:lpstr>
      <vt:lpstr>Post’s Correspondence Problem is undecidable</vt:lpstr>
      <vt:lpstr>Modified PCP</vt:lpstr>
      <vt:lpstr>Reduction from "HALT" to "MPCP"</vt:lpstr>
      <vt:lpstr>YES maps to YES</vt:lpstr>
      <vt:lpstr>NO maps to NO</vt:lpstr>
      <vt:lpstr>NO maps to NO</vt:lpstr>
      <vt:lpstr>NO maps to NO</vt:lpstr>
      <vt:lpstr>Post’s Correspondence Problem is undecidable</vt:lpstr>
      <vt:lpstr>Reduction from MPCP to PCP</vt:lpstr>
      <vt:lpstr>YES maps to YES</vt:lpstr>
      <vt:lpstr>NO maps to NO</vt:lpstr>
      <vt:lpstr>Using reductions to prove undecidability</vt:lpstr>
      <vt:lpstr>The “emptiness problem” </vt:lpstr>
      <vt:lpstr>Which languages are undecidable?</vt:lpstr>
      <vt:lpstr>Some more undecidable problems</vt:lpstr>
      <vt:lpstr>Hilbert’s 10th problem</vt:lpstr>
      <vt:lpstr>Derivatives vs. Integrals</vt:lpstr>
      <vt:lpstr>Elementary functions</vt:lpstr>
      <vt:lpstr>Integration is undecidable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454</cp:revision>
  <dcterms:created xsi:type="dcterms:W3CDTF">2022-12-12T23:26:37Z</dcterms:created>
  <dcterms:modified xsi:type="dcterms:W3CDTF">2024-04-08T19:04:34Z</dcterms:modified>
</cp:coreProperties>
</file>