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00" r:id="rId2"/>
    <p:sldId id="752" r:id="rId3"/>
    <p:sldId id="423" r:id="rId4"/>
    <p:sldId id="448" r:id="rId5"/>
    <p:sldId id="449" r:id="rId6"/>
    <p:sldId id="451" r:id="rId7"/>
    <p:sldId id="624" r:id="rId8"/>
    <p:sldId id="621" r:id="rId9"/>
    <p:sldId id="622" r:id="rId10"/>
    <p:sldId id="623" r:id="rId11"/>
    <p:sldId id="625" r:id="rId12"/>
    <p:sldId id="647" r:id="rId13"/>
    <p:sldId id="627" r:id="rId14"/>
    <p:sldId id="629" r:id="rId15"/>
    <p:sldId id="635" r:id="rId16"/>
    <p:sldId id="63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6" autoAdjust="0"/>
    <p:restoredTop sz="82464" autoAdjust="0"/>
  </p:normalViewPr>
  <p:slideViewPr>
    <p:cSldViewPr snapToGrid="0">
      <p:cViewPr varScale="1">
        <p:scale>
          <a:sx n="129" d="100"/>
          <a:sy n="129" d="100"/>
        </p:scale>
        <p:origin x="95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/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C4F7-E33D-321B-8A48-D583E388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4493"/>
            <a:ext cx="10515600" cy="1325563"/>
          </a:xfrm>
        </p:spPr>
        <p:txBody>
          <a:bodyPr/>
          <a:lstStyle/>
          <a:p>
            <a:r>
              <a:rPr lang="en-US" dirty="0"/>
              <a:t>Simulating a start-of-tape indicator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FEFBB2-BEBB-FE69-8D5A-F2D39AFD51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512" y="1450056"/>
                <a:ext cx="11309683" cy="50407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Now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TM with a start-of-tape indicator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e>
                    </m:d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New state set: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Approach: New start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will </a:t>
                </a:r>
                <a:r>
                  <a:rPr lang="en-US" dirty="0">
                    <a:solidFill>
                      <a:schemeClr val="accent1"/>
                    </a:solidFill>
                  </a:rPr>
                  <a:t>mark the first cell</a:t>
                </a:r>
                <a:r>
                  <a:rPr lang="en-US" dirty="0"/>
                  <a:t> with an underline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New tape alphabet: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FEFBB2-BEBB-FE69-8D5A-F2D39AFD51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512" y="1450056"/>
                <a:ext cx="11309683" cy="5040789"/>
              </a:xfrm>
              <a:blipFill>
                <a:blip r:embed="rId2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9048A-4EDE-3BC6-856C-6FF19387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5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6CEC-15CF-B255-AFC3-2C456818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a start-of-tape indicator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B36CC-550B-A34D-F386-232C61A18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1556" y="1654523"/>
                <a:ext cx="10515600" cy="501888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dirty="0"/>
                  <a:t> as follows: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bar>
                          <m:bar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ba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chemeClr val="accent1"/>
                    </a:solidFill>
                  </a:rPr>
                  <a:t> </a:t>
                </a:r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b="0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bar>
                          <m:bar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bar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bar>
                          <m:bar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ba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>
                  <a:lnSpc>
                    <a:spcPct val="150000"/>
                  </a:lnSpc>
                </a:pPr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b="0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ba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  <m:sup/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  <m:sup/>
                        </m:sSubSup>
                      </m:e>
                    </m:d>
                  </m:oMath>
                </a14:m>
                <a:r>
                  <a:rPr lang="en-US" dirty="0"/>
                  <a:t>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CB36CC-550B-A34D-F386-232C61A18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1556" y="1654523"/>
                <a:ext cx="10515600" cy="501888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1DB40-B912-94F7-3150-3F574FA4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63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D05C-5A16-99A1-5DAF-A72C03A5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decision problem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the corresponding language: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A252-0010-A905-0AA6-D5F6E723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/>
              <p:nvPr/>
            </p:nvSpPr>
            <p:spPr>
              <a:xfrm>
                <a:off x="561975" y="3569272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 problem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“solved through computation”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if and only if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is a Turing machine that decides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" y="3569272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6F6F07-05C8-CCF7-53CB-4034A1EF4F01}"/>
              </a:ext>
            </a:extLst>
          </p:cNvPr>
          <p:cNvSpPr txBox="1"/>
          <p:nvPr/>
        </p:nvSpPr>
        <p:spPr>
          <a:xfrm>
            <a:off x="9839325" y="4503817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E931F-C719-2A95-BAAC-3141BF530534}"/>
              </a:ext>
            </a:extLst>
          </p:cNvPr>
          <p:cNvSpPr txBox="1"/>
          <p:nvPr/>
        </p:nvSpPr>
        <p:spPr>
          <a:xfrm>
            <a:off x="9877425" y="5628041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A8A4FB-3BE7-E27E-915B-23441D054363}"/>
              </a:ext>
            </a:extLst>
          </p:cNvPr>
          <p:cNvCxnSpPr/>
          <p:nvPr/>
        </p:nvCxnSpPr>
        <p:spPr>
          <a:xfrm flipH="1">
            <a:off x="9144000" y="4688483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4B4209-E739-F29E-0403-24BE7D03CCCB}"/>
              </a:ext>
            </a:extLst>
          </p:cNvPr>
          <p:cNvCxnSpPr/>
          <p:nvPr/>
        </p:nvCxnSpPr>
        <p:spPr>
          <a:xfrm flipH="1">
            <a:off x="9144000" y="5943864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89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1A25-93C3-6F82-FC0B-04639F6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64"/>
            <a:ext cx="10515600" cy="1325563"/>
          </a:xfrm>
        </p:spPr>
        <p:txBody>
          <a:bodyPr/>
          <a:lstStyle/>
          <a:p>
            <a:r>
              <a:rPr lang="en-US" dirty="0"/>
              <a:t>Multi-Head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48F8B-0CEC-E9BD-3AF5-A26C46610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785" y="1360450"/>
                <a:ext cx="11307337" cy="481651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Another TM variant: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-head TM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Transition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(Exercise: Rigorously define acceptance, rejection, </a:t>
                </a:r>
                <a:r>
                  <a:rPr lang="en-US" dirty="0" err="1"/>
                  <a:t>etc</a:t>
                </a:r>
                <a:r>
                  <a:rPr lang="en-US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be any positive integer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48F8B-0CEC-E9BD-3AF5-A26C46610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785" y="1360450"/>
                <a:ext cx="11307337" cy="4816514"/>
              </a:xfrm>
              <a:blipFill>
                <a:blip r:embed="rId2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941FB-19D9-7C6E-6D7B-4FB55E80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103F61-BDED-650A-59D7-9523A7287341}"/>
                  </a:ext>
                </a:extLst>
              </p:cNvPr>
              <p:cNvSpPr/>
              <p:nvPr/>
            </p:nvSpPr>
            <p:spPr>
              <a:xfrm>
                <a:off x="1202822" y="4632831"/>
                <a:ext cx="9617578" cy="18142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:r>
                  <a:rPr lang="en-US" sz="2800" dirty="0">
                    <a:solidFill>
                      <a:prstClr val="black"/>
                    </a:solidFill>
                  </a:rPr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-head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prstClr val="black"/>
                    </a:solidFill>
                  </a:rPr>
                  <a:t> 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-head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103F61-BDED-650A-59D7-9523A7287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822" y="4632831"/>
                <a:ext cx="9617578" cy="1814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77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23104B-6676-72B7-9960-909905A0C6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heads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head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23104B-6676-72B7-9960-909905A0C6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278F1-F7B3-F5E5-6DCD-D836DA498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337" y="1825625"/>
                <a:ext cx="10714463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New alphabet: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a cell is marked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interpretation is: The simulated cell is marked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indicates whether head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at that cell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7278F1-F7B3-F5E5-6DCD-D836DA498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337" y="1825625"/>
                <a:ext cx="10714463" cy="4351338"/>
              </a:xfrm>
              <a:blipFill>
                <a:blip r:embed="rId3"/>
                <a:stretch>
                  <a:fillRect l="-1024" r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7416C-1B29-F118-3FBF-9ACA91B9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74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8811C9-012C-5FE7-05AF-1AE5480067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heads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head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8811C9-012C-5FE7-05AF-1AE548006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3A402-CC82-CB9F-B146-9B9D038AEE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52873"/>
              </a:xfrm>
            </p:spPr>
            <p:txBody>
              <a:bodyPr/>
              <a:lstStyle/>
              <a:p>
                <a:r>
                  <a:rPr lang="en-US" dirty="0"/>
                  <a:t>New state 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,!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we are in state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, the interpretation is: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simulated machine is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, then head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at a cell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then head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about to move in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=!</m:t>
                    </m:r>
                  </m:oMath>
                </a14:m>
                <a:r>
                  <a:rPr lang="en-US" dirty="0"/>
                  <a:t>, then head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currently “in motion” between two cells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We are currently moving in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3A402-CC82-CB9F-B146-9B9D038AEE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52873"/>
              </a:xfrm>
              <a:blipFill>
                <a:blip r:embed="rId3"/>
                <a:stretch>
                  <a:fillRect l="-1043" b="-2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3B1D9-1056-6196-D1A6-388FBF60F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082A9F-0291-CB3D-BD26-0E60665498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heads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head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082A9F-0291-CB3D-BD26-0E6066549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1F9D1-AD42-34FB-2914-40C4BCCB9D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8070"/>
                <a:ext cx="10515600" cy="473277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Simulate one step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-head machine with a back-and-forth pass over the tape (use start-of-tape indicator)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Forward pass: Execute 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motions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Backward pass: Execute 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motions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Between passes: Apply transition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to state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51F9D1-AD42-34FB-2914-40C4BCCB9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8070"/>
                <a:ext cx="10515600" cy="4732774"/>
              </a:xfrm>
              <a:blipFill>
                <a:blip r:embed="rId3"/>
                <a:stretch>
                  <a:fillRect l="-104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D58FD-98E7-70CA-108A-5DEA2E7D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6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7983-B6FF-CEBD-6CA8-A56F1DE1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031D-32F6-31C1-9930-B469447C8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set 1 is due </a:t>
            </a:r>
            <a:r>
              <a:rPr lang="en-US" dirty="0">
                <a:solidFill>
                  <a:schemeClr val="accent1"/>
                </a:solidFill>
              </a:rPr>
              <a:t>tomorrow</a:t>
            </a:r>
          </a:p>
          <a:p>
            <a:r>
              <a:rPr lang="en-US" dirty="0"/>
              <a:t>Office hours today:</a:t>
            </a:r>
          </a:p>
          <a:p>
            <a:pPr lvl="1"/>
            <a:r>
              <a:rPr lang="en-US" dirty="0"/>
              <a:t>10:30am – 12:30pm (hosted by me)</a:t>
            </a:r>
          </a:p>
          <a:p>
            <a:pPr lvl="1"/>
            <a:r>
              <a:rPr lang="en-US" dirty="0"/>
              <a:t>3:30pm – 4:30pm (hosted by Nico and Rohan)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78BD-8B6F-AD6F-47C3-C5727F72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0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D05C-5A16-99A1-5DAF-A72C03A5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decision problem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the corresponding language: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A252-0010-A905-0AA6-D5F6E723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/>
              <p:nvPr/>
            </p:nvSpPr>
            <p:spPr>
              <a:xfrm>
                <a:off x="561975" y="3569272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 problem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“solved through computation”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if and only if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is a Turing machine that decides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" y="3569272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6F6F07-05C8-CCF7-53CB-4034A1EF4F01}"/>
              </a:ext>
            </a:extLst>
          </p:cNvPr>
          <p:cNvSpPr txBox="1"/>
          <p:nvPr/>
        </p:nvSpPr>
        <p:spPr>
          <a:xfrm>
            <a:off x="9839325" y="4503817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E931F-C719-2A95-BAAC-3141BF530534}"/>
              </a:ext>
            </a:extLst>
          </p:cNvPr>
          <p:cNvSpPr txBox="1"/>
          <p:nvPr/>
        </p:nvSpPr>
        <p:spPr>
          <a:xfrm>
            <a:off x="9877425" y="5628041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A8A4FB-3BE7-E27E-915B-23441D054363}"/>
              </a:ext>
            </a:extLst>
          </p:cNvPr>
          <p:cNvCxnSpPr/>
          <p:nvPr/>
        </p:nvCxnSpPr>
        <p:spPr>
          <a:xfrm flipH="1">
            <a:off x="9144000" y="4688483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4B4209-E739-F29E-0403-24BE7D03CCCB}"/>
              </a:ext>
            </a:extLst>
          </p:cNvPr>
          <p:cNvCxnSpPr/>
          <p:nvPr/>
        </p:nvCxnSpPr>
        <p:spPr>
          <a:xfrm flipH="1">
            <a:off x="9144000" y="5943864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EF59-71D8-CB54-2D25-03C913DF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Church-Turing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97F8-8513-EE4C-8C86-EAA66443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Church-Turing thesis says that the Turing machine model is the </a:t>
            </a:r>
            <a:r>
              <a:rPr lang="en-US" dirty="0">
                <a:solidFill>
                  <a:schemeClr val="accent1"/>
                </a:solidFill>
              </a:rPr>
              <a:t>“correct” model </a:t>
            </a:r>
            <a:r>
              <a:rPr lang="en-US" dirty="0"/>
              <a:t>of arbitrary computation</a:t>
            </a:r>
          </a:p>
          <a:p>
            <a:pPr>
              <a:lnSpc>
                <a:spcPct val="150000"/>
              </a:lnSpc>
            </a:pPr>
            <a:r>
              <a:rPr lang="en-US" dirty="0"/>
              <a:t>The thesis says that the </a:t>
            </a:r>
            <a:r>
              <a:rPr lang="en-US" dirty="0">
                <a:solidFill>
                  <a:schemeClr val="accent1"/>
                </a:solidFill>
              </a:rPr>
              <a:t>informal</a:t>
            </a:r>
            <a:r>
              <a:rPr lang="en-US" dirty="0"/>
              <a:t> concept of an “algorithm” is successfully captured by the </a:t>
            </a:r>
            <a:r>
              <a:rPr lang="en-US" dirty="0">
                <a:solidFill>
                  <a:schemeClr val="accent1"/>
                </a:solidFill>
              </a:rPr>
              <a:t>rigorous definition</a:t>
            </a:r>
            <a:r>
              <a:rPr lang="en-US" dirty="0"/>
              <a:t> of a Turing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83B0-69CB-B40D-43C5-A9B061EE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8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5EAB-03D9-9024-91E7-B9D5A13F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Turing machines powerful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835E-1127-7CA1-C8BD-5455CF3B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OBJECTION: “To encompass all possible algorithms, we should add various </a:t>
            </a:r>
            <a:r>
              <a:rPr lang="en-US" dirty="0">
                <a:solidFill>
                  <a:schemeClr val="accent1"/>
                </a:solidFill>
              </a:rPr>
              <a:t>bells and whistles</a:t>
            </a:r>
            <a:r>
              <a:rPr lang="en-US" dirty="0"/>
              <a:t> to the Turing machine model.”</a:t>
            </a:r>
          </a:p>
          <a:p>
            <a:pPr>
              <a:lnSpc>
                <a:spcPct val="150000"/>
              </a:lnSpc>
            </a:pPr>
            <a:r>
              <a:rPr lang="en-US" dirty="0"/>
              <a:t>Example: Turing machine with start-of-tape indicator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0F29F-C483-4749-F260-E7B93847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79A8FF-1B33-B138-9154-7FFD1235FC6F}"/>
              </a:ext>
            </a:extLst>
          </p:cNvPr>
          <p:cNvGrpSpPr/>
          <p:nvPr/>
        </p:nvGrpSpPr>
        <p:grpSpPr>
          <a:xfrm>
            <a:off x="6227135" y="4921842"/>
            <a:ext cx="5964865" cy="1031469"/>
            <a:chOff x="6227135" y="680484"/>
            <a:chExt cx="5964865" cy="103146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6D58ED-EC59-5A6A-7071-CE8D58FA22A1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2EF4DF3-8E8A-6DDB-0EF1-FDE3544ACEB0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0FE869-E377-D60E-F172-0187796C32AA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0CED583-2B9E-FBCF-43A3-BFD06AE2BA85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8E3D085-5F64-4AF6-D98F-4DD0408083EC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57EF3D3-4EB3-42E6-A0A5-CD9BDB1DB789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9BE151-785E-6A91-8177-B54A28EA8EA7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A4006A-AD1B-53FD-A530-1D8783F786CE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0B62D6-1BDF-6140-A357-CDE4D1E3B9CB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DD1D808-C9DE-18BB-AE89-09C1D612E9E2}"/>
              </a:ext>
            </a:extLst>
          </p:cNvPr>
          <p:cNvSpPr/>
          <p:nvPr/>
        </p:nvSpPr>
        <p:spPr>
          <a:xfrm>
            <a:off x="6315741" y="5761814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52919D-99BE-D49B-A671-7DC3EF546303}"/>
              </a:ext>
            </a:extLst>
          </p:cNvPr>
          <p:cNvGrpSpPr/>
          <p:nvPr/>
        </p:nvGrpSpPr>
        <p:grpSpPr>
          <a:xfrm>
            <a:off x="6491181" y="5134555"/>
            <a:ext cx="3322671" cy="592290"/>
            <a:chOff x="6491181" y="893197"/>
            <a:chExt cx="3322671" cy="592290"/>
          </a:xfrm>
        </p:grpSpPr>
        <p:sp>
          <p:nvSpPr>
            <p:cNvPr id="17" name="A0">
              <a:extLst>
                <a:ext uri="{FF2B5EF4-FFF2-40B4-BE49-F238E27FC236}">
                  <a16:creationId xmlns:a16="http://schemas.microsoft.com/office/drawing/2014/main" id="{664A5D4F-561A-6E0C-0F07-9E000C7319EA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9334F433-8930-E473-2389-B8464A28653D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9" name="C1">
              <a:extLst>
                <a:ext uri="{FF2B5EF4-FFF2-40B4-BE49-F238E27FC236}">
                  <a16:creationId xmlns:a16="http://schemas.microsoft.com/office/drawing/2014/main" id="{5CD4C33B-51C6-818F-35C2-5042600867B8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A0">
                  <a:extLst>
                    <a:ext uri="{FF2B5EF4-FFF2-40B4-BE49-F238E27FC236}">
                      <a16:creationId xmlns:a16="http://schemas.microsoft.com/office/drawing/2014/main" id="{CD67427E-BD55-71F8-4291-F1BAA4F349A3}"/>
                    </a:ext>
                  </a:extLst>
                </p:cNvPr>
                <p:cNvSpPr txBox="1"/>
                <p:nvPr/>
              </p:nvSpPr>
              <p:spPr>
                <a:xfrm>
                  <a:off x="6491181" y="90071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" name="A0">
                  <a:extLst>
                    <a:ext uri="{FF2B5EF4-FFF2-40B4-BE49-F238E27FC236}">
                      <a16:creationId xmlns:a16="http://schemas.microsoft.com/office/drawing/2014/main" id="{CD67427E-BD55-71F8-4291-F1BAA4F34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81" y="900712"/>
                  <a:ext cx="531627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1">
            <a:extLst>
              <a:ext uri="{FF2B5EF4-FFF2-40B4-BE49-F238E27FC236}">
                <a16:creationId xmlns:a16="http://schemas.microsoft.com/office/drawing/2014/main" id="{19E21A04-0361-B01D-E750-8D0607467E7A}"/>
              </a:ext>
            </a:extLst>
          </p:cNvPr>
          <p:cNvSpPr txBox="1"/>
          <p:nvPr/>
        </p:nvSpPr>
        <p:spPr>
          <a:xfrm>
            <a:off x="10288731" y="5124028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EA254A7-67E1-17BE-C5AE-7D9A6BC443EE}"/>
              </a:ext>
            </a:extLst>
          </p:cNvPr>
          <p:cNvSpPr/>
          <p:nvPr/>
        </p:nvSpPr>
        <p:spPr>
          <a:xfrm rot="5400000">
            <a:off x="8967323" y="2702664"/>
            <a:ext cx="353353" cy="3912780"/>
          </a:xfrm>
          <a:prstGeom prst="leftBrace">
            <a:avLst>
              <a:gd name="adj1" fmla="val 6038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434621-D61A-2A36-37C4-28EC540AA405}"/>
              </a:ext>
            </a:extLst>
          </p:cNvPr>
          <p:cNvSpPr txBox="1"/>
          <p:nvPr/>
        </p:nvSpPr>
        <p:spPr>
          <a:xfrm>
            <a:off x="8800388" y="4078099"/>
            <a:ext cx="1087027" cy="383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15099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  <p:bldP spid="22" grpId="0" animBg="1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34757-67DF-4BDF-5CC6-F5ABF9A7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657"/>
            <a:ext cx="10515600" cy="1325563"/>
          </a:xfrm>
        </p:spPr>
        <p:txBody>
          <a:bodyPr/>
          <a:lstStyle/>
          <a:p>
            <a:r>
              <a:rPr lang="en-US" dirty="0"/>
              <a:t>TM with start-of-tape indicator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C8089-E600-0485-CF7F-254D26439E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619" y="1573160"/>
                <a:ext cx="11287433" cy="508752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TM with a start-of-tape indicator is a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e>
                    </m:d>
                  </m:oMath>
                </a14:m>
                <a:r>
                  <a:rPr lang="en-US" dirty="0"/>
                  <a:t> where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TM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there is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♢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if we 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♢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 We say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decides</a:t>
                </a:r>
                <a:r>
                  <a:rPr lang="en-US" dirty="0"/>
                  <a:t>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if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♢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♢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FC8089-E600-0485-CF7F-254D26439E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619" y="1573160"/>
                <a:ext cx="11287433" cy="5087521"/>
              </a:xfrm>
              <a:blipFill>
                <a:blip r:embed="rId2"/>
                <a:stretch>
                  <a:fillRect l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62FF7-FACF-8A25-0CE9-6B420C63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8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6C16B-F00F-957B-7EF0-1B6B168D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Start-of-tape indicators do not add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42171-FDC6-4DA4-8646-E6CC1F70BB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C42171-FDC6-4DA4-8646-E6CC1F70BB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60692-7F8C-4BC2-2C50-91DA2246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2F8E0B-C7CA-ED1B-FB0A-F50FF656BFEE}"/>
                  </a:ext>
                </a:extLst>
              </p:cNvPr>
              <p:cNvSpPr/>
              <p:nvPr/>
            </p:nvSpPr>
            <p:spPr>
              <a:xfrm>
                <a:off x="1213972" y="3094173"/>
                <a:ext cx="9318005" cy="18142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:r>
                  <a:rPr lang="en-US" sz="2800" dirty="0">
                    <a:solidFill>
                      <a:prstClr val="black"/>
                    </a:solidFill>
                  </a:rPr>
                  <a:t>There exists a TM that decides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prstClr val="black"/>
                    </a:solidFill>
                  </a:rPr>
                  <a:t> there exists a TM with a start-of-tape indicator that decides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2F8E0B-C7CA-ED1B-FB0A-F50FF656BF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972" y="3094173"/>
                <a:ext cx="9318005" cy="1814242"/>
              </a:xfrm>
              <a:prstGeom prst="rect">
                <a:avLst/>
              </a:prstGeom>
              <a:blipFill>
                <a:blip r:embed="rId3"/>
                <a:stretch>
                  <a:fillRect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98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488C-4E5B-982D-DE81-D8C18157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the start-of-tape indicator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35B951-B382-6BD5-A483-DCD153372A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8594" y="1690688"/>
                <a:ext cx="10987600" cy="490675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First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(without a start-of-tape indicator)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♢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e>
                    </m:d>
                  </m:oMath>
                </a14:m>
                <a:r>
                  <a:rPr lang="en-US" dirty="0"/>
                  <a:t> is a TM with a start-of-tape indicator that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35B951-B382-6BD5-A483-DCD153372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594" y="1690688"/>
                <a:ext cx="10987600" cy="4906757"/>
              </a:xfrm>
              <a:blipFill>
                <a:blip r:embed="rId2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DC276-C3EF-E782-1E25-19917D7E9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76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132863</TotalTime>
  <Words>930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Reminder</vt:lpstr>
      <vt:lpstr>Which problems can be solved through computation?</vt:lpstr>
      <vt:lpstr>Church-Turing Thesis</vt:lpstr>
      <vt:lpstr>Church-Turing Thesis</vt:lpstr>
      <vt:lpstr>Are Turing machines powerful enough?</vt:lpstr>
      <vt:lpstr>TM with start-of-tape indicator</vt:lpstr>
      <vt:lpstr>Start-of-tape indicators do not add power</vt:lpstr>
      <vt:lpstr>Ignoring the start-of-tape indicator</vt:lpstr>
      <vt:lpstr>Simulating a start-of-tape indicator</vt:lpstr>
      <vt:lpstr>Simulating a start-of-tape indicator</vt:lpstr>
      <vt:lpstr>Church-Turing Thesis</vt:lpstr>
      <vt:lpstr>Multi-Head Turing Machine</vt:lpstr>
      <vt:lpstr>Simulating k heads with 1 head</vt:lpstr>
      <vt:lpstr>Simulating k heads with 1 head</vt:lpstr>
      <vt:lpstr>Simulating k heads with 1 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325</cp:revision>
  <dcterms:created xsi:type="dcterms:W3CDTF">2022-12-12T23:26:37Z</dcterms:created>
  <dcterms:modified xsi:type="dcterms:W3CDTF">2024-01-10T18:45:08Z</dcterms:modified>
</cp:coreProperties>
</file>