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0" r:id="rId2"/>
    <p:sldId id="423" r:id="rId3"/>
    <p:sldId id="448" r:id="rId4"/>
    <p:sldId id="451" r:id="rId5"/>
    <p:sldId id="453" r:id="rId6"/>
    <p:sldId id="627" r:id="rId7"/>
    <p:sldId id="630" r:id="rId8"/>
    <p:sldId id="635" r:id="rId9"/>
    <p:sldId id="636" r:id="rId10"/>
    <p:sldId id="644" r:id="rId11"/>
    <p:sldId id="643" r:id="rId12"/>
    <p:sldId id="840" r:id="rId13"/>
    <p:sldId id="816" r:id="rId14"/>
    <p:sldId id="817" r:id="rId15"/>
    <p:sldId id="818" r:id="rId16"/>
    <p:sldId id="841" r:id="rId17"/>
    <p:sldId id="842" r:id="rId18"/>
    <p:sldId id="658" r:id="rId19"/>
    <p:sldId id="656" r:id="rId20"/>
    <p:sldId id="64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>
        <p:scale>
          <a:sx n="82" d="100"/>
          <a:sy n="82" d="100"/>
        </p:scale>
        <p:origin x="1406" y="6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0.png"/><Relationship Id="rId4" Type="http://schemas.openxmlformats.org/officeDocument/2006/relationships/image" Target="../media/image9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5.png"/><Relationship Id="rId3" Type="http://schemas.openxmlformats.org/officeDocument/2006/relationships/image" Target="../media/image105.png"/><Relationship Id="rId21" Type="http://schemas.openxmlformats.org/officeDocument/2006/relationships/image" Target="../media/image139.png"/><Relationship Id="rId7" Type="http://schemas.openxmlformats.org/officeDocument/2006/relationships/image" Target="../media/image124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4.png"/><Relationship Id="rId2" Type="http://schemas.openxmlformats.org/officeDocument/2006/relationships/image" Target="../media/image102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29.png"/><Relationship Id="rId24" Type="http://schemas.openxmlformats.org/officeDocument/2006/relationships/image" Target="../media/image143.png"/><Relationship Id="rId5" Type="http://schemas.openxmlformats.org/officeDocument/2006/relationships/image" Target="../media/image112.png"/><Relationship Id="rId15" Type="http://schemas.openxmlformats.org/officeDocument/2006/relationships/image" Target="../media/image133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4" Type="http://schemas.openxmlformats.org/officeDocument/2006/relationships/image" Target="../media/image108.png"/><Relationship Id="rId9" Type="http://schemas.openxmlformats.org/officeDocument/2006/relationships/image" Target="../media/image126.png"/><Relationship Id="rId14" Type="http://schemas.openxmlformats.org/officeDocument/2006/relationships/image" Target="../media/image132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8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5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0.png"/><Relationship Id="rId2" Type="http://schemas.openxmlformats.org/officeDocument/2006/relationships/image" Target="../media/image16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01.png"/><Relationship Id="rId4" Type="http://schemas.openxmlformats.org/officeDocument/2006/relationships/image" Target="../media/image118.png"/><Relationship Id="rId9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18.png"/><Relationship Id="rId10" Type="http://schemas.openxmlformats.org/officeDocument/2006/relationships/image" Target="../media/image127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60.png"/><Relationship Id="rId7" Type="http://schemas.openxmlformats.org/officeDocument/2006/relationships/image" Target="../media/image1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18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define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-tape Turing machine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that also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E703-FCFF-4331-6301-3398903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82904F-5D29-D4D7-C6E5-347706E4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Alphabet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945" y="1614948"/>
                <a:ext cx="11735912" cy="50808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Interpretation: An underline indicates the presence of a </a:t>
                </a:r>
                <a:r>
                  <a:rPr lang="en-US" dirty="0">
                    <a:solidFill>
                      <a:schemeClr val="accent1"/>
                    </a:solidFill>
                  </a:rPr>
                  <a:t>simulated head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New alphabet: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One symbol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one “simulated column”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Technicality: Encode input over the alphabet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</m:eqAr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,              </m:t>
                        </m:r>
                      </m:e>
                    </m:d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45" y="1614948"/>
                <a:ext cx="11735912" cy="5080820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E158D-DE61-8D0C-8C81-2F43923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778FBA-A61C-D7CA-4757-B610888AA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692116"/>
                  </p:ext>
                </p:extLst>
              </p:nvPr>
            </p:nvGraphicFramePr>
            <p:xfrm>
              <a:off x="4891315" y="3080708"/>
              <a:ext cx="703942" cy="111252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778FBA-A61C-D7CA-4757-B610888AA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692116"/>
                  </p:ext>
                </p:extLst>
              </p:nvPr>
            </p:nvGraphicFramePr>
            <p:xfrm>
              <a:off x="4891315" y="3080708"/>
              <a:ext cx="703942" cy="111252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639" r="-172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62" t="-101639" r="-172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01639" r="-17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E81AD61-2E5A-7094-6166-A7C447878B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590582"/>
                  </p:ext>
                </p:extLst>
              </p:nvPr>
            </p:nvGraphicFramePr>
            <p:xfrm>
              <a:off x="7421540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E81AD61-2E5A-7094-6166-A7C447878B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590582"/>
                  </p:ext>
                </p:extLst>
              </p:nvPr>
            </p:nvGraphicFramePr>
            <p:xfrm>
              <a:off x="7421540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1639" r="-258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62" t="-101639" r="-258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62" t="-201639" r="-258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301639" r="-258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A27EA8A-62E3-0156-A657-17D3B129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394928"/>
                  </p:ext>
                </p:extLst>
              </p:nvPr>
            </p:nvGraphicFramePr>
            <p:xfrm>
              <a:off x="8411028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A27EA8A-62E3-0156-A657-17D3B129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394928"/>
                  </p:ext>
                </p:extLst>
              </p:nvPr>
            </p:nvGraphicFramePr>
            <p:xfrm>
              <a:off x="8411028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55" t="-1639" r="-170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55" t="-101639" r="-170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55" t="-201639" r="-170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301639" r="-170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26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171F3-7D78-B106-8226-12AEF220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8CEBE8-14E2-580C-767D-E6A5947508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8CEBE8-14E2-580C-767D-E6A594750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1D39E-9D2D-535A-187D-E334C09A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A9A4DA-817A-60A7-06F8-E979D4B66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948681"/>
                  </p:ext>
                </p:extLst>
              </p:nvPr>
            </p:nvGraphicFramePr>
            <p:xfrm>
              <a:off x="2285898" y="5139617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8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90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A9A4DA-817A-60A7-06F8-E979D4B663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2948681"/>
                  </p:ext>
                </p:extLst>
              </p:nvPr>
            </p:nvGraphicFramePr>
            <p:xfrm>
              <a:off x="2285898" y="5139617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8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90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5" t="-1333" r="-14444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659" t="-1333" r="-1198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55" t="-100000" r="-144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0659" t="-100000" r="-1198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5" t="-202667" r="-144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659" t="-2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538F74-237F-46C4-8A18-B5183F7A1E23}"/>
              </a:ext>
            </a:extLst>
          </p:cNvPr>
          <p:cNvCxnSpPr>
            <a:cxnSpLocks/>
          </p:cNvCxnSpPr>
          <p:nvPr/>
        </p:nvCxnSpPr>
        <p:spPr>
          <a:xfrm>
            <a:off x="0" y="1992172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7B6847-74C1-E4D7-BEEB-DC134E376C6F}"/>
              </a:ext>
            </a:extLst>
          </p:cNvPr>
          <p:cNvCxnSpPr>
            <a:cxnSpLocks/>
          </p:cNvCxnSpPr>
          <p:nvPr/>
        </p:nvCxnSpPr>
        <p:spPr>
          <a:xfrm>
            <a:off x="7187610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4FB5C-025A-D199-65D4-E3CFB627E165}"/>
              </a:ext>
            </a:extLst>
          </p:cNvPr>
          <p:cNvCxnSpPr>
            <a:cxnSpLocks/>
          </p:cNvCxnSpPr>
          <p:nvPr/>
        </p:nvCxnSpPr>
        <p:spPr>
          <a:xfrm>
            <a:off x="8165805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2DB932-06A1-722B-2997-B20C7C3C96B4}"/>
              </a:ext>
            </a:extLst>
          </p:cNvPr>
          <p:cNvCxnSpPr>
            <a:cxnSpLocks/>
          </p:cNvCxnSpPr>
          <p:nvPr/>
        </p:nvCxnSpPr>
        <p:spPr>
          <a:xfrm>
            <a:off x="9122735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721EA6-5B42-7740-F0C5-F64F3848133B}"/>
              </a:ext>
            </a:extLst>
          </p:cNvPr>
          <p:cNvCxnSpPr>
            <a:cxnSpLocks/>
          </p:cNvCxnSpPr>
          <p:nvPr/>
        </p:nvCxnSpPr>
        <p:spPr>
          <a:xfrm>
            <a:off x="10090298" y="1970907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7C748F-434E-4553-9F64-C1B542FBC042}"/>
              </a:ext>
            </a:extLst>
          </p:cNvPr>
          <p:cNvCxnSpPr>
            <a:cxnSpLocks/>
          </p:cNvCxnSpPr>
          <p:nvPr/>
        </p:nvCxnSpPr>
        <p:spPr>
          <a:xfrm>
            <a:off x="11100391" y="1970907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6EF1C4-AE77-B938-CF03-B4F06DBB0738}"/>
              </a:ext>
            </a:extLst>
          </p:cNvPr>
          <p:cNvCxnSpPr>
            <a:cxnSpLocks/>
          </p:cNvCxnSpPr>
          <p:nvPr/>
        </p:nvCxnSpPr>
        <p:spPr>
          <a:xfrm>
            <a:off x="12046688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0">
            <a:extLst>
              <a:ext uri="{FF2B5EF4-FFF2-40B4-BE49-F238E27FC236}">
                <a16:creationId xmlns:a16="http://schemas.microsoft.com/office/drawing/2014/main" id="{28CADEE1-3E37-5A37-DC0C-3CEAC57C2998}"/>
              </a:ext>
            </a:extLst>
          </p:cNvPr>
          <p:cNvSpPr txBox="1"/>
          <p:nvPr/>
        </p:nvSpPr>
        <p:spPr>
          <a:xfrm>
            <a:off x="7432162" y="218362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6" name="B1">
            <a:extLst>
              <a:ext uri="{FF2B5EF4-FFF2-40B4-BE49-F238E27FC236}">
                <a16:creationId xmlns:a16="http://schemas.microsoft.com/office/drawing/2014/main" id="{C3C95AD9-82B3-53E4-D0AD-CD9A9C8284AD}"/>
              </a:ext>
            </a:extLst>
          </p:cNvPr>
          <p:cNvSpPr txBox="1"/>
          <p:nvPr/>
        </p:nvSpPr>
        <p:spPr>
          <a:xfrm>
            <a:off x="8378458" y="218362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3DB7B1F3-6B16-98A9-9880-97F33078F2B7}"/>
              </a:ext>
            </a:extLst>
          </p:cNvPr>
          <p:cNvSpPr txBox="1"/>
          <p:nvPr/>
        </p:nvSpPr>
        <p:spPr>
          <a:xfrm>
            <a:off x="9367285" y="220825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19" name="!!b">
            <a:extLst>
              <a:ext uri="{FF2B5EF4-FFF2-40B4-BE49-F238E27FC236}">
                <a16:creationId xmlns:a16="http://schemas.microsoft.com/office/drawing/2014/main" id="{82F84009-8F82-B72A-1CF8-BBAB7DC14D56}"/>
              </a:ext>
            </a:extLst>
          </p:cNvPr>
          <p:cNvCxnSpPr>
            <a:cxnSpLocks/>
          </p:cNvCxnSpPr>
          <p:nvPr/>
        </p:nvCxnSpPr>
        <p:spPr>
          <a:xfrm>
            <a:off x="0" y="3783216"/>
            <a:ext cx="12194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A9131CF-AEB2-17FA-3F56-B902106C8483}"/>
              </a:ext>
            </a:extLst>
          </p:cNvPr>
          <p:cNvSpPr/>
          <p:nvPr/>
        </p:nvSpPr>
        <p:spPr>
          <a:xfrm>
            <a:off x="8502468" y="3482041"/>
            <a:ext cx="237484" cy="207872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0">
                <a:extLst>
                  <a:ext uri="{FF2B5EF4-FFF2-40B4-BE49-F238E27FC236}">
                    <a16:creationId xmlns:a16="http://schemas.microsoft.com/office/drawing/2014/main" id="{0A4398D5-E89A-E717-E387-D8772A5322C0}"/>
                  </a:ext>
                </a:extLst>
              </p:cNvPr>
              <p:cNvSpPr txBox="1"/>
              <p:nvPr/>
            </p:nvSpPr>
            <p:spPr>
              <a:xfrm>
                <a:off x="10392652" y="218361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A0">
                <a:extLst>
                  <a:ext uri="{FF2B5EF4-FFF2-40B4-BE49-F238E27FC236}">
                    <a16:creationId xmlns:a16="http://schemas.microsoft.com/office/drawing/2014/main" id="{0A4398D5-E89A-E717-E387-D8772A53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18361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0">
                <a:extLst>
                  <a:ext uri="{FF2B5EF4-FFF2-40B4-BE49-F238E27FC236}">
                    <a16:creationId xmlns:a16="http://schemas.microsoft.com/office/drawing/2014/main" id="{87D70258-FF28-76F0-240E-F36A21BEC087}"/>
                  </a:ext>
                </a:extLst>
              </p:cNvPr>
              <p:cNvSpPr txBox="1"/>
              <p:nvPr/>
            </p:nvSpPr>
            <p:spPr>
              <a:xfrm>
                <a:off x="11338948" y="219527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A0">
                <a:extLst>
                  <a:ext uri="{FF2B5EF4-FFF2-40B4-BE49-F238E27FC236}">
                    <a16:creationId xmlns:a16="http://schemas.microsoft.com/office/drawing/2014/main" id="{87D70258-FF28-76F0-240E-F36A21BEC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195274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0">
            <a:extLst>
              <a:ext uri="{FF2B5EF4-FFF2-40B4-BE49-F238E27FC236}">
                <a16:creationId xmlns:a16="http://schemas.microsoft.com/office/drawing/2014/main" id="{A03D4732-683A-D882-4597-4402DBA0D065}"/>
              </a:ext>
            </a:extLst>
          </p:cNvPr>
          <p:cNvSpPr txBox="1"/>
          <p:nvPr/>
        </p:nvSpPr>
        <p:spPr>
          <a:xfrm>
            <a:off x="7425307" y="299635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5" name="A0">
            <a:extLst>
              <a:ext uri="{FF2B5EF4-FFF2-40B4-BE49-F238E27FC236}">
                <a16:creationId xmlns:a16="http://schemas.microsoft.com/office/drawing/2014/main" id="{322EA72C-29C5-7B4A-19EC-712DEA13E98C}"/>
              </a:ext>
            </a:extLst>
          </p:cNvPr>
          <p:cNvSpPr txBox="1"/>
          <p:nvPr/>
        </p:nvSpPr>
        <p:spPr>
          <a:xfrm>
            <a:off x="8371603" y="298045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26" name="A0">
            <a:extLst>
              <a:ext uri="{FF2B5EF4-FFF2-40B4-BE49-F238E27FC236}">
                <a16:creationId xmlns:a16="http://schemas.microsoft.com/office/drawing/2014/main" id="{72CE6375-91E3-D6B7-CBAF-07639741CEC3}"/>
              </a:ext>
            </a:extLst>
          </p:cNvPr>
          <p:cNvSpPr txBox="1"/>
          <p:nvPr/>
        </p:nvSpPr>
        <p:spPr>
          <a:xfrm>
            <a:off x="9353346" y="298572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7" name="A0">
            <a:extLst>
              <a:ext uri="{FF2B5EF4-FFF2-40B4-BE49-F238E27FC236}">
                <a16:creationId xmlns:a16="http://schemas.microsoft.com/office/drawing/2014/main" id="{13271F9C-B921-0A24-B695-853CFC709828}"/>
              </a:ext>
            </a:extLst>
          </p:cNvPr>
          <p:cNvSpPr txBox="1"/>
          <p:nvPr/>
        </p:nvSpPr>
        <p:spPr>
          <a:xfrm>
            <a:off x="10331540" y="299838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0">
                <a:extLst>
                  <a:ext uri="{FF2B5EF4-FFF2-40B4-BE49-F238E27FC236}">
                    <a16:creationId xmlns:a16="http://schemas.microsoft.com/office/drawing/2014/main" id="{71D396E3-C749-1B40-2D98-6AF6CDA67C43}"/>
                  </a:ext>
                </a:extLst>
              </p:cNvPr>
              <p:cNvSpPr txBox="1"/>
              <p:nvPr/>
            </p:nvSpPr>
            <p:spPr>
              <a:xfrm>
                <a:off x="11353701" y="29804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A0">
                <a:extLst>
                  <a:ext uri="{FF2B5EF4-FFF2-40B4-BE49-F238E27FC236}">
                    <a16:creationId xmlns:a16="http://schemas.microsoft.com/office/drawing/2014/main" id="{71D396E3-C749-1B40-2D98-6AF6CDA6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701" y="298045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E4D35F6-7D83-691E-66C1-915D77D8ADD8}"/>
              </a:ext>
            </a:extLst>
          </p:cNvPr>
          <p:cNvSpPr/>
          <p:nvPr/>
        </p:nvSpPr>
        <p:spPr>
          <a:xfrm>
            <a:off x="7586711" y="2689967"/>
            <a:ext cx="222527" cy="19478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D7448D4-AE2D-83B0-BB27-9B954AC990B4}"/>
              </a:ext>
            </a:extLst>
          </p:cNvPr>
          <p:cNvSpPr/>
          <p:nvPr/>
        </p:nvSpPr>
        <p:spPr>
          <a:xfrm>
            <a:off x="6290899" y="3648065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1">
            <a:extLst>
              <a:ext uri="{FF2B5EF4-FFF2-40B4-BE49-F238E27FC236}">
                <a16:creationId xmlns:a16="http://schemas.microsoft.com/office/drawing/2014/main" id="{38FAF3FD-D99D-D55C-B694-C2E2A1509A63}"/>
              </a:ext>
            </a:extLst>
          </p:cNvPr>
          <p:cNvSpPr txBox="1"/>
          <p:nvPr/>
        </p:nvSpPr>
        <p:spPr>
          <a:xfrm>
            <a:off x="7432162" y="218361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0">
                <a:extLst>
                  <a:ext uri="{FF2B5EF4-FFF2-40B4-BE49-F238E27FC236}">
                    <a16:creationId xmlns:a16="http://schemas.microsoft.com/office/drawing/2014/main" id="{F32714E6-00B0-1A38-3E9F-61B86689894E}"/>
                  </a:ext>
                </a:extLst>
              </p:cNvPr>
              <p:cNvSpPr txBox="1"/>
              <p:nvPr/>
            </p:nvSpPr>
            <p:spPr>
              <a:xfrm>
                <a:off x="8421909" y="297382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A0">
                <a:extLst>
                  <a:ext uri="{FF2B5EF4-FFF2-40B4-BE49-F238E27FC236}">
                    <a16:creationId xmlns:a16="http://schemas.microsoft.com/office/drawing/2014/main" id="{F32714E6-00B0-1A38-3E9F-61B86689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297382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A1304DA-ED64-1771-6959-19D231E92B22}"/>
              </a:ext>
            </a:extLst>
          </p:cNvPr>
          <p:cNvCxnSpPr>
            <a:cxnSpLocks/>
          </p:cNvCxnSpPr>
          <p:nvPr/>
        </p:nvCxnSpPr>
        <p:spPr>
          <a:xfrm>
            <a:off x="6207079" y="1970907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306FB-00C2-125B-447B-53678EAA1ADE}"/>
                  </a:ext>
                </a:extLst>
              </p:cNvPr>
              <p:cNvSpPr txBox="1"/>
              <p:nvPr/>
            </p:nvSpPr>
            <p:spPr>
              <a:xfrm>
                <a:off x="761898" y="520710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7306FB-00C2-125B-447B-53678EAA1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98" y="5207102"/>
                <a:ext cx="1524000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A6869A-CFE4-9122-A305-35024B50FB61}"/>
                  </a:ext>
                </a:extLst>
              </p:cNvPr>
              <p:cNvSpPr txBox="1"/>
              <p:nvPr/>
            </p:nvSpPr>
            <p:spPr>
              <a:xfrm>
                <a:off x="478362" y="5640751"/>
                <a:ext cx="1807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Head 1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A6869A-CFE4-9122-A305-35024B50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2" y="5640751"/>
                <a:ext cx="1807536" cy="369332"/>
              </a:xfrm>
              <a:prstGeom prst="rect">
                <a:avLst/>
              </a:prstGeom>
              <a:blipFill>
                <a:blip r:embed="rId9"/>
                <a:stretch>
                  <a:fillRect l="-26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10A1C9-BAE6-BBCC-AA63-A661D6D08FA5}"/>
                  </a:ext>
                </a:extLst>
              </p:cNvPr>
              <p:cNvSpPr txBox="1"/>
              <p:nvPr/>
            </p:nvSpPr>
            <p:spPr>
              <a:xfrm>
                <a:off x="478362" y="6118557"/>
                <a:ext cx="1807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Head 2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10A1C9-BAE6-BBCC-AA63-A661D6D0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2" y="6118557"/>
                <a:ext cx="1807536" cy="369332"/>
              </a:xfrm>
              <a:prstGeom prst="rect">
                <a:avLst/>
              </a:prstGeom>
              <a:blipFill>
                <a:blip r:embed="rId10"/>
                <a:stretch>
                  <a:fillRect l="-26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A74BD4-5E53-A0F5-F204-825404847025}"/>
                  </a:ext>
                </a:extLst>
              </p:cNvPr>
              <p:cNvSpPr txBox="1"/>
              <p:nvPr/>
            </p:nvSpPr>
            <p:spPr>
              <a:xfrm>
                <a:off x="4006796" y="5171604"/>
                <a:ext cx="276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Direction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motion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A74BD4-5E53-A0F5-F204-825404847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6" y="5171604"/>
                <a:ext cx="2769365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878DE5-4CE5-911F-FF8F-717542D915E5}"/>
                  </a:ext>
                </a:extLst>
              </p:cNvPr>
              <p:cNvSpPr txBox="1"/>
              <p:nvPr/>
            </p:nvSpPr>
            <p:spPr>
              <a:xfrm>
                <a:off x="4006795" y="5634755"/>
                <a:ext cx="276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Head 1 instruction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878DE5-4CE5-911F-FF8F-717542D9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5" y="5634755"/>
                <a:ext cx="2769365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E3719-9F5B-9FB5-91B3-8DDC657D2EB0}"/>
                  </a:ext>
                </a:extLst>
              </p:cNvPr>
              <p:cNvSpPr txBox="1"/>
              <p:nvPr/>
            </p:nvSpPr>
            <p:spPr>
              <a:xfrm>
                <a:off x="4006795" y="6085299"/>
                <a:ext cx="276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Head 2 instruction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4E3719-9F5B-9FB5-91B3-8DDC657D2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5" y="6085299"/>
                <a:ext cx="2769365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>
            <a:extLst>
              <a:ext uri="{FF2B5EF4-FFF2-40B4-BE49-F238E27FC236}">
                <a16:creationId xmlns:a16="http://schemas.microsoft.com/office/drawing/2014/main" id="{704C7AB6-1801-CAA4-15DA-636381A2AE4A}"/>
              </a:ext>
            </a:extLst>
          </p:cNvPr>
          <p:cNvSpPr/>
          <p:nvPr/>
        </p:nvSpPr>
        <p:spPr>
          <a:xfrm rot="16200000">
            <a:off x="3004581" y="3932269"/>
            <a:ext cx="283533" cy="1720897"/>
          </a:xfrm>
          <a:prstGeom prst="rightBrace">
            <a:avLst>
              <a:gd name="adj1" fmla="val 43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72BF61-27BF-44A2-18B2-58EB9A3D1F15}"/>
                  </a:ext>
                </a:extLst>
              </p:cNvPr>
              <p:cNvSpPr txBox="1"/>
              <p:nvPr/>
            </p:nvSpPr>
            <p:spPr>
              <a:xfrm>
                <a:off x="2384347" y="4152923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State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72BF61-27BF-44A2-18B2-58EB9A3D1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47" y="4152923"/>
                <a:ext cx="1524000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D8DA8A-BAD6-9530-67D6-E39CCA7499B4}"/>
              </a:ext>
            </a:extLst>
          </p:cNvPr>
          <p:cNvCxnSpPr>
            <a:cxnSpLocks/>
          </p:cNvCxnSpPr>
          <p:nvPr/>
        </p:nvCxnSpPr>
        <p:spPr>
          <a:xfrm>
            <a:off x="5242352" y="1989225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383676-268E-FB04-CAFA-F09838BF496A}"/>
              </a:ext>
            </a:extLst>
          </p:cNvPr>
          <p:cNvCxnSpPr>
            <a:cxnSpLocks/>
          </p:cNvCxnSpPr>
          <p:nvPr/>
        </p:nvCxnSpPr>
        <p:spPr>
          <a:xfrm>
            <a:off x="4266992" y="1970907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37BD0D-B61C-3723-4F5C-5C30549F8C6F}"/>
              </a:ext>
            </a:extLst>
          </p:cNvPr>
          <p:cNvCxnSpPr>
            <a:cxnSpLocks/>
          </p:cNvCxnSpPr>
          <p:nvPr/>
        </p:nvCxnSpPr>
        <p:spPr>
          <a:xfrm>
            <a:off x="3276392" y="1989225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3B9372-5520-F5B2-8047-61AE5046C612}"/>
              </a:ext>
            </a:extLst>
          </p:cNvPr>
          <p:cNvCxnSpPr>
            <a:cxnSpLocks/>
          </p:cNvCxnSpPr>
          <p:nvPr/>
        </p:nvCxnSpPr>
        <p:spPr>
          <a:xfrm>
            <a:off x="2262669" y="1970907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680C50C-FF99-64D5-D306-1F27B0F02BC4}"/>
              </a:ext>
            </a:extLst>
          </p:cNvPr>
          <p:cNvCxnSpPr>
            <a:cxnSpLocks/>
          </p:cNvCxnSpPr>
          <p:nvPr/>
        </p:nvCxnSpPr>
        <p:spPr>
          <a:xfrm>
            <a:off x="1211372" y="1970907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DE49F2-7A7D-FB0F-D562-4F8215CB7D0B}"/>
              </a:ext>
            </a:extLst>
          </p:cNvPr>
          <p:cNvCxnSpPr>
            <a:cxnSpLocks/>
          </p:cNvCxnSpPr>
          <p:nvPr/>
        </p:nvCxnSpPr>
        <p:spPr>
          <a:xfrm>
            <a:off x="170445" y="1970907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C99DDDE0-E440-8813-F9BE-E06CBBFD3AEA}"/>
                  </a:ext>
                </a:extLst>
              </p:cNvPr>
              <p:cNvSpPr txBox="1"/>
              <p:nvPr/>
            </p:nvSpPr>
            <p:spPr>
              <a:xfrm>
                <a:off x="5565699" y="259801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C99DDDE0-E440-8813-F9BE-E06CBBFD3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99" y="2598010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A0">
                <a:extLst>
                  <a:ext uri="{FF2B5EF4-FFF2-40B4-BE49-F238E27FC236}">
                    <a16:creationId xmlns:a16="http://schemas.microsoft.com/office/drawing/2014/main" id="{FC70D4E8-F908-0C93-A578-CCB10E3E4142}"/>
                  </a:ext>
                </a:extLst>
              </p:cNvPr>
              <p:cNvSpPr txBox="1"/>
              <p:nvPr/>
            </p:nvSpPr>
            <p:spPr>
              <a:xfrm>
                <a:off x="4582355" y="260456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A0">
                <a:extLst>
                  <a:ext uri="{FF2B5EF4-FFF2-40B4-BE49-F238E27FC236}">
                    <a16:creationId xmlns:a16="http://schemas.microsoft.com/office/drawing/2014/main" id="{FC70D4E8-F908-0C93-A578-CCB10E3E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55" y="2604563"/>
                <a:ext cx="53162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A0">
                <a:extLst>
                  <a:ext uri="{FF2B5EF4-FFF2-40B4-BE49-F238E27FC236}">
                    <a16:creationId xmlns:a16="http://schemas.microsoft.com/office/drawing/2014/main" id="{218CD7B1-F1C1-3082-4757-71A143B3BE0E}"/>
                  </a:ext>
                </a:extLst>
              </p:cNvPr>
              <p:cNvSpPr txBox="1"/>
              <p:nvPr/>
            </p:nvSpPr>
            <p:spPr>
              <a:xfrm>
                <a:off x="3606974" y="25979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A0">
                <a:extLst>
                  <a:ext uri="{FF2B5EF4-FFF2-40B4-BE49-F238E27FC236}">
                    <a16:creationId xmlns:a16="http://schemas.microsoft.com/office/drawing/2014/main" id="{218CD7B1-F1C1-3082-4757-71A143B3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74" y="2597937"/>
                <a:ext cx="531627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A0">
                <a:extLst>
                  <a:ext uri="{FF2B5EF4-FFF2-40B4-BE49-F238E27FC236}">
                    <a16:creationId xmlns:a16="http://schemas.microsoft.com/office/drawing/2014/main" id="{E56D34AA-35B3-38F6-3511-1C4978D765B8}"/>
                  </a:ext>
                </a:extLst>
              </p:cNvPr>
              <p:cNvSpPr txBox="1"/>
              <p:nvPr/>
            </p:nvSpPr>
            <p:spPr>
              <a:xfrm>
                <a:off x="2586250" y="25979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A0">
                <a:extLst>
                  <a:ext uri="{FF2B5EF4-FFF2-40B4-BE49-F238E27FC236}">
                    <a16:creationId xmlns:a16="http://schemas.microsoft.com/office/drawing/2014/main" id="{E56D34AA-35B3-38F6-3511-1C4978D76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50" y="2597937"/>
                <a:ext cx="53162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0">
                <a:extLst>
                  <a:ext uri="{FF2B5EF4-FFF2-40B4-BE49-F238E27FC236}">
                    <a16:creationId xmlns:a16="http://schemas.microsoft.com/office/drawing/2014/main" id="{4187C5B1-E5C7-C763-D0DC-6E2A9F360D8A}"/>
                  </a:ext>
                </a:extLst>
              </p:cNvPr>
              <p:cNvSpPr txBox="1"/>
              <p:nvPr/>
            </p:nvSpPr>
            <p:spPr>
              <a:xfrm>
                <a:off x="1572260" y="260585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A0">
                <a:extLst>
                  <a:ext uri="{FF2B5EF4-FFF2-40B4-BE49-F238E27FC236}">
                    <a16:creationId xmlns:a16="http://schemas.microsoft.com/office/drawing/2014/main" id="{4187C5B1-E5C7-C763-D0DC-6E2A9F360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0" y="2605857"/>
                <a:ext cx="53162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0F00CA0-F141-B6BA-0EDF-275711006F98}"/>
                  </a:ext>
                </a:extLst>
              </p:cNvPr>
              <p:cNvSpPr txBox="1"/>
              <p:nvPr/>
            </p:nvSpPr>
            <p:spPr>
              <a:xfrm>
                <a:off x="520762" y="25979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0F00CA0-F141-B6BA-0EDF-27571100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62" y="2597937"/>
                <a:ext cx="53162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DE208477-31FC-AB42-D3E1-863F591F4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628349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DE208477-31FC-AB42-D3E1-863F591F4E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3628349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1">
                <a:extLst>
                  <a:ext uri="{FF2B5EF4-FFF2-40B4-BE49-F238E27FC236}">
                    <a16:creationId xmlns:a16="http://schemas.microsoft.com/office/drawing/2014/main" id="{1AD71623-ED0B-C524-EA9C-D4BB86BD0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196780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1">
                <a:extLst>
                  <a:ext uri="{FF2B5EF4-FFF2-40B4-BE49-F238E27FC236}">
                    <a16:creationId xmlns:a16="http://schemas.microsoft.com/office/drawing/2014/main" id="{1AD71623-ED0B-C524-EA9C-D4BB86BD0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196780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2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2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2220F221-7586-9759-ED90-EC9C40D9D7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890704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2220F221-7586-9759-ED90-EC9C40D9D7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9890704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3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3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2CE8A4A3-C6C4-9E27-7039-F3587C9CB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393802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2CE8A4A3-C6C4-9E27-7039-F3587C9CB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393802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4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4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2241AC96-3C16-7A08-C3A5-D0178BA43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844040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2241AC96-3C16-7A08-C3A5-D0178BA43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8844040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5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5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A0">
                <a:extLst>
                  <a:ext uri="{FF2B5EF4-FFF2-40B4-BE49-F238E27FC236}">
                    <a16:creationId xmlns:a16="http://schemas.microsoft.com/office/drawing/2014/main" id="{A6094710-7D91-485E-CC61-FEFE52DA3A30}"/>
                  </a:ext>
                </a:extLst>
              </p:cNvPr>
              <p:cNvSpPr txBox="1"/>
              <p:nvPr/>
            </p:nvSpPr>
            <p:spPr>
              <a:xfrm>
                <a:off x="5505880" y="29804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A0">
                <a:extLst>
                  <a:ext uri="{FF2B5EF4-FFF2-40B4-BE49-F238E27FC236}">
                    <a16:creationId xmlns:a16="http://schemas.microsoft.com/office/drawing/2014/main" id="{A6094710-7D91-485E-CC61-FEFE52DA3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80" y="2980452"/>
                <a:ext cx="531627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A0">
                <a:extLst>
                  <a:ext uri="{FF2B5EF4-FFF2-40B4-BE49-F238E27FC236}">
                    <a16:creationId xmlns:a16="http://schemas.microsoft.com/office/drawing/2014/main" id="{80F19E1B-5727-105B-5128-E7E143A9DF50}"/>
                  </a:ext>
                </a:extLst>
              </p:cNvPr>
              <p:cNvSpPr txBox="1"/>
              <p:nvPr/>
            </p:nvSpPr>
            <p:spPr>
              <a:xfrm>
                <a:off x="5508622" y="213739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8" name="A0">
                <a:extLst>
                  <a:ext uri="{FF2B5EF4-FFF2-40B4-BE49-F238E27FC236}">
                    <a16:creationId xmlns:a16="http://schemas.microsoft.com/office/drawing/2014/main" id="{80F19E1B-5727-105B-5128-E7E143A9D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2" y="2137399"/>
                <a:ext cx="531627" cy="58477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A0">
                <a:extLst>
                  <a:ext uri="{FF2B5EF4-FFF2-40B4-BE49-F238E27FC236}">
                    <a16:creationId xmlns:a16="http://schemas.microsoft.com/office/drawing/2014/main" id="{145513FF-8EF4-7D7C-941F-A27D10D87DD0}"/>
                  </a:ext>
                </a:extLst>
              </p:cNvPr>
              <p:cNvSpPr txBox="1"/>
              <p:nvPr/>
            </p:nvSpPr>
            <p:spPr>
              <a:xfrm>
                <a:off x="11402744" y="260456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9" name="A0">
                <a:extLst>
                  <a:ext uri="{FF2B5EF4-FFF2-40B4-BE49-F238E27FC236}">
                    <a16:creationId xmlns:a16="http://schemas.microsoft.com/office/drawing/2014/main" id="{145513FF-8EF4-7D7C-941F-A27D10D8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744" y="2604563"/>
                <a:ext cx="531627" cy="58477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0">
            <a:extLst>
              <a:ext uri="{FF2B5EF4-FFF2-40B4-BE49-F238E27FC236}">
                <a16:creationId xmlns:a16="http://schemas.microsoft.com/office/drawing/2014/main" id="{35C6A648-E2B5-4EC2-24AB-2DF6D4A222F1}"/>
              </a:ext>
            </a:extLst>
          </p:cNvPr>
          <p:cNvSpPr txBox="1"/>
          <p:nvPr/>
        </p:nvSpPr>
        <p:spPr>
          <a:xfrm>
            <a:off x="6479011" y="2989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p:sp>
        <p:nvSpPr>
          <p:cNvPr id="71" name="A0">
            <a:extLst>
              <a:ext uri="{FF2B5EF4-FFF2-40B4-BE49-F238E27FC236}">
                <a16:creationId xmlns:a16="http://schemas.microsoft.com/office/drawing/2014/main" id="{44741559-A541-8E91-434B-E61D6A85BA0F}"/>
              </a:ext>
            </a:extLst>
          </p:cNvPr>
          <p:cNvSpPr txBox="1"/>
          <p:nvPr/>
        </p:nvSpPr>
        <p:spPr>
          <a:xfrm>
            <a:off x="6477699" y="219061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9AD7379D-BD31-BE4B-CC64-2B7C358CD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794702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9AD7379D-BD31-BE4B-CC64-2B7C358CD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794702"/>
                  </p:ext>
                </p:extLst>
              </p:nvPr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9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9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54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07982 0.00093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0093 L 0.15781 0.00186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7747 0.00139 " pathEditMode="relative" rAng="0" ptsTypes="AA">
                                      <p:cBhvr>
                                        <p:cTn id="2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0.00186 L 0.23932 0.00278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32 0.00278 L 0.15781 0.00186 " pathEditMode="relative" rAng="0" ptsTypes="AA">
                                      <p:cBhvr>
                                        <p:cTn id="5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0.00186 L 0.07982 0.00093 " pathEditMode="relative" rAng="0" ptsTypes="AA">
                                      <p:cBhvr>
                                        <p:cTn id="6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4.81481E-6 L -0.07682 4.81481E-6 " pathEditMode="relative" rAng="0" ptsTypes="AA">
                                      <p:cBhvr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0093 L -2.08333E-7 -3.7037E-6 " pathEditMode="relative" rAng="0" ptsTypes="AA">
                                      <p:cBhvr>
                                        <p:cTn id="7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07825 0.00209 " pathEditMode="relative" rAng="0" ptsTypes="AA">
                                      <p:cBhvr>
                                        <p:cTn id="8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26 0.00208 L -2.08333E-7 -3.7037E-6 " pathEditMode="relative" rAng="0" ptsTypes="AA">
                                      <p:cBhvr>
                                        <p:cTn id="8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4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0" grpId="1" animBg="1"/>
      <p:bldP spid="20" grpId="2" animBg="1"/>
      <p:bldP spid="22" grpId="0"/>
      <p:bldP spid="25" grpId="0"/>
      <p:bldP spid="28" grpId="0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1" grpId="0"/>
      <p:bldP spid="32" grpId="0"/>
      <p:bldP spid="55" grpId="0"/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0DFBDA-9C06-1759-7C38-E5540DF8D2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States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0DFBDA-9C06-1759-7C38-E5540DF8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DD26-3B5F-2D5C-ACD8-446764476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657" y="1825625"/>
                <a:ext cx="1095828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state set: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: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?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R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∪{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DD26-3B5F-2D5C-ACD8-44676447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657" y="1825625"/>
                <a:ext cx="10958285" cy="4351338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825E-D7C3-35F3-BCCD-F919A55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653757B-B283-27AA-86AF-E486E87D52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189648"/>
                  </p:ext>
                </p:extLst>
              </p:nvPr>
            </p:nvGraphicFramePr>
            <p:xfrm>
              <a:off x="2957183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653757B-B283-27AA-86AF-E486E87D52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189648"/>
                  </p:ext>
                </p:extLst>
              </p:nvPr>
            </p:nvGraphicFramePr>
            <p:xfrm>
              <a:off x="2957183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667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60" t="-2667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01316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70060" t="-101316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862" t="-204000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0060" t="-204000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304000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60" t="-304000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8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438245-A071-3FDC-929B-389BC234B6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Start state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438245-A071-3FDC-929B-389BC23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8C982-FE7C-DE59-814F-D277FC800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 start state: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8C982-FE7C-DE59-814F-D277FC800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C625-BDB7-3878-6A97-D2EFE418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0EA000-9EA9-D8C4-5789-AC3484851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20009"/>
                  </p:ext>
                </p:extLst>
              </p:nvPr>
            </p:nvGraphicFramePr>
            <p:xfrm>
              <a:off x="4681208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0EA000-9EA9-D8C4-5789-AC3484851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20009"/>
                  </p:ext>
                </p:extLst>
              </p:nvPr>
            </p:nvGraphicFramePr>
            <p:xfrm>
              <a:off x="4681208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667" r="-144444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659" t="-2667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101316" r="-14444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70659" t="-101316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855" t="-204000" r="-14444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0659" t="-204000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304000" r="-144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659" t="-304000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A9207-EE4F-7F7F-1430-A6704092D5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A9207-EE4F-7F7F-1430-A6704092D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CB86-357C-6D09-386A-7ED1B61B8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,            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,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all other cases: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CB86-357C-6D09-386A-7ED1B61B8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  <a:blipFill>
                <a:blip r:embed="rId3"/>
                <a:stretch>
                  <a:fillRect l="-925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6BD0-2067-1295-382E-70A4582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9E61A39-C9A7-D30F-8F74-851F08882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8362949"/>
                  </p:ext>
                </p:extLst>
              </p:nvPr>
            </p:nvGraphicFramePr>
            <p:xfrm>
              <a:off x="4690756" y="1850803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9E61A39-C9A7-D30F-8F74-851F08882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8362949"/>
                  </p:ext>
                </p:extLst>
              </p:nvPr>
            </p:nvGraphicFramePr>
            <p:xfrm>
              <a:off x="4690756" y="1850803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333" r="-2586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62" t="-100000" r="-2586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02667" r="-258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5450E2A-E5F2-2D91-D667-687470A2A3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535601"/>
                  </p:ext>
                </p:extLst>
              </p:nvPr>
            </p:nvGraphicFramePr>
            <p:xfrm>
              <a:off x="8931366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5450E2A-E5F2-2D91-D667-687470A2A3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535601"/>
                  </p:ext>
                </p:extLst>
              </p:nvPr>
            </p:nvGraphicFramePr>
            <p:xfrm>
              <a:off x="8931366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2667" r="-1724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62" t="-102667" r="-1724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202667" r="-1724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DC90F37-6908-6508-34EA-FAFEFB436B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344624"/>
                  </p:ext>
                </p:extLst>
              </p:nvPr>
            </p:nvGraphicFramePr>
            <p:xfrm>
              <a:off x="2585469" y="1619482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DC90F37-6908-6508-34EA-FAFEFB436B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7344624"/>
                  </p:ext>
                </p:extLst>
              </p:nvPr>
            </p:nvGraphicFramePr>
            <p:xfrm>
              <a:off x="2585469" y="1619482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1333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1333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62" t="-100000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060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862" t="-202667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0060" t="-202667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302667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3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F21037B-D007-B473-2088-DBCDC7264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840598"/>
                  </p:ext>
                </p:extLst>
              </p:nvPr>
            </p:nvGraphicFramePr>
            <p:xfrm>
              <a:off x="660302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F21037B-D007-B473-2088-DBCDC7264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840598"/>
                  </p:ext>
                </p:extLst>
              </p:nvPr>
            </p:nvGraphicFramePr>
            <p:xfrm>
              <a:off x="660302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62" t="-1333" r="-14569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0060" t="-1333" r="-1198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862" t="-100000" r="-145690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70060" t="-100000" r="-1198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862" t="-202667" r="-145690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0060" t="-202667" r="-1198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62" t="-302667" r="-145690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0060" t="-302667" r="-1198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6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3D4D61-5514-96CD-6D3D-F271FF91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F4615-A08D-AEF8-5B0C-24A10D193C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F4615-A08D-AEF8-5B0C-24A10D193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B2614-834E-F62E-C695-2871E9C89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,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,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all other cases: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B2614-834E-F62E-C695-2871E9C89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  <a:blipFill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E3438-A7E5-0896-1128-9D874E8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0149B5-FFA3-7487-35FF-A65C5458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53349"/>
                  </p:ext>
                </p:extLst>
              </p:nvPr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0149B5-FFA3-7487-35FF-A65C5458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53349"/>
                  </p:ext>
                </p:extLst>
              </p:nvPr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2667" r="-1709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55" t="-102667" r="-1709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02667" r="-1709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35005B5-A918-AB8B-0F28-FD38DF63A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03659"/>
                  </p:ext>
                </p:extLst>
              </p:nvPr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35005B5-A918-AB8B-0F28-FD38DF63A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03659"/>
                  </p:ext>
                </p:extLst>
              </p:nvPr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1333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1333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100000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0060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62" t="-202667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0060" t="-202667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302667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3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35B9DFE-B3C6-B447-5C52-868A8A9F0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418221"/>
                  </p:ext>
                </p:extLst>
              </p:nvPr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35B9DFE-B3C6-B447-5C52-868A8A9F0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418221"/>
                  </p:ext>
                </p:extLst>
              </p:nvPr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1333" r="-14655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1333" r="-1796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62" t="-100000" r="-146552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060" t="-100000" r="-1796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862" t="-202667" r="-146552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0060" t="-202667" r="-1796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302667" r="-146552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302667" r="-1796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95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1FCFBF3-EE3D-9608-4FC9-2CCF6BFF5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613F7-A968-8D3E-7602-DE3299AA7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613F7-A968-8D3E-7602-DE3299AA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F4018-540A-413F-518C-5FE33FAD5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,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,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halting state: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all other cases: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F4018-540A-413F-518C-5FE33FAD5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  <a:blipFill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E0185-D648-2A5B-8D4F-1112ACE5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6652100-06A8-FEBE-B2A3-6E22C1E517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6652100-06A8-FEBE-B2A3-6E22C1E517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2667" r="-1709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55" t="-102667" r="-1709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02667" r="-1709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1CC8D6-2D9C-ABC2-77F0-07A9014C6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693283"/>
                  </p:ext>
                </p:extLst>
              </p:nvPr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1CC8D6-2D9C-ABC2-77F0-07A9014C6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693283"/>
                  </p:ext>
                </p:extLst>
              </p:nvPr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1333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1333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100000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0060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62" t="-202667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0060" t="-202667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302667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3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5F5740D-F28F-FB61-9287-B46A3F6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27495"/>
                  </p:ext>
                </p:extLst>
              </p:nvPr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5F5740D-F28F-FB61-9287-B46A3F6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27495"/>
                  </p:ext>
                </p:extLst>
              </p:nvPr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1333" r="-14655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1333" r="-1796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62" t="-100000" r="-146552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060" t="-100000" r="-1796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862" t="-202667" r="-146552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0060" t="-202667" r="-1796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302667" r="-146552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302667" r="-1796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77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BD7F9E-AE81-6971-6F3C-ADA1E341FF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Halting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BD7F9E-AE81-6971-6F3C-ADA1E341F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D7637-8A85-3EAC-98F6-1B4119B11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7770"/>
                <a:ext cx="10267950" cy="418307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			</a:t>
                </a:r>
                <a:r>
                  <a:rPr lang="en-US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D7637-8A85-3EAC-98F6-1B4119B11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7770"/>
                <a:ext cx="10267950" cy="41830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96F7-5DCD-ED28-F4F8-FB03079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374C08-FEB7-7E4B-237C-81F942487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670870"/>
                  </p:ext>
                </p:extLst>
              </p:nvPr>
            </p:nvGraphicFramePr>
            <p:xfrm>
              <a:off x="2604519" y="2628900"/>
              <a:ext cx="1996056" cy="1861376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accept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374C08-FEB7-7E4B-237C-81F942487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670870"/>
                  </p:ext>
                </p:extLst>
              </p:nvPr>
            </p:nvGraphicFramePr>
            <p:xfrm>
              <a:off x="2604519" y="2628900"/>
              <a:ext cx="1996056" cy="1861376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897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8" t="-1235" r="-94118" b="-280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228" t="-1235" r="-1266" b="-280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588" t="-109333" r="-94118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8228" t="-109333" r="-1266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88" t="-209333" r="-94118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8228" t="-209333" r="-1266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8" t="-309333" r="-9411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228" t="-309333" r="-126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BEEF896-6138-93E1-953C-06D8171FA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408031"/>
                  </p:ext>
                </p:extLst>
              </p:nvPr>
            </p:nvGraphicFramePr>
            <p:xfrm>
              <a:off x="7986144" y="2628900"/>
              <a:ext cx="1996056" cy="1862709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reject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BEEF896-6138-93E1-953C-06D8171FA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408031"/>
                  </p:ext>
                </p:extLst>
              </p:nvPr>
            </p:nvGraphicFramePr>
            <p:xfrm>
              <a:off x="7986144" y="2628900"/>
              <a:ext cx="1996056" cy="1862709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911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8" t="-1235" r="-94118" b="-280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8228" t="-1235" r="-1266" b="-280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88" t="-109333" r="-94118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8228" t="-109333" r="-1266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588" t="-209333" r="-94118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8228" t="-209333" r="-1266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8" t="-309333" r="-9411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8228" t="-309333" r="-126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71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1C61-6FBF-EFC3-71F5-06F31CCD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EA066-63DE-E70D-59D4-C9F4890ED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EA066-63DE-E70D-59D4-C9F4890ED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F76D0-3FCE-0824-A3EC-28A906CC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697" y="1825624"/>
                <a:ext cx="10867103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dirty="0"/>
                  <a:t>That completes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Exercise: Rigorously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decides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F76D0-3FCE-0824-A3EC-28A906CC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697" y="1825624"/>
                <a:ext cx="10867103" cy="4665219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0CB0-6DF2-4D2A-A40D-D889B5D0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C2E-F0FF-7F83-D1A5-7C4772D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 can simulate all “reasonable”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21CA-4418-F3C3-0B87-F0C827C9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could add various </a:t>
            </a:r>
            <a:r>
              <a:rPr lang="en-US" dirty="0">
                <a:solidFill>
                  <a:schemeClr val="accent1"/>
                </a:solidFill>
              </a:rPr>
              <a:t>other bells and whistles</a:t>
            </a:r>
            <a:r>
              <a:rPr lang="en-US" dirty="0"/>
              <a:t> to the basic TM model</a:t>
            </a:r>
          </a:p>
          <a:p>
            <a:pPr lvl="1"/>
            <a:r>
              <a:rPr lang="en-US" dirty="0"/>
              <a:t>The ability to observe the two neighboring cells</a:t>
            </a:r>
          </a:p>
          <a:p>
            <a:pPr lvl="1"/>
            <a:r>
              <a:rPr lang="en-US" dirty="0"/>
              <a:t>The ability to “teleport” back to the initial cell in a single step</a:t>
            </a:r>
          </a:p>
          <a:p>
            <a:pPr lvl="1"/>
            <a:r>
              <a:rPr lang="en-US" dirty="0"/>
              <a:t>A two-dimensional tape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None of these changes has any effect </a:t>
            </a:r>
            <a:r>
              <a:rPr lang="en-US" dirty="0"/>
              <a:t>on the power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0001-F443-F9B5-35E1-32F951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7E22D3-9E57-88E5-EAB0-062B1104C67D}"/>
              </a:ext>
            </a:extLst>
          </p:cNvPr>
          <p:cNvGrpSpPr/>
          <p:nvPr/>
        </p:nvGrpSpPr>
        <p:grpSpPr>
          <a:xfrm>
            <a:off x="9559237" y="3036689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2627D387-BFAE-56D9-5855-4BE880831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517B29-E06C-88E7-EF11-178A15BBC4B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7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</a:t>
                </a:r>
                <a:r>
                  <a:rPr lang="en-US" dirty="0"/>
                  <a:t> “To encompass all possible algorithms, we should add various </a:t>
                </a:r>
                <a:r>
                  <a:rPr lang="en-US" dirty="0">
                    <a:solidFill>
                      <a:schemeClr val="accent1"/>
                    </a:solidFill>
                  </a:rPr>
                  <a:t>bells and whistles</a:t>
                </a:r>
                <a:r>
                  <a:rPr lang="en-US" dirty="0"/>
                  <a:t> to the Turing machine model.”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/>
                    </a:solidFill>
                  </a:rPr>
                  <a:t>Left-Right-Stationary Turing Machine</a:t>
                </a:r>
                <a:r>
                  <a:rPr lang="en-US" dirty="0"/>
                  <a:t>: Like an ordinary Turing machine, except it has a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the head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move </a:t>
                </a:r>
                <a:r>
                  <a:rPr lang="en-US" dirty="0"/>
                  <a:t>in this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step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accepting, rejecting,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7E5FBB-8CE8-56C6-EEE6-E36563720F26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7" name="Picture 6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9890B74D-BDBD-D31F-4D07-71262DAD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D0F442-14BA-6515-995C-A3EAD020198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/>
              <p:nvPr/>
            </p:nvSpPr>
            <p:spPr>
              <a:xfrm>
                <a:off x="1375789" y="3251112"/>
                <a:ext cx="9340175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left-right-stationary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89" y="3251112"/>
                <a:ext cx="9340175" cy="1814242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15F0FB-DD44-D8C1-2300-567C5BB66D95}"/>
              </a:ext>
            </a:extLst>
          </p:cNvPr>
          <p:cNvSpPr txBox="1"/>
          <p:nvPr/>
        </p:nvSpPr>
        <p:spPr>
          <a:xfrm>
            <a:off x="9741738" y="490044"/>
            <a:ext cx="1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🔔</a:t>
            </a:r>
          </a:p>
        </p:txBody>
      </p:sp>
      <p:pic>
        <p:nvPicPr>
          <p:cNvPr id="9" name="Picture 8" descr="A close-up of a whistle&#10;&#10;AI-generated content may be incorrect.">
            <a:extLst>
              <a:ext uri="{FF2B5EF4-FFF2-40B4-BE49-F238E27FC236}">
                <a16:creationId xmlns:a16="http://schemas.microsoft.com/office/drawing/2014/main" id="{CEDB782B-4DDB-36DE-310B-8CD3B646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8" y="633418"/>
            <a:ext cx="1053943" cy="6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26DD60-96AF-4B24-38DA-933654C6B8C4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0B10F06D-E987-A906-1BF1-2589B8915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AB0908-BCE0-802F-F44C-DD79A86417CD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Another TM variant: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TM”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Transition function: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acceptance, rejection,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  <a:blipFill>
                <a:blip r:embed="rId3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FDE918-8CA8-E2C6-B95A-43E41B2E25B3}"/>
              </a:ext>
            </a:extLst>
          </p:cNvPr>
          <p:cNvGrpSpPr/>
          <p:nvPr/>
        </p:nvGrpSpPr>
        <p:grpSpPr>
          <a:xfrm>
            <a:off x="4690444" y="2397531"/>
            <a:ext cx="7501556" cy="4092652"/>
            <a:chOff x="4690444" y="2397531"/>
            <a:chExt cx="7501556" cy="4092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1F4C6-F562-6E1E-B5FC-90E9C682F7AE}"/>
                </a:ext>
              </a:extLst>
            </p:cNvPr>
            <p:cNvGrpSpPr/>
            <p:nvPr/>
          </p:nvGrpSpPr>
          <p:grpSpPr>
            <a:xfrm>
              <a:off x="6751320" y="2397531"/>
              <a:ext cx="5440680" cy="1031469"/>
              <a:chOff x="6751320" y="680484"/>
              <a:chExt cx="5440680" cy="103146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3DBD1E-DA7E-A2C8-62FF-FAAEF6868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1B8681-8CDC-9A42-B37E-8BC516AC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90D786-F3C4-B044-C046-7507DAA24957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63E7060-B767-DEF9-889C-9F314F1D89C4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CBC3F5E-D91E-EA50-740C-52B7BFFD31FC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5AECD9A-D98F-D357-10B5-63EAF8A27961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405FE6-CFC6-F636-00EA-85F32B8034D2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C881CF-8147-436B-A571-FC8A745FA444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A0">
              <a:extLst>
                <a:ext uri="{FF2B5EF4-FFF2-40B4-BE49-F238E27FC236}">
                  <a16:creationId xmlns:a16="http://schemas.microsoft.com/office/drawing/2014/main" id="{0794A8CE-682D-F74B-A1B2-3FAB7510F14D}"/>
                </a:ext>
              </a:extLst>
            </p:cNvPr>
            <p:cNvSpPr txBox="1"/>
            <p:nvPr/>
          </p:nvSpPr>
          <p:spPr>
            <a:xfrm>
              <a:off x="7432162" y="261024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7" name="B1">
              <a:extLst>
                <a:ext uri="{FF2B5EF4-FFF2-40B4-BE49-F238E27FC236}">
                  <a16:creationId xmlns:a16="http://schemas.microsoft.com/office/drawing/2014/main" id="{DE42D8C5-F113-0E53-23C7-9743DD9E3E78}"/>
                </a:ext>
              </a:extLst>
            </p:cNvPr>
            <p:cNvSpPr txBox="1"/>
            <p:nvPr/>
          </p:nvSpPr>
          <p:spPr>
            <a:xfrm>
              <a:off x="8378458" y="261024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8" name="C1">
              <a:extLst>
                <a:ext uri="{FF2B5EF4-FFF2-40B4-BE49-F238E27FC236}">
                  <a16:creationId xmlns:a16="http://schemas.microsoft.com/office/drawing/2014/main" id="{BDE6CE31-0BD9-0F59-46CD-50C04D22B377}"/>
                </a:ext>
              </a:extLst>
            </p:cNvPr>
            <p:cNvSpPr txBox="1"/>
            <p:nvPr/>
          </p:nvSpPr>
          <p:spPr>
            <a:xfrm>
              <a:off x="9367285" y="263488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/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4561E7-EA27-E770-951A-CF061E1A6332}"/>
                </a:ext>
              </a:extLst>
            </p:cNvPr>
            <p:cNvGrpSpPr/>
            <p:nvPr/>
          </p:nvGrpSpPr>
          <p:grpSpPr>
            <a:xfrm>
              <a:off x="6751320" y="4568459"/>
              <a:ext cx="5440680" cy="1031469"/>
              <a:chOff x="6751320" y="680484"/>
              <a:chExt cx="5440680" cy="103146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D9549-F326-D990-3450-70EB22C16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59E67E4-7BC5-B1FB-0514-EAE2C8019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00E7EC-3501-8783-A416-CD5357F7EBAB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4F19CD-C7F1-750F-AC7A-620718A8AA26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B8752EC-C63B-C34F-1C33-7D2267B39309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C827BC-3351-2084-0A41-5CA9881B1292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708150-A82B-3B1C-EB42-9187E1E87839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14A8CD5-4629-BA3B-0E0C-D853BCD3E0CC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5CEA137-57EE-DC5E-7963-2241610C12FA}"/>
                </a:ext>
              </a:extLst>
            </p:cNvPr>
            <p:cNvSpPr/>
            <p:nvPr/>
          </p:nvSpPr>
          <p:spPr>
            <a:xfrm>
              <a:off x="8222513" y="5385934"/>
              <a:ext cx="832882" cy="729030"/>
            </a:xfrm>
            <a:prstGeom prst="triangle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44ECFF-EDDF-34E9-5A59-8A7E6D3E450A}"/>
                </a:ext>
              </a:extLst>
            </p:cNvPr>
            <p:cNvSpPr/>
            <p:nvPr/>
          </p:nvSpPr>
          <p:spPr>
            <a:xfrm>
              <a:off x="5121823" y="3930358"/>
              <a:ext cx="2574133" cy="1940709"/>
            </a:xfrm>
            <a:custGeom>
              <a:avLst/>
              <a:gdLst>
                <a:gd name="connsiteX0" fmla="*/ 2276272 w 2324068"/>
                <a:gd name="connsiteY0" fmla="*/ 0 h 360615"/>
                <a:gd name="connsiteX1" fmla="*/ 2023353 w 2324068"/>
                <a:gd name="connsiteY1" fmla="*/ 340469 h 360615"/>
                <a:gd name="connsiteX2" fmla="*/ 0 w 2324068"/>
                <a:gd name="connsiteY2" fmla="*/ 291830 h 360615"/>
                <a:gd name="connsiteX0" fmla="*/ 2276272 w 2283976"/>
                <a:gd name="connsiteY0" fmla="*/ 0 h 360615"/>
                <a:gd name="connsiteX1" fmla="*/ 1624519 w 2283976"/>
                <a:gd name="connsiteY1" fmla="*/ 340469 h 360615"/>
                <a:gd name="connsiteX2" fmla="*/ 0 w 2283976"/>
                <a:gd name="connsiteY2" fmla="*/ 291830 h 360615"/>
                <a:gd name="connsiteX0" fmla="*/ 2276272 w 2276272"/>
                <a:gd name="connsiteY0" fmla="*/ 0 h 360615"/>
                <a:gd name="connsiteX1" fmla="*/ 1624519 w 2276272"/>
                <a:gd name="connsiteY1" fmla="*/ 340469 h 360615"/>
                <a:gd name="connsiteX2" fmla="*/ 0 w 2276272"/>
                <a:gd name="connsiteY2" fmla="*/ 291830 h 360615"/>
                <a:gd name="connsiteX0" fmla="*/ 2276272 w 2276272"/>
                <a:gd name="connsiteY0" fmla="*/ 0 h 385604"/>
                <a:gd name="connsiteX1" fmla="*/ 1435675 w 2276272"/>
                <a:gd name="connsiteY1" fmla="*/ 370286 h 385604"/>
                <a:gd name="connsiteX2" fmla="*/ 0 w 2276272"/>
                <a:gd name="connsiteY2" fmla="*/ 291830 h 385604"/>
                <a:gd name="connsiteX0" fmla="*/ 1242602 w 1242602"/>
                <a:gd name="connsiteY0" fmla="*/ 0 h 1893171"/>
                <a:gd name="connsiteX1" fmla="*/ 402005 w 1242602"/>
                <a:gd name="connsiteY1" fmla="*/ 370286 h 1893171"/>
                <a:gd name="connsiteX2" fmla="*/ 0 w 1242602"/>
                <a:gd name="connsiteY2" fmla="*/ 1892030 h 1893171"/>
                <a:gd name="connsiteX0" fmla="*/ 1242602 w 1242602"/>
                <a:gd name="connsiteY0" fmla="*/ 0 h 1892030"/>
                <a:gd name="connsiteX1" fmla="*/ 402005 w 1242602"/>
                <a:gd name="connsiteY1" fmla="*/ 370286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2574133 w 2574133"/>
                <a:gd name="connsiteY0" fmla="*/ 0 h 1940709"/>
                <a:gd name="connsiteX1" fmla="*/ 958597 w 2574133"/>
                <a:gd name="connsiteY1" fmla="*/ 5481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133" h="1940709">
                  <a:moveTo>
                    <a:pt x="2574133" y="0"/>
                  </a:moveTo>
                  <a:cubicBezTo>
                    <a:pt x="2510902" y="399447"/>
                    <a:pt x="1272732" y="275382"/>
                    <a:pt x="972997" y="461773"/>
                  </a:cubicBezTo>
                  <a:cubicBezTo>
                    <a:pt x="673262" y="648164"/>
                    <a:pt x="215702" y="1462575"/>
                    <a:pt x="0" y="1940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BE2A5-361A-10BB-6AEF-81DDA6CB584C}"/>
                </a:ext>
              </a:extLst>
            </p:cNvPr>
            <p:cNvSpPr/>
            <p:nvPr/>
          </p:nvSpPr>
          <p:spPr>
            <a:xfrm>
              <a:off x="5171519" y="6116553"/>
              <a:ext cx="3466643" cy="373630"/>
            </a:xfrm>
            <a:custGeom>
              <a:avLst/>
              <a:gdLst>
                <a:gd name="connsiteX0" fmla="*/ 4192622 w 4429764"/>
                <a:gd name="connsiteY0" fmla="*/ 1712068 h 2024265"/>
                <a:gd name="connsiteX1" fmla="*/ 4085617 w 4429764"/>
                <a:gd name="connsiteY1" fmla="*/ 2023353 h 2024265"/>
                <a:gd name="connsiteX2" fmla="*/ 894945 w 4429764"/>
                <a:gd name="connsiteY2" fmla="*/ 1624519 h 2024265"/>
                <a:gd name="connsiteX3" fmla="*/ 1342417 w 4429764"/>
                <a:gd name="connsiteY3" fmla="*/ 379379 h 2024265"/>
                <a:gd name="connsiteX4" fmla="*/ 0 w 4429764"/>
                <a:gd name="connsiteY4" fmla="*/ 0 h 2024265"/>
                <a:gd name="connsiteX0" fmla="*/ 4192622 w 4232318"/>
                <a:gd name="connsiteY0" fmla="*/ 1712068 h 1995260"/>
                <a:gd name="connsiteX1" fmla="*/ 3112851 w 4232318"/>
                <a:gd name="connsiteY1" fmla="*/ 1994170 h 1995260"/>
                <a:gd name="connsiteX2" fmla="*/ 894945 w 4232318"/>
                <a:gd name="connsiteY2" fmla="*/ 1624519 h 1995260"/>
                <a:gd name="connsiteX3" fmla="*/ 1342417 w 4232318"/>
                <a:gd name="connsiteY3" fmla="*/ 379379 h 1995260"/>
                <a:gd name="connsiteX4" fmla="*/ 0 w 4232318"/>
                <a:gd name="connsiteY4" fmla="*/ 0 h 1995260"/>
                <a:gd name="connsiteX0" fmla="*/ 4192622 w 4192622"/>
                <a:gd name="connsiteY0" fmla="*/ 1712068 h 1996589"/>
                <a:gd name="connsiteX1" fmla="*/ 311285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6589"/>
                <a:gd name="connsiteX1" fmla="*/ 278211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4420"/>
                <a:gd name="connsiteX1" fmla="*/ 2782111 w 4192622"/>
                <a:gd name="connsiteY1" fmla="*/ 1994170 h 1994420"/>
                <a:gd name="connsiteX2" fmla="*/ 1034093 w 4192622"/>
                <a:gd name="connsiteY2" fmla="*/ 1723910 h 1994420"/>
                <a:gd name="connsiteX3" fmla="*/ 1342417 w 4192622"/>
                <a:gd name="connsiteY3" fmla="*/ 379379 h 1994420"/>
                <a:gd name="connsiteX4" fmla="*/ 0 w 4192622"/>
                <a:gd name="connsiteY4" fmla="*/ 0 h 1994420"/>
                <a:gd name="connsiteX0" fmla="*/ 4192622 w 4192622"/>
                <a:gd name="connsiteY0" fmla="*/ 1712068 h 1999620"/>
                <a:gd name="connsiteX1" fmla="*/ 2782111 w 4192622"/>
                <a:gd name="connsiteY1" fmla="*/ 1994170 h 1999620"/>
                <a:gd name="connsiteX2" fmla="*/ 1034093 w 4192622"/>
                <a:gd name="connsiteY2" fmla="*/ 1723910 h 1999620"/>
                <a:gd name="connsiteX3" fmla="*/ 0 w 4192622"/>
                <a:gd name="connsiteY3" fmla="*/ 0 h 1999620"/>
                <a:gd name="connsiteX0" fmla="*/ 3158529 w 3158529"/>
                <a:gd name="connsiteY0" fmla="*/ 0 h 287552"/>
                <a:gd name="connsiteX1" fmla="*/ 1748018 w 3158529"/>
                <a:gd name="connsiteY1" fmla="*/ 282102 h 287552"/>
                <a:gd name="connsiteX2" fmla="*/ 0 w 3158529"/>
                <a:gd name="connsiteY2" fmla="*/ 11842 h 287552"/>
                <a:gd name="connsiteX0" fmla="*/ 3128712 w 3128712"/>
                <a:gd name="connsiteY0" fmla="*/ 0 h 300583"/>
                <a:gd name="connsiteX1" fmla="*/ 1718201 w 3128712"/>
                <a:gd name="connsiteY1" fmla="*/ 282102 h 300583"/>
                <a:gd name="connsiteX2" fmla="*/ 0 w 3128712"/>
                <a:gd name="connsiteY2" fmla="*/ 51598 h 300583"/>
                <a:gd name="connsiteX0" fmla="*/ 3128712 w 3128712"/>
                <a:gd name="connsiteY0" fmla="*/ 0 h 51598"/>
                <a:gd name="connsiteX1" fmla="*/ 0 w 3128712"/>
                <a:gd name="connsiteY1" fmla="*/ 51598 h 51598"/>
                <a:gd name="connsiteX0" fmla="*/ 3128712 w 3128712"/>
                <a:gd name="connsiteY0" fmla="*/ 0 h 264978"/>
                <a:gd name="connsiteX1" fmla="*/ 0 w 3128712"/>
                <a:gd name="connsiteY1" fmla="*/ 51598 h 264978"/>
                <a:gd name="connsiteX0" fmla="*/ 3128712 w 3128712"/>
                <a:gd name="connsiteY0" fmla="*/ 0 h 377356"/>
                <a:gd name="connsiteX1" fmla="*/ 0 w 3128712"/>
                <a:gd name="connsiteY1" fmla="*/ 51598 h 377356"/>
                <a:gd name="connsiteX0" fmla="*/ 3466643 w 3466643"/>
                <a:gd name="connsiteY0" fmla="*/ 0 h 364082"/>
                <a:gd name="connsiteX1" fmla="*/ 0 w 3466643"/>
                <a:gd name="connsiteY1" fmla="*/ 21781 h 364082"/>
                <a:gd name="connsiteX0" fmla="*/ 3466643 w 3466643"/>
                <a:gd name="connsiteY0" fmla="*/ 0 h 373630"/>
                <a:gd name="connsiteX1" fmla="*/ 0 w 3466643"/>
                <a:gd name="connsiteY1" fmla="*/ 43381 h 37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6643" h="373630">
                  <a:moveTo>
                    <a:pt x="3466643" y="0"/>
                  </a:moveTo>
                  <a:cubicBezTo>
                    <a:pt x="3338139" y="573790"/>
                    <a:pt x="784487" y="403869"/>
                    <a:pt x="0" y="433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A0">
                  <a:extLst>
                    <a:ext uri="{FF2B5EF4-FFF2-40B4-BE49-F238E27FC236}">
                      <a16:creationId xmlns:a16="http://schemas.microsoft.com/office/drawing/2014/main" id="{D123DE3B-4EC4-6E02-1263-485558D4DB1F}"/>
                    </a:ext>
                  </a:extLst>
                </p:cNvPr>
                <p:cNvSpPr txBox="1"/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A0">
                  <a:extLst>
                    <a:ext uri="{FF2B5EF4-FFF2-40B4-BE49-F238E27FC236}">
                      <a16:creationId xmlns:a16="http://schemas.microsoft.com/office/drawing/2014/main" id="{54FB4DBF-C49B-9B06-081A-E15F7F05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A0">
                  <a:extLst>
                    <a:ext uri="{FF2B5EF4-FFF2-40B4-BE49-F238E27FC236}">
                      <a16:creationId xmlns:a16="http://schemas.microsoft.com/office/drawing/2014/main" id="{37DE2D23-5B90-A98B-31FE-B92A18C7D1CE}"/>
                    </a:ext>
                  </a:extLst>
                </p:cNvPr>
                <p:cNvSpPr txBox="1"/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A0">
                  <a:extLst>
                    <a:ext uri="{FF2B5EF4-FFF2-40B4-BE49-F238E27FC236}">
                      <a16:creationId xmlns:a16="http://schemas.microsoft.com/office/drawing/2014/main" id="{A6B73E79-3542-0489-D09D-35B3B1FF1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/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0">
              <a:extLst>
                <a:ext uri="{FF2B5EF4-FFF2-40B4-BE49-F238E27FC236}">
                  <a16:creationId xmlns:a16="http://schemas.microsoft.com/office/drawing/2014/main" id="{08781281-E107-32FE-7FD7-DBC6BF77177B}"/>
                </a:ext>
              </a:extLst>
            </p:cNvPr>
            <p:cNvSpPr txBox="1"/>
            <p:nvPr/>
          </p:nvSpPr>
          <p:spPr>
            <a:xfrm>
              <a:off x="7423298" y="479180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9" name="A0">
              <a:extLst>
                <a:ext uri="{FF2B5EF4-FFF2-40B4-BE49-F238E27FC236}">
                  <a16:creationId xmlns:a16="http://schemas.microsoft.com/office/drawing/2014/main" id="{5F9DD672-E400-6951-951D-E68CCEE6EA2E}"/>
                </a:ext>
              </a:extLst>
            </p:cNvPr>
            <p:cNvSpPr txBox="1"/>
            <p:nvPr/>
          </p:nvSpPr>
          <p:spPr>
            <a:xfrm>
              <a:off x="8369594" y="477590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</a:p>
          </p:txBody>
        </p:sp>
        <p:sp>
          <p:nvSpPr>
            <p:cNvPr id="70" name="A0">
              <a:extLst>
                <a:ext uri="{FF2B5EF4-FFF2-40B4-BE49-F238E27FC236}">
                  <a16:creationId xmlns:a16="http://schemas.microsoft.com/office/drawing/2014/main" id="{8D9C0FF6-51D5-58D5-6914-2758B0538936}"/>
                </a:ext>
              </a:extLst>
            </p:cNvPr>
            <p:cNvSpPr txBox="1"/>
            <p:nvPr/>
          </p:nvSpPr>
          <p:spPr>
            <a:xfrm>
              <a:off x="9351337" y="478117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1" name="A0">
              <a:extLst>
                <a:ext uri="{FF2B5EF4-FFF2-40B4-BE49-F238E27FC236}">
                  <a16:creationId xmlns:a16="http://schemas.microsoft.com/office/drawing/2014/main" id="{3A6646B5-7EE6-966B-F0C3-27EF628AE371}"/>
                </a:ext>
              </a:extLst>
            </p:cNvPr>
            <p:cNvSpPr txBox="1"/>
            <p:nvPr/>
          </p:nvSpPr>
          <p:spPr>
            <a:xfrm>
              <a:off x="10329531" y="479383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A0">
                  <a:extLst>
                    <a:ext uri="{FF2B5EF4-FFF2-40B4-BE49-F238E27FC236}">
                      <a16:creationId xmlns:a16="http://schemas.microsoft.com/office/drawing/2014/main" id="{4726176D-108E-CD3F-4F86-1893B347AC54}"/>
                    </a:ext>
                  </a:extLst>
                </p:cNvPr>
                <p:cNvSpPr txBox="1"/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A0">
                  <a:extLst>
                    <a:ext uri="{FF2B5EF4-FFF2-40B4-BE49-F238E27FC236}">
                      <a16:creationId xmlns:a16="http://schemas.microsoft.com/office/drawing/2014/main" id="{8852D6D4-B91E-F5E7-A5DA-60A72195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/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67D70C3-4507-3253-104C-A9875448055C}"/>
                </a:ext>
              </a:extLst>
            </p:cNvPr>
            <p:cNvSpPr/>
            <p:nvPr/>
          </p:nvSpPr>
          <p:spPr>
            <a:xfrm>
              <a:off x="7272671" y="3227235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EE47D2-DDA2-D8F9-ACA8-7F7273835D0C}"/>
              </a:ext>
            </a:extLst>
          </p:cNvPr>
          <p:cNvGrpSpPr/>
          <p:nvPr/>
        </p:nvGrpSpPr>
        <p:grpSpPr>
          <a:xfrm>
            <a:off x="4779255" y="181330"/>
            <a:ext cx="7267433" cy="2657374"/>
            <a:chOff x="4602804" y="3977893"/>
            <a:chExt cx="7267433" cy="265737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842FC88-28C9-AC06-29FF-F379114E21C3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Hexagon 92">
              <a:extLst>
                <a:ext uri="{FF2B5EF4-FFF2-40B4-BE49-F238E27FC236}">
                  <a16:creationId xmlns:a16="http://schemas.microsoft.com/office/drawing/2014/main" id="{04CE39F6-6FBC-8580-4258-83A8D43BC8CC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In each step, w</a:t>
              </a:r>
              <a:r>
                <a:rPr lang="en-US" sz="1800" b="1" dirty="0">
                  <a:solidFill>
                    <a:schemeClr val="tx1"/>
                  </a:solidFill>
                </a:rPr>
                <a:t>hat determines the actions of head 1?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19085A-A23C-17D1-4A6B-82309F0518D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5" name="Hexagon 94">
            <a:extLst>
              <a:ext uri="{FF2B5EF4-FFF2-40B4-BE49-F238E27FC236}">
                <a16:creationId xmlns:a16="http://schemas.microsoft.com/office/drawing/2014/main" id="{FEEF492E-F7F6-B9E6-7C7B-B9177A71A6A7}"/>
              </a:ext>
            </a:extLst>
          </p:cNvPr>
          <p:cNvSpPr/>
          <p:nvPr/>
        </p:nvSpPr>
        <p:spPr>
          <a:xfrm>
            <a:off x="4865448" y="173467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Head 1’s state and the symbols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observed by all heads</a:t>
            </a:r>
          </a:p>
        </p:txBody>
      </p:sp>
      <p:sp>
        <p:nvSpPr>
          <p:cNvPr id="96" name="Hexagon 95">
            <a:extLst>
              <a:ext uri="{FF2B5EF4-FFF2-40B4-BE49-F238E27FC236}">
                <a16:creationId xmlns:a16="http://schemas.microsoft.com/office/drawing/2014/main" id="{881AA2EB-062D-43F6-9E0B-49CFA3605BBF}"/>
              </a:ext>
            </a:extLst>
          </p:cNvPr>
          <p:cNvSpPr/>
          <p:nvPr/>
        </p:nvSpPr>
        <p:spPr>
          <a:xfrm>
            <a:off x="4865448" y="10112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Head 1’s state and the symbol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observed by head 1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C7A3463F-1704-9FDD-D661-48C1C7F905F9}"/>
              </a:ext>
            </a:extLst>
          </p:cNvPr>
          <p:cNvSpPr/>
          <p:nvPr/>
        </p:nvSpPr>
        <p:spPr>
          <a:xfrm>
            <a:off x="8414595" y="173467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The machine’s state and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symbol observed by head 1</a:t>
            </a:r>
          </a:p>
        </p:txBody>
      </p:sp>
      <p:sp>
        <p:nvSpPr>
          <p:cNvPr id="98" name="Hexagon 97">
            <a:extLst>
              <a:ext uri="{FF2B5EF4-FFF2-40B4-BE49-F238E27FC236}">
                <a16:creationId xmlns:a16="http://schemas.microsoft.com/office/drawing/2014/main" id="{D8C37908-F63B-DD85-2F1F-2B11C75AB387}"/>
              </a:ext>
            </a:extLst>
          </p:cNvPr>
          <p:cNvSpPr/>
          <p:nvPr/>
        </p:nvSpPr>
        <p:spPr>
          <a:xfrm>
            <a:off x="8414595" y="1011249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The machine’s state and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symbols observed by all heads</a:t>
            </a:r>
          </a:p>
        </p:txBody>
      </p:sp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1A2-F78D-18FA-B5D5-8BA1175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031"/>
                <a:ext cx="10515600" cy="457420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any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031"/>
                <a:ext cx="10515600" cy="457420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8A40-C7B9-D43E-19A7-3FCC0F4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/>
              <p:nvPr/>
            </p:nvSpPr>
            <p:spPr>
              <a:xfrm>
                <a:off x="1202822" y="2514030"/>
                <a:ext cx="9617578" cy="15767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22" y="2514030"/>
                <a:ext cx="9617578" cy="1576736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172D3D-2D06-6D2B-D090-8AD444D510A6}"/>
              </a:ext>
            </a:extLst>
          </p:cNvPr>
          <p:cNvGrpSpPr/>
          <p:nvPr/>
        </p:nvGrpSpPr>
        <p:grpSpPr>
          <a:xfrm>
            <a:off x="272613" y="4058372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43C6E-F1FC-A3C2-2E01-00A5F8052B8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6A4B250-181B-EB5A-28FE-62A69A0779A6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How should we keep track of the locations of the simulated heads?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3044C-DE25-9BAB-E4FE-DC26E7C7DB8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C62FB402-44F7-0135-3A89-5833F34D1EA4}"/>
              </a:ext>
            </a:extLst>
          </p:cNvPr>
          <p:cNvSpPr/>
          <p:nvPr/>
        </p:nvSpPr>
        <p:spPr>
          <a:xfrm>
            <a:off x="3914512" y="488829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Ensure that the real/simulated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heads’ locations are always equal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749E2E2-0E72-2AAB-F306-F046AE52BD1E}"/>
              </a:ext>
            </a:extLst>
          </p:cNvPr>
          <p:cNvSpPr/>
          <p:nvPr/>
        </p:nvSpPr>
        <p:spPr>
          <a:xfrm>
            <a:off x="358806" y="488829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Store the location data in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machine’s state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44AAEC-8275-885E-D1A2-642C59499C87}"/>
              </a:ext>
            </a:extLst>
          </p:cNvPr>
          <p:cNvSpPr/>
          <p:nvPr/>
        </p:nvSpPr>
        <p:spPr>
          <a:xfrm>
            <a:off x="3907953" y="561171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Store the location data in 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single dedicated tape cell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A194988-EDDA-4F75-50E9-BADD1E6B0645}"/>
              </a:ext>
            </a:extLst>
          </p:cNvPr>
          <p:cNvSpPr/>
          <p:nvPr/>
        </p:nvSpPr>
        <p:spPr>
          <a:xfrm>
            <a:off x="348156" y="561171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Use special symbols to mark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cells containing simulated heads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4D229-C5BB-9F80-A43C-04EDAFC7E08E}"/>
              </a:ext>
            </a:extLst>
          </p:cNvPr>
          <p:cNvSpPr txBox="1"/>
          <p:nvPr/>
        </p:nvSpPr>
        <p:spPr>
          <a:xfrm>
            <a:off x="8476343" y="5125014"/>
            <a:ext cx="3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on upcoming 14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B82C7-32F8-5BCF-6996-BFF5C84FF323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16" name="Picture 1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BB494D15-FA92-21ED-1CB1-22791C15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D3A156-BB43-E30A-080B-9A169C72A421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5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 </a:t>
                </a:r>
              </a:p>
            </p:txBody>
          </p:sp>
        </mc:Choice>
        <mc:Fallback xmlns="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  <a:blipFill>
                <a:blip r:embed="rId3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B304-8FED-86E4-A77D-E02E2AF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1F127B-C37F-7E11-3DDE-A44310C4A5E4}"/>
              </a:ext>
            </a:extLst>
          </p:cNvPr>
          <p:cNvCxnSpPr>
            <a:cxnSpLocks/>
          </p:cNvCxnSpPr>
          <p:nvPr/>
        </p:nvCxnSpPr>
        <p:spPr>
          <a:xfrm>
            <a:off x="6825343" y="2418796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E1C160-DFCA-B839-7187-7F2F7434EF2D}"/>
              </a:ext>
            </a:extLst>
          </p:cNvPr>
          <p:cNvCxnSpPr>
            <a:cxnSpLocks/>
          </p:cNvCxnSpPr>
          <p:nvPr/>
        </p:nvCxnSpPr>
        <p:spPr>
          <a:xfrm>
            <a:off x="6825343" y="3407735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206A6D-418E-54C9-2F11-13D18250EA95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A2A55D-257F-FCFF-98B6-0027E977632B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B73D7F-464B-5889-186C-D9A132AD5B46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F00287-042D-A8E4-90F7-E89DDC98F686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FCAAB6-7883-A267-733A-7B1F6285FE23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2486A8-3B3D-C27D-017D-7885DCFB8AB4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CB57A180-1556-71D3-83F6-9F1A3AC7FA23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185456A4-4E01-2E70-1AE0-3FDC12BA6CB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DADDFD29-0A69-C7A8-C33C-10EEB44EE0F5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8CC3D-AA8F-2881-D989-9A21FC66AED3}"/>
              </a:ext>
            </a:extLst>
          </p:cNvPr>
          <p:cNvCxnSpPr>
            <a:cxnSpLocks/>
          </p:cNvCxnSpPr>
          <p:nvPr/>
        </p:nvCxnSpPr>
        <p:spPr>
          <a:xfrm>
            <a:off x="6825343" y="4589724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!!b">
            <a:extLst>
              <a:ext uri="{FF2B5EF4-FFF2-40B4-BE49-F238E27FC236}">
                <a16:creationId xmlns:a16="http://schemas.microsoft.com/office/drawing/2014/main" id="{4A74FFBE-AA1B-C650-4453-2F9AC17232CF}"/>
              </a:ext>
            </a:extLst>
          </p:cNvPr>
          <p:cNvCxnSpPr>
            <a:cxnSpLocks/>
          </p:cNvCxnSpPr>
          <p:nvPr/>
        </p:nvCxnSpPr>
        <p:spPr>
          <a:xfrm>
            <a:off x="6825343" y="5578663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6BF410-A8A4-7F61-99C5-62C77567AEF1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E09AAD-2AD3-2A72-C41F-A857F65EBB2D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a">
            <a:extLst>
              <a:ext uri="{FF2B5EF4-FFF2-40B4-BE49-F238E27FC236}">
                <a16:creationId xmlns:a16="http://schemas.microsoft.com/office/drawing/2014/main" id="{60AA577A-E9E1-00C8-C47D-4EB1F08C6906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5C6A3C-308D-CA5D-6A00-385A2CD5A956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278251-4F22-21C2-7F48-5887E7321717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D616AF-779C-9418-848F-4CC162F1089F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2B87560-7414-F0F6-299A-3042FDF446C6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42A35F-94E1-42F8-FE2E-EA08C68640C6}"/>
              </a:ext>
            </a:extLst>
          </p:cNvPr>
          <p:cNvSpPr/>
          <p:nvPr/>
        </p:nvSpPr>
        <p:spPr>
          <a:xfrm>
            <a:off x="5121823" y="3930358"/>
            <a:ext cx="2574133" cy="19407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2574133 w 2574133"/>
              <a:gd name="connsiteY0" fmla="*/ 0 h 1940709"/>
              <a:gd name="connsiteX1" fmla="*/ 958597 w 2574133"/>
              <a:gd name="connsiteY1" fmla="*/ 5481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133" h="1940709">
                <a:moveTo>
                  <a:pt x="2574133" y="0"/>
                </a:moveTo>
                <a:cubicBezTo>
                  <a:pt x="2510902" y="399447"/>
                  <a:pt x="1272732" y="275382"/>
                  <a:pt x="972997" y="461773"/>
                </a:cubicBezTo>
                <a:cubicBezTo>
                  <a:pt x="673262" y="648164"/>
                  <a:pt x="215702" y="1462575"/>
                  <a:pt x="0" y="19407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E0A3F71-8B7D-4FA8-4CCE-A31BA7505726}"/>
              </a:ext>
            </a:extLst>
          </p:cNvPr>
          <p:cNvSpPr/>
          <p:nvPr/>
        </p:nvSpPr>
        <p:spPr>
          <a:xfrm>
            <a:off x="5171519" y="6116553"/>
            <a:ext cx="3466643" cy="373630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  <a:gd name="connsiteX0" fmla="*/ 3466643 w 3466643"/>
              <a:gd name="connsiteY0" fmla="*/ 0 h 373630"/>
              <a:gd name="connsiteX1" fmla="*/ 0 w 3466643"/>
              <a:gd name="connsiteY1" fmla="*/ 43381 h 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73630">
                <a:moveTo>
                  <a:pt x="3466643" y="0"/>
                </a:moveTo>
                <a:cubicBezTo>
                  <a:pt x="3338139" y="573790"/>
                  <a:pt x="784487" y="403869"/>
                  <a:pt x="0" y="433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/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74FDF83D-4CB2-01D8-7D2E-3E6D32B0C770}"/>
              </a:ext>
            </a:extLst>
          </p:cNvPr>
          <p:cNvSpPr txBox="1"/>
          <p:nvPr/>
        </p:nvSpPr>
        <p:spPr>
          <a:xfrm>
            <a:off x="7423298" y="479180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3F331ECC-D902-C2B0-4E4F-E06AF5204BE8}"/>
              </a:ext>
            </a:extLst>
          </p:cNvPr>
          <p:cNvSpPr txBox="1"/>
          <p:nvPr/>
        </p:nvSpPr>
        <p:spPr>
          <a:xfrm>
            <a:off x="8369594" y="477590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AD2BC61F-1398-0409-3B54-4699BFB8ADFA}"/>
              </a:ext>
            </a:extLst>
          </p:cNvPr>
          <p:cNvSpPr txBox="1"/>
          <p:nvPr/>
        </p:nvSpPr>
        <p:spPr>
          <a:xfrm>
            <a:off x="9351337" y="478117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C8982FEE-43C2-1A47-C172-E7036B977834}"/>
              </a:ext>
            </a:extLst>
          </p:cNvPr>
          <p:cNvSpPr txBox="1"/>
          <p:nvPr/>
        </p:nvSpPr>
        <p:spPr>
          <a:xfrm>
            <a:off x="10329531" y="479383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/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/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66875AF-0124-A809-F2C2-3B929740D8A4}"/>
              </a:ext>
            </a:extLst>
          </p:cNvPr>
          <p:cNvSpPr/>
          <p:nvPr/>
        </p:nvSpPr>
        <p:spPr>
          <a:xfrm>
            <a:off x="7272671" y="3227235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4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1DB6E5-033B-3266-F43C-7F3586AA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173" y="1825624"/>
                <a:ext cx="11334433" cy="5030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one “real head” </a:t>
                </a:r>
                <a:r>
                  <a:rPr lang="en-US" dirty="0"/>
                  <a:t>will scan back and forth, updating the simulated heads’ locations and the simulated tape contents. (Details on the next slides)</a:t>
                </a:r>
              </a:p>
            </p:txBody>
          </p:sp>
        </mc:Choice>
        <mc:Fallback xmlns="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" y="1825624"/>
                <a:ext cx="11334433" cy="5030345"/>
              </a:xfrm>
              <a:prstGeom prst="rect">
                <a:avLst/>
              </a:prstGeom>
              <a:blipFill>
                <a:blip r:embed="rId2"/>
                <a:stretch>
                  <a:fillRect l="-914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8DC8-D729-620B-A16F-BDF7D0C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2D3070-1C1B-0100-5828-3697BF45DFE4}"/>
              </a:ext>
            </a:extLst>
          </p:cNvPr>
          <p:cNvCxnSpPr>
            <a:cxnSpLocks/>
          </p:cNvCxnSpPr>
          <p:nvPr/>
        </p:nvCxnSpPr>
        <p:spPr>
          <a:xfrm>
            <a:off x="6705600" y="2418796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7C196-0C52-96E7-7426-AA876DC080D4}"/>
              </a:ext>
            </a:extLst>
          </p:cNvPr>
          <p:cNvCxnSpPr>
            <a:cxnSpLocks/>
          </p:cNvCxnSpPr>
          <p:nvPr/>
        </p:nvCxnSpPr>
        <p:spPr>
          <a:xfrm>
            <a:off x="7187610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CA3A41-5F27-4D64-92F5-2C3B4A10F063}"/>
              </a:ext>
            </a:extLst>
          </p:cNvPr>
          <p:cNvCxnSpPr>
            <a:cxnSpLocks/>
          </p:cNvCxnSpPr>
          <p:nvPr/>
        </p:nvCxnSpPr>
        <p:spPr>
          <a:xfrm>
            <a:off x="816580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0B73DD-93A8-2DD9-64E4-CE7759400D7E}"/>
              </a:ext>
            </a:extLst>
          </p:cNvPr>
          <p:cNvCxnSpPr>
            <a:cxnSpLocks/>
          </p:cNvCxnSpPr>
          <p:nvPr/>
        </p:nvCxnSpPr>
        <p:spPr>
          <a:xfrm>
            <a:off x="912273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3CA0DE-C976-C3C6-A38E-D72D62CBE587}"/>
              </a:ext>
            </a:extLst>
          </p:cNvPr>
          <p:cNvCxnSpPr>
            <a:cxnSpLocks/>
          </p:cNvCxnSpPr>
          <p:nvPr/>
        </p:nvCxnSpPr>
        <p:spPr>
          <a:xfrm>
            <a:off x="10090298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0D283-ABA9-00E3-625A-ADB9F47DC8E0}"/>
              </a:ext>
            </a:extLst>
          </p:cNvPr>
          <p:cNvCxnSpPr>
            <a:cxnSpLocks/>
          </p:cNvCxnSpPr>
          <p:nvPr/>
        </p:nvCxnSpPr>
        <p:spPr>
          <a:xfrm>
            <a:off x="11100391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502896-A85E-869E-0077-6D460AFD5685}"/>
              </a:ext>
            </a:extLst>
          </p:cNvPr>
          <p:cNvCxnSpPr>
            <a:cxnSpLocks/>
          </p:cNvCxnSpPr>
          <p:nvPr/>
        </p:nvCxnSpPr>
        <p:spPr>
          <a:xfrm>
            <a:off x="12046688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D85D6D97-0D33-C923-48F3-4E1E8BBD9DBC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5AF6D5D8-AF98-0383-A051-050FBB2D6E9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ACC03A64-CA48-491D-3708-0BB6AB750B81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!!b">
            <a:extLst>
              <a:ext uri="{FF2B5EF4-FFF2-40B4-BE49-F238E27FC236}">
                <a16:creationId xmlns:a16="http://schemas.microsoft.com/office/drawing/2014/main" id="{3E9BD644-028F-6C4C-9BD6-36C81FF2395B}"/>
              </a:ext>
            </a:extLst>
          </p:cNvPr>
          <p:cNvCxnSpPr>
            <a:cxnSpLocks/>
          </p:cNvCxnSpPr>
          <p:nvPr/>
        </p:nvCxnSpPr>
        <p:spPr>
          <a:xfrm>
            <a:off x="6705600" y="4209840"/>
            <a:ext cx="5488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A24D370-E153-51B0-251B-E6C296EB1A53}"/>
              </a:ext>
            </a:extLst>
          </p:cNvPr>
          <p:cNvSpPr/>
          <p:nvPr/>
        </p:nvSpPr>
        <p:spPr>
          <a:xfrm>
            <a:off x="8502468" y="3908665"/>
            <a:ext cx="237484" cy="207872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/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65A9F5A9-C945-1E32-045E-E5191C1863FE}"/>
              </a:ext>
            </a:extLst>
          </p:cNvPr>
          <p:cNvSpPr txBox="1"/>
          <p:nvPr/>
        </p:nvSpPr>
        <p:spPr>
          <a:xfrm>
            <a:off x="7425307" y="342298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79122B58-5E9D-4A67-93DF-17AEB34EAE6A}"/>
              </a:ext>
            </a:extLst>
          </p:cNvPr>
          <p:cNvSpPr txBox="1"/>
          <p:nvPr/>
        </p:nvSpPr>
        <p:spPr>
          <a:xfrm>
            <a:off x="8371603" y="340707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6BE30FDA-B5E3-5C6C-26E4-3A2129596784}"/>
              </a:ext>
            </a:extLst>
          </p:cNvPr>
          <p:cNvSpPr txBox="1"/>
          <p:nvPr/>
        </p:nvSpPr>
        <p:spPr>
          <a:xfrm>
            <a:off x="9353346" y="341235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437E2375-E96E-0846-37DF-7AB7976319E4}"/>
              </a:ext>
            </a:extLst>
          </p:cNvPr>
          <p:cNvSpPr txBox="1"/>
          <p:nvPr/>
        </p:nvSpPr>
        <p:spPr>
          <a:xfrm>
            <a:off x="10331540" y="3425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/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111A26D-DE4F-4A10-DE7C-B3CA82328BD0}"/>
              </a:ext>
            </a:extLst>
          </p:cNvPr>
          <p:cNvSpPr/>
          <p:nvPr/>
        </p:nvSpPr>
        <p:spPr>
          <a:xfrm>
            <a:off x="7586711" y="3116591"/>
            <a:ext cx="222527" cy="19478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BE11ED-18CF-EF71-EAB8-452F9ECD6D66}"/>
              </a:ext>
            </a:extLst>
          </p:cNvPr>
          <p:cNvSpPr/>
          <p:nvPr/>
        </p:nvSpPr>
        <p:spPr>
          <a:xfrm>
            <a:off x="6290899" y="4074689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B51DD544-559B-3784-EA42-57AAE38D117E}"/>
              </a:ext>
            </a:extLst>
          </p:cNvPr>
          <p:cNvSpPr txBox="1"/>
          <p:nvPr/>
        </p:nvSpPr>
        <p:spPr>
          <a:xfrm>
            <a:off x="7432162" y="26102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/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1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7982 0.0009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0.15781 0.00185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1.48148E-6 L 0.07747 0.00139 " pathEditMode="relative" rAng="0" ptsTypes="AA">
                                      <p:cBhvr>
                                        <p:cTn id="23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23932 0.00278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42" presetClass="path" presetSubtype="0" accel="50000" decel="5000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4849 0.00278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42" presetClass="path" presetSubtype="0" accel="50000" decel="5000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849 0.00278 L 0.40286 0.00278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path" presetSubtype="0" accel="50000" decel="5000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path" presetSubtype="0" accel="50000" decel="5000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42" presetClass="path" presetSubtype="0" accel="50000" decel="5000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15781 0.00185 " pathEditMode="relative" rAng="0" ptsTypes="AA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"/>
                            </p:stCondLst>
                            <p:childTnLst>
                              <p:par>
                                <p:cTn id="51" presetID="42" presetClass="path" presetSubtype="0" accel="50000" decel="5000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07982 0.00093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-3.7037E-6 L -0.07682 -3.7037E-6 " pathEditMode="relative" rAng="0" ptsTypes="AA">
                                      <p:cBhvr>
                                        <p:cTn id="6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00"/>
                            </p:stCondLst>
                            <p:childTnLst>
                              <p:par>
                                <p:cTn id="62" presetID="42" presetClass="path" presetSubtype="0" accel="50000" decel="5000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-2.08333E-7 -2.22222E-6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 animBg="1"/>
      <p:bldP spid="50" grpId="1" animBg="1"/>
      <p:bldP spid="50" grpId="2" animBg="1"/>
      <p:bldP spid="57" grpId="0"/>
      <p:bldP spid="62" grpId="0" animBg="1"/>
      <p:bldP spid="62" grpId="1" animBg="1"/>
      <p:bldP spid="62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181534</TotalTime>
  <Words>1309</Words>
  <Application>Microsoft Office PowerPoint</Application>
  <PresentationFormat>Widescreen</PresentationFormat>
  <Paragraphs>333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Which problems can be solved through computation?</vt:lpstr>
      <vt:lpstr>The Church-Turing Thesis</vt:lpstr>
      <vt:lpstr>Are Turing machines powerful enough?</vt:lpstr>
      <vt:lpstr>Left-right-stationary Turing machines</vt:lpstr>
      <vt:lpstr>Multi-tape Turing machines</vt:lpstr>
      <vt:lpstr>Multi-tape Turing machines</vt:lpstr>
      <vt:lpstr>Simulating k tapes with 1 tape</vt:lpstr>
      <vt:lpstr>Simulating k tapes with 1 tape</vt:lpstr>
      <vt:lpstr>Simulating k tapes with 1 tape</vt:lpstr>
      <vt:lpstr>Simulating k tapes with 1 tape: Alphabet</vt:lpstr>
      <vt:lpstr>Simulating 2 tapes with 1 tape: States</vt:lpstr>
      <vt:lpstr>Simulating k tapes with 1 tape: States </vt:lpstr>
      <vt:lpstr>Simulating k tapes with 1 tape: Start state</vt:lpstr>
      <vt:lpstr>Simulating k tapes with 1 tape: Transitions</vt:lpstr>
      <vt:lpstr>Simulating k tapes with 1 tape: Transitions</vt:lpstr>
      <vt:lpstr>Simulating k tapes with 1 tape: Transitions</vt:lpstr>
      <vt:lpstr>Simulating k tapes with 1 tape: Halting states</vt:lpstr>
      <vt:lpstr>Simulating k tapes with 1 tape</vt:lpstr>
      <vt:lpstr>TMs can simulate all “reasonable”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673</cp:revision>
  <dcterms:created xsi:type="dcterms:W3CDTF">2022-12-12T23:26:37Z</dcterms:created>
  <dcterms:modified xsi:type="dcterms:W3CDTF">2025-03-31T20:48:55Z</dcterms:modified>
</cp:coreProperties>
</file>