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00" r:id="rId2"/>
    <p:sldId id="720" r:id="rId3"/>
    <p:sldId id="786" r:id="rId4"/>
    <p:sldId id="969" r:id="rId5"/>
    <p:sldId id="725" r:id="rId6"/>
    <p:sldId id="907" r:id="rId7"/>
    <p:sldId id="909" r:id="rId8"/>
    <p:sldId id="967" r:id="rId9"/>
    <p:sldId id="968" r:id="rId10"/>
    <p:sldId id="912" r:id="rId11"/>
    <p:sldId id="813" r:id="rId12"/>
    <p:sldId id="913" r:id="rId13"/>
    <p:sldId id="986" r:id="rId14"/>
    <p:sldId id="915" r:id="rId15"/>
    <p:sldId id="985" r:id="rId16"/>
    <p:sldId id="917" r:id="rId17"/>
    <p:sldId id="970" r:id="rId18"/>
    <p:sldId id="966" r:id="rId19"/>
    <p:sldId id="928" r:id="rId20"/>
    <p:sldId id="929" r:id="rId21"/>
    <p:sldId id="971" r:id="rId22"/>
    <p:sldId id="944" r:id="rId23"/>
    <p:sldId id="785" r:id="rId24"/>
    <p:sldId id="972" r:id="rId25"/>
    <p:sldId id="799" r:id="rId26"/>
    <p:sldId id="864" r:id="rId27"/>
    <p:sldId id="839" r:id="rId28"/>
    <p:sldId id="973" r:id="rId29"/>
    <p:sldId id="877" r:id="rId30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DE"/>
    <a:srgbClr val="FFF2CC"/>
    <a:srgbClr val="4472C4"/>
    <a:srgbClr val="FFCCFF"/>
    <a:srgbClr val="FF99FF"/>
    <a:srgbClr val="8A3500"/>
    <a:srgbClr val="00FFFF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78644" autoAdjust="0"/>
  </p:normalViewPr>
  <p:slideViewPr>
    <p:cSldViewPr snapToGrid="0">
      <p:cViewPr>
        <p:scale>
          <a:sx n="60" d="100"/>
          <a:sy n="60" d="100"/>
        </p:scale>
        <p:origin x="2126" y="7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01B2F-902B-2206-A6A5-5EDCC8638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494DBF-E757-3B77-6B5E-2B721D5B45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B85A84-3D77-C0A3-E7FC-0D6F1F713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52DFA-AE70-BA85-E634-BD79758AD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4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3" Type="http://schemas.openxmlformats.org/officeDocument/2006/relationships/image" Target="../media/image400.png"/><Relationship Id="rId7" Type="http://schemas.openxmlformats.org/officeDocument/2006/relationships/image" Target="../media/image440.png"/><Relationship Id="rId2" Type="http://schemas.openxmlformats.org/officeDocument/2006/relationships/image" Target="../media/image3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750.png"/><Relationship Id="rId4" Type="http://schemas.openxmlformats.org/officeDocument/2006/relationships/image" Target="../media/image4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481.png"/><Relationship Id="rId4" Type="http://schemas.openxmlformats.org/officeDocument/2006/relationships/image" Target="../media/image47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0.png"/><Relationship Id="rId4" Type="http://schemas.openxmlformats.org/officeDocument/2006/relationships/image" Target="../media/image5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0.png"/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0.png"/><Relationship Id="rId4" Type="http://schemas.openxmlformats.org/officeDocument/2006/relationships/image" Target="../media/image8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7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svg"/><Relationship Id="rId5" Type="http://schemas.openxmlformats.org/officeDocument/2006/relationships/image" Target="../media/image14.png"/><Relationship Id="rId10" Type="http://schemas.openxmlformats.org/officeDocument/2006/relationships/image" Target="../media/image16.png"/><Relationship Id="rId4" Type="http://schemas.openxmlformats.org/officeDocument/2006/relationships/image" Target="../media/image13.jp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0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0.png"/><Relationship Id="rId4" Type="http://schemas.openxmlformats.org/officeDocument/2006/relationships/image" Target="../media/image6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68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7" Type="http://schemas.openxmlformats.org/officeDocument/2006/relationships/image" Target="../media/image73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0.png"/><Relationship Id="rId5" Type="http://schemas.openxmlformats.org/officeDocument/2006/relationships/image" Target="../media/image710.png"/><Relationship Id="rId4" Type="http://schemas.openxmlformats.org/officeDocument/2006/relationships/image" Target="../media/image7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B16E6F-6D16-666F-CA4B-412F0F58A2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B16E6F-6D16-666F-CA4B-412F0F58A2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1F92A-9329-F69C-EA99-93152CA42C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6562"/>
                <a:ext cx="10515601" cy="4588407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decided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poly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TIME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Brute-force </a:t>
                </a:r>
                <a:r>
                  <a:rPr lang="en-US" dirty="0" err="1"/>
                  <a:t>derandomization</a:t>
                </a:r>
                <a:r>
                  <a:rPr lang="en-US" dirty="0"/>
                  <a:t> proves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61F92A-9329-F69C-EA99-93152CA42C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6562"/>
                <a:ext cx="10515601" cy="4588407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186C80-F4D9-065D-8AD3-33DB6603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FF54A2F-A760-8F11-1585-A7C256ECE046}"/>
              </a:ext>
            </a:extLst>
          </p:cNvPr>
          <p:cNvSpPr/>
          <p:nvPr/>
        </p:nvSpPr>
        <p:spPr>
          <a:xfrm>
            <a:off x="5397081" y="2739781"/>
            <a:ext cx="644574" cy="386464"/>
          </a:xfrm>
          <a:custGeom>
            <a:avLst/>
            <a:gdLst>
              <a:gd name="connsiteX0" fmla="*/ 381000 w 685800"/>
              <a:gd name="connsiteY0" fmla="*/ 0 h 479136"/>
              <a:gd name="connsiteX1" fmla="*/ 0 w 685800"/>
              <a:gd name="connsiteY1" fmla="*/ 206829 h 479136"/>
              <a:gd name="connsiteX2" fmla="*/ 381000 w 685800"/>
              <a:gd name="connsiteY2" fmla="*/ 478972 h 479136"/>
              <a:gd name="connsiteX3" fmla="*/ 685800 w 685800"/>
              <a:gd name="connsiteY3" fmla="*/ 250372 h 479136"/>
              <a:gd name="connsiteX4" fmla="*/ 685800 w 685800"/>
              <a:gd name="connsiteY4" fmla="*/ 250372 h 479136"/>
              <a:gd name="connsiteX5" fmla="*/ 457200 w 685800"/>
              <a:gd name="connsiteY5" fmla="*/ 10886 h 479136"/>
              <a:gd name="connsiteX6" fmla="*/ 457200 w 685800"/>
              <a:gd name="connsiteY6" fmla="*/ 10886 h 479136"/>
              <a:gd name="connsiteX0" fmla="*/ 381000 w 755073"/>
              <a:gd name="connsiteY0" fmla="*/ 95992 h 575128"/>
              <a:gd name="connsiteX1" fmla="*/ 0 w 755073"/>
              <a:gd name="connsiteY1" fmla="*/ 302821 h 575128"/>
              <a:gd name="connsiteX2" fmla="*/ 381000 w 755073"/>
              <a:gd name="connsiteY2" fmla="*/ 574964 h 575128"/>
              <a:gd name="connsiteX3" fmla="*/ 685800 w 755073"/>
              <a:gd name="connsiteY3" fmla="*/ 346364 h 575128"/>
              <a:gd name="connsiteX4" fmla="*/ 755073 w 755073"/>
              <a:gd name="connsiteY4" fmla="*/ 0 h 575128"/>
              <a:gd name="connsiteX5" fmla="*/ 457200 w 755073"/>
              <a:gd name="connsiteY5" fmla="*/ 106878 h 575128"/>
              <a:gd name="connsiteX6" fmla="*/ 457200 w 755073"/>
              <a:gd name="connsiteY6" fmla="*/ 106878 h 575128"/>
              <a:gd name="connsiteX0" fmla="*/ 381000 w 685800"/>
              <a:gd name="connsiteY0" fmla="*/ 0 h 479136"/>
              <a:gd name="connsiteX1" fmla="*/ 0 w 685800"/>
              <a:gd name="connsiteY1" fmla="*/ 206829 h 479136"/>
              <a:gd name="connsiteX2" fmla="*/ 381000 w 685800"/>
              <a:gd name="connsiteY2" fmla="*/ 478972 h 479136"/>
              <a:gd name="connsiteX3" fmla="*/ 685800 w 685800"/>
              <a:gd name="connsiteY3" fmla="*/ 250372 h 479136"/>
              <a:gd name="connsiteX4" fmla="*/ 457200 w 685800"/>
              <a:gd name="connsiteY4" fmla="*/ 10886 h 479136"/>
              <a:gd name="connsiteX5" fmla="*/ 457200 w 685800"/>
              <a:gd name="connsiteY5" fmla="*/ 10886 h 479136"/>
              <a:gd name="connsiteX0" fmla="*/ 381000 w 699277"/>
              <a:gd name="connsiteY0" fmla="*/ 0 h 479216"/>
              <a:gd name="connsiteX1" fmla="*/ 0 w 699277"/>
              <a:gd name="connsiteY1" fmla="*/ 206829 h 479216"/>
              <a:gd name="connsiteX2" fmla="*/ 381000 w 699277"/>
              <a:gd name="connsiteY2" fmla="*/ 478972 h 479216"/>
              <a:gd name="connsiteX3" fmla="*/ 685800 w 699277"/>
              <a:gd name="connsiteY3" fmla="*/ 250372 h 479216"/>
              <a:gd name="connsiteX4" fmla="*/ 457200 w 699277"/>
              <a:gd name="connsiteY4" fmla="*/ 10886 h 479216"/>
              <a:gd name="connsiteX5" fmla="*/ 457200 w 699277"/>
              <a:gd name="connsiteY5" fmla="*/ 10886 h 479216"/>
              <a:gd name="connsiteX0" fmla="*/ 381000 w 685845"/>
              <a:gd name="connsiteY0" fmla="*/ 0 h 479843"/>
              <a:gd name="connsiteX1" fmla="*/ 0 w 685845"/>
              <a:gd name="connsiteY1" fmla="*/ 206829 h 479843"/>
              <a:gd name="connsiteX2" fmla="*/ 381000 w 685845"/>
              <a:gd name="connsiteY2" fmla="*/ 478972 h 479843"/>
              <a:gd name="connsiteX3" fmla="*/ 685800 w 685845"/>
              <a:gd name="connsiteY3" fmla="*/ 250372 h 479843"/>
              <a:gd name="connsiteX4" fmla="*/ 457200 w 685845"/>
              <a:gd name="connsiteY4" fmla="*/ 10886 h 479843"/>
              <a:gd name="connsiteX5" fmla="*/ 457200 w 685845"/>
              <a:gd name="connsiteY5" fmla="*/ 10886 h 479843"/>
              <a:gd name="connsiteX0" fmla="*/ 381000 w 685845"/>
              <a:gd name="connsiteY0" fmla="*/ 0 h 479843"/>
              <a:gd name="connsiteX1" fmla="*/ 0 w 685845"/>
              <a:gd name="connsiteY1" fmla="*/ 206829 h 479843"/>
              <a:gd name="connsiteX2" fmla="*/ 381000 w 685845"/>
              <a:gd name="connsiteY2" fmla="*/ 478972 h 479843"/>
              <a:gd name="connsiteX3" fmla="*/ 685800 w 685845"/>
              <a:gd name="connsiteY3" fmla="*/ 250372 h 479843"/>
              <a:gd name="connsiteX4" fmla="*/ 457200 w 685845"/>
              <a:gd name="connsiteY4" fmla="*/ 10886 h 479843"/>
              <a:gd name="connsiteX5" fmla="*/ 457200 w 685845"/>
              <a:gd name="connsiteY5" fmla="*/ 10886 h 479843"/>
              <a:gd name="connsiteX0" fmla="*/ 381045 w 685890"/>
              <a:gd name="connsiteY0" fmla="*/ 0 h 479843"/>
              <a:gd name="connsiteX1" fmla="*/ 45 w 685890"/>
              <a:gd name="connsiteY1" fmla="*/ 206829 h 479843"/>
              <a:gd name="connsiteX2" fmla="*/ 381045 w 685890"/>
              <a:gd name="connsiteY2" fmla="*/ 478972 h 479843"/>
              <a:gd name="connsiteX3" fmla="*/ 685845 w 685890"/>
              <a:gd name="connsiteY3" fmla="*/ 250372 h 479843"/>
              <a:gd name="connsiteX4" fmla="*/ 457245 w 685890"/>
              <a:gd name="connsiteY4" fmla="*/ 10886 h 479843"/>
              <a:gd name="connsiteX5" fmla="*/ 457245 w 685890"/>
              <a:gd name="connsiteY5" fmla="*/ 10886 h 479843"/>
              <a:gd name="connsiteX0" fmla="*/ 339495 w 644339"/>
              <a:gd name="connsiteY0" fmla="*/ 0 h 479068"/>
              <a:gd name="connsiteX1" fmla="*/ 58 w 644339"/>
              <a:gd name="connsiteY1" fmla="*/ 238002 h 479068"/>
              <a:gd name="connsiteX2" fmla="*/ 339495 w 644339"/>
              <a:gd name="connsiteY2" fmla="*/ 478972 h 479068"/>
              <a:gd name="connsiteX3" fmla="*/ 644295 w 644339"/>
              <a:gd name="connsiteY3" fmla="*/ 250372 h 479068"/>
              <a:gd name="connsiteX4" fmla="*/ 415695 w 644339"/>
              <a:gd name="connsiteY4" fmla="*/ 10886 h 479068"/>
              <a:gd name="connsiteX5" fmla="*/ 415695 w 644339"/>
              <a:gd name="connsiteY5" fmla="*/ 10886 h 479068"/>
              <a:gd name="connsiteX0" fmla="*/ 339466 w 645515"/>
              <a:gd name="connsiteY0" fmla="*/ 0 h 437434"/>
              <a:gd name="connsiteX1" fmla="*/ 29 w 645515"/>
              <a:gd name="connsiteY1" fmla="*/ 238002 h 437434"/>
              <a:gd name="connsiteX2" fmla="*/ 322148 w 645515"/>
              <a:gd name="connsiteY2" fmla="*/ 437408 h 437434"/>
              <a:gd name="connsiteX3" fmla="*/ 644266 w 645515"/>
              <a:gd name="connsiteY3" fmla="*/ 250372 h 437434"/>
              <a:gd name="connsiteX4" fmla="*/ 415666 w 645515"/>
              <a:gd name="connsiteY4" fmla="*/ 10886 h 437434"/>
              <a:gd name="connsiteX5" fmla="*/ 415666 w 645515"/>
              <a:gd name="connsiteY5" fmla="*/ 10886 h 437434"/>
              <a:gd name="connsiteX0" fmla="*/ 339969 w 646018"/>
              <a:gd name="connsiteY0" fmla="*/ 0 h 437434"/>
              <a:gd name="connsiteX1" fmla="*/ 532 w 646018"/>
              <a:gd name="connsiteY1" fmla="*/ 238002 h 437434"/>
              <a:gd name="connsiteX2" fmla="*/ 322651 w 646018"/>
              <a:gd name="connsiteY2" fmla="*/ 437408 h 437434"/>
              <a:gd name="connsiteX3" fmla="*/ 644769 w 646018"/>
              <a:gd name="connsiteY3" fmla="*/ 250372 h 437434"/>
              <a:gd name="connsiteX4" fmla="*/ 416169 w 646018"/>
              <a:gd name="connsiteY4" fmla="*/ 10886 h 437434"/>
              <a:gd name="connsiteX5" fmla="*/ 416169 w 646018"/>
              <a:gd name="connsiteY5" fmla="*/ 10886 h 437434"/>
              <a:gd name="connsiteX0" fmla="*/ 339969 w 645013"/>
              <a:gd name="connsiteY0" fmla="*/ 0 h 437448"/>
              <a:gd name="connsiteX1" fmla="*/ 532 w 645013"/>
              <a:gd name="connsiteY1" fmla="*/ 238002 h 437448"/>
              <a:gd name="connsiteX2" fmla="*/ 322651 w 645013"/>
              <a:gd name="connsiteY2" fmla="*/ 437408 h 437448"/>
              <a:gd name="connsiteX3" fmla="*/ 644769 w 645013"/>
              <a:gd name="connsiteY3" fmla="*/ 250372 h 437448"/>
              <a:gd name="connsiteX4" fmla="*/ 416169 w 645013"/>
              <a:gd name="connsiteY4" fmla="*/ 10886 h 437448"/>
              <a:gd name="connsiteX5" fmla="*/ 416169 w 645013"/>
              <a:gd name="connsiteY5" fmla="*/ 10886 h 437448"/>
              <a:gd name="connsiteX0" fmla="*/ 294552 w 644623"/>
              <a:gd name="connsiteY0" fmla="*/ 20286 h 426562"/>
              <a:gd name="connsiteX1" fmla="*/ 142 w 644623"/>
              <a:gd name="connsiteY1" fmla="*/ 227116 h 426562"/>
              <a:gd name="connsiteX2" fmla="*/ 322261 w 644623"/>
              <a:gd name="connsiteY2" fmla="*/ 426522 h 426562"/>
              <a:gd name="connsiteX3" fmla="*/ 644379 w 644623"/>
              <a:gd name="connsiteY3" fmla="*/ 239486 h 426562"/>
              <a:gd name="connsiteX4" fmla="*/ 415779 w 644623"/>
              <a:gd name="connsiteY4" fmla="*/ 0 h 426562"/>
              <a:gd name="connsiteX5" fmla="*/ 415779 w 644623"/>
              <a:gd name="connsiteY5" fmla="*/ 0 h 426562"/>
              <a:gd name="connsiteX0" fmla="*/ 294534 w 644605"/>
              <a:gd name="connsiteY0" fmla="*/ 20286 h 426562"/>
              <a:gd name="connsiteX1" fmla="*/ 124 w 644605"/>
              <a:gd name="connsiteY1" fmla="*/ 227116 h 426562"/>
              <a:gd name="connsiteX2" fmla="*/ 322243 w 644605"/>
              <a:gd name="connsiteY2" fmla="*/ 426522 h 426562"/>
              <a:gd name="connsiteX3" fmla="*/ 644361 w 644605"/>
              <a:gd name="connsiteY3" fmla="*/ 239486 h 426562"/>
              <a:gd name="connsiteX4" fmla="*/ 415761 w 644605"/>
              <a:gd name="connsiteY4" fmla="*/ 0 h 426562"/>
              <a:gd name="connsiteX5" fmla="*/ 415761 w 644605"/>
              <a:gd name="connsiteY5" fmla="*/ 0 h 426562"/>
              <a:gd name="connsiteX0" fmla="*/ 294768 w 644839"/>
              <a:gd name="connsiteY0" fmla="*/ 20286 h 426562"/>
              <a:gd name="connsiteX1" fmla="*/ 358 w 644839"/>
              <a:gd name="connsiteY1" fmla="*/ 227116 h 426562"/>
              <a:gd name="connsiteX2" fmla="*/ 322477 w 644839"/>
              <a:gd name="connsiteY2" fmla="*/ 426522 h 426562"/>
              <a:gd name="connsiteX3" fmla="*/ 644595 w 644839"/>
              <a:gd name="connsiteY3" fmla="*/ 239486 h 426562"/>
              <a:gd name="connsiteX4" fmla="*/ 415995 w 644839"/>
              <a:gd name="connsiteY4" fmla="*/ 0 h 426562"/>
              <a:gd name="connsiteX5" fmla="*/ 415995 w 644839"/>
              <a:gd name="connsiteY5" fmla="*/ 0 h 426562"/>
              <a:gd name="connsiteX0" fmla="*/ 301404 w 644548"/>
              <a:gd name="connsiteY0" fmla="*/ 41068 h 426562"/>
              <a:gd name="connsiteX1" fmla="*/ 67 w 644548"/>
              <a:gd name="connsiteY1" fmla="*/ 227116 h 426562"/>
              <a:gd name="connsiteX2" fmla="*/ 322186 w 644548"/>
              <a:gd name="connsiteY2" fmla="*/ 426522 h 426562"/>
              <a:gd name="connsiteX3" fmla="*/ 644304 w 644548"/>
              <a:gd name="connsiteY3" fmla="*/ 239486 h 426562"/>
              <a:gd name="connsiteX4" fmla="*/ 415704 w 644548"/>
              <a:gd name="connsiteY4" fmla="*/ 0 h 426562"/>
              <a:gd name="connsiteX5" fmla="*/ 415704 w 644548"/>
              <a:gd name="connsiteY5" fmla="*/ 0 h 426562"/>
              <a:gd name="connsiteX0" fmla="*/ 301591 w 644735"/>
              <a:gd name="connsiteY0" fmla="*/ 41068 h 426562"/>
              <a:gd name="connsiteX1" fmla="*/ 254 w 644735"/>
              <a:gd name="connsiteY1" fmla="*/ 227116 h 426562"/>
              <a:gd name="connsiteX2" fmla="*/ 322373 w 644735"/>
              <a:gd name="connsiteY2" fmla="*/ 426522 h 426562"/>
              <a:gd name="connsiteX3" fmla="*/ 644491 w 644735"/>
              <a:gd name="connsiteY3" fmla="*/ 239486 h 426562"/>
              <a:gd name="connsiteX4" fmla="*/ 415891 w 644735"/>
              <a:gd name="connsiteY4" fmla="*/ 0 h 426562"/>
              <a:gd name="connsiteX5" fmla="*/ 415891 w 644735"/>
              <a:gd name="connsiteY5" fmla="*/ 0 h 426562"/>
              <a:gd name="connsiteX0" fmla="*/ 301591 w 644800"/>
              <a:gd name="connsiteY0" fmla="*/ 41068 h 426562"/>
              <a:gd name="connsiteX1" fmla="*/ 254 w 644800"/>
              <a:gd name="connsiteY1" fmla="*/ 227116 h 426562"/>
              <a:gd name="connsiteX2" fmla="*/ 322373 w 644800"/>
              <a:gd name="connsiteY2" fmla="*/ 426522 h 426562"/>
              <a:gd name="connsiteX3" fmla="*/ 644491 w 644800"/>
              <a:gd name="connsiteY3" fmla="*/ 239486 h 426562"/>
              <a:gd name="connsiteX4" fmla="*/ 415891 w 644800"/>
              <a:gd name="connsiteY4" fmla="*/ 0 h 426562"/>
              <a:gd name="connsiteX5" fmla="*/ 415891 w 644800"/>
              <a:gd name="connsiteY5" fmla="*/ 0 h 426562"/>
              <a:gd name="connsiteX0" fmla="*/ 301591 w 644800"/>
              <a:gd name="connsiteY0" fmla="*/ 235031 h 620525"/>
              <a:gd name="connsiteX1" fmla="*/ 254 w 644800"/>
              <a:gd name="connsiteY1" fmla="*/ 421079 h 620525"/>
              <a:gd name="connsiteX2" fmla="*/ 322373 w 644800"/>
              <a:gd name="connsiteY2" fmla="*/ 620485 h 620525"/>
              <a:gd name="connsiteX3" fmla="*/ 644491 w 644800"/>
              <a:gd name="connsiteY3" fmla="*/ 433449 h 620525"/>
              <a:gd name="connsiteX4" fmla="*/ 415891 w 644800"/>
              <a:gd name="connsiteY4" fmla="*/ 193963 h 620525"/>
              <a:gd name="connsiteX5" fmla="*/ 357009 w 644800"/>
              <a:gd name="connsiteY5" fmla="*/ 0 h 620525"/>
              <a:gd name="connsiteX0" fmla="*/ 301591 w 644800"/>
              <a:gd name="connsiteY0" fmla="*/ 41068 h 426562"/>
              <a:gd name="connsiteX1" fmla="*/ 254 w 644800"/>
              <a:gd name="connsiteY1" fmla="*/ 227116 h 426562"/>
              <a:gd name="connsiteX2" fmla="*/ 322373 w 644800"/>
              <a:gd name="connsiteY2" fmla="*/ 426522 h 426562"/>
              <a:gd name="connsiteX3" fmla="*/ 644491 w 644800"/>
              <a:gd name="connsiteY3" fmla="*/ 239486 h 426562"/>
              <a:gd name="connsiteX4" fmla="*/ 415891 w 644800"/>
              <a:gd name="connsiteY4" fmla="*/ 0 h 426562"/>
              <a:gd name="connsiteX0" fmla="*/ 301591 w 645431"/>
              <a:gd name="connsiteY0" fmla="*/ 944 h 386423"/>
              <a:gd name="connsiteX1" fmla="*/ 254 w 645431"/>
              <a:gd name="connsiteY1" fmla="*/ 186992 h 386423"/>
              <a:gd name="connsiteX2" fmla="*/ 322373 w 645431"/>
              <a:gd name="connsiteY2" fmla="*/ 386398 h 386423"/>
              <a:gd name="connsiteX3" fmla="*/ 644491 w 645431"/>
              <a:gd name="connsiteY3" fmla="*/ 199362 h 386423"/>
              <a:gd name="connsiteX4" fmla="*/ 405500 w 645431"/>
              <a:gd name="connsiteY4" fmla="*/ 4903 h 386423"/>
              <a:gd name="connsiteX0" fmla="*/ 301591 w 645629"/>
              <a:gd name="connsiteY0" fmla="*/ 944 h 386455"/>
              <a:gd name="connsiteX1" fmla="*/ 254 w 645629"/>
              <a:gd name="connsiteY1" fmla="*/ 186992 h 386455"/>
              <a:gd name="connsiteX2" fmla="*/ 322373 w 645629"/>
              <a:gd name="connsiteY2" fmla="*/ 386398 h 386455"/>
              <a:gd name="connsiteX3" fmla="*/ 644491 w 645629"/>
              <a:gd name="connsiteY3" fmla="*/ 199362 h 386455"/>
              <a:gd name="connsiteX4" fmla="*/ 405500 w 645629"/>
              <a:gd name="connsiteY4" fmla="*/ 4903 h 386455"/>
              <a:gd name="connsiteX0" fmla="*/ 301591 w 644557"/>
              <a:gd name="connsiteY0" fmla="*/ 944 h 386455"/>
              <a:gd name="connsiteX1" fmla="*/ 254 w 644557"/>
              <a:gd name="connsiteY1" fmla="*/ 186992 h 386455"/>
              <a:gd name="connsiteX2" fmla="*/ 322373 w 644557"/>
              <a:gd name="connsiteY2" fmla="*/ 386398 h 386455"/>
              <a:gd name="connsiteX3" fmla="*/ 644491 w 644557"/>
              <a:gd name="connsiteY3" fmla="*/ 199362 h 386455"/>
              <a:gd name="connsiteX4" fmla="*/ 405500 w 644557"/>
              <a:gd name="connsiteY4" fmla="*/ 4903 h 386455"/>
              <a:gd name="connsiteX0" fmla="*/ 301591 w 644574"/>
              <a:gd name="connsiteY0" fmla="*/ 944 h 386423"/>
              <a:gd name="connsiteX1" fmla="*/ 254 w 644574"/>
              <a:gd name="connsiteY1" fmla="*/ 186992 h 386423"/>
              <a:gd name="connsiteX2" fmla="*/ 322373 w 644574"/>
              <a:gd name="connsiteY2" fmla="*/ 386398 h 386423"/>
              <a:gd name="connsiteX3" fmla="*/ 644491 w 644574"/>
              <a:gd name="connsiteY3" fmla="*/ 199362 h 386423"/>
              <a:gd name="connsiteX4" fmla="*/ 350082 w 644574"/>
              <a:gd name="connsiteY4" fmla="*/ 1439 h 386423"/>
              <a:gd name="connsiteX0" fmla="*/ 301591 w 644496"/>
              <a:gd name="connsiteY0" fmla="*/ 944 h 386500"/>
              <a:gd name="connsiteX1" fmla="*/ 254 w 644496"/>
              <a:gd name="connsiteY1" fmla="*/ 186992 h 386500"/>
              <a:gd name="connsiteX2" fmla="*/ 322373 w 644496"/>
              <a:gd name="connsiteY2" fmla="*/ 386398 h 386500"/>
              <a:gd name="connsiteX3" fmla="*/ 644491 w 644496"/>
              <a:gd name="connsiteY3" fmla="*/ 199362 h 386500"/>
              <a:gd name="connsiteX4" fmla="*/ 350082 w 644496"/>
              <a:gd name="connsiteY4" fmla="*/ 1439 h 386500"/>
              <a:gd name="connsiteX0" fmla="*/ 301591 w 644574"/>
              <a:gd name="connsiteY0" fmla="*/ 944 h 386464"/>
              <a:gd name="connsiteX1" fmla="*/ 254 w 644574"/>
              <a:gd name="connsiteY1" fmla="*/ 186992 h 386464"/>
              <a:gd name="connsiteX2" fmla="*/ 322373 w 644574"/>
              <a:gd name="connsiteY2" fmla="*/ 386398 h 386464"/>
              <a:gd name="connsiteX3" fmla="*/ 644491 w 644574"/>
              <a:gd name="connsiteY3" fmla="*/ 199362 h 386464"/>
              <a:gd name="connsiteX4" fmla="*/ 350082 w 644574"/>
              <a:gd name="connsiteY4" fmla="*/ 1439 h 386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574" h="386464">
                <a:moveTo>
                  <a:pt x="301591" y="944"/>
                </a:moveTo>
                <a:cubicBezTo>
                  <a:pt x="128409" y="-8292"/>
                  <a:pt x="-6673" y="50014"/>
                  <a:pt x="254" y="186992"/>
                </a:cubicBezTo>
                <a:cubicBezTo>
                  <a:pt x="7181" y="323970"/>
                  <a:pt x="166509" y="384336"/>
                  <a:pt x="322373" y="386398"/>
                </a:cubicBezTo>
                <a:cubicBezTo>
                  <a:pt x="478237" y="388460"/>
                  <a:pt x="639873" y="343185"/>
                  <a:pt x="644491" y="199362"/>
                </a:cubicBezTo>
                <a:cubicBezTo>
                  <a:pt x="649109" y="55539"/>
                  <a:pt x="460918" y="15459"/>
                  <a:pt x="350082" y="1439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579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1815836" y="2804930"/>
            <a:ext cx="3369719" cy="360670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707825-1A6C-C98D-2CC0-A3B991C18951}"/>
              </a:ext>
            </a:extLst>
          </p:cNvPr>
          <p:cNvSpPr/>
          <p:nvPr/>
        </p:nvSpPr>
        <p:spPr>
          <a:xfrm>
            <a:off x="2524150" y="3828778"/>
            <a:ext cx="1953089" cy="2463811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2918634" y="4670231"/>
            <a:ext cx="1189275" cy="143608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3306809" y="4800077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809" y="4800077"/>
                <a:ext cx="4303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/>
              <p:nvPr/>
            </p:nvSpPr>
            <p:spPr>
              <a:xfrm>
                <a:off x="2344192" y="3089326"/>
                <a:ext cx="2409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4192" y="3089326"/>
                <a:ext cx="24098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1150713" y="1688591"/>
            <a:ext cx="4680248" cy="491074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798A-BE69-C701-69A0-CAF4177C7629}"/>
              </a:ext>
            </a:extLst>
          </p:cNvPr>
          <p:cNvSpPr txBox="1"/>
          <p:nvPr/>
        </p:nvSpPr>
        <p:spPr>
          <a:xfrm>
            <a:off x="2522525" y="2097825"/>
            <a:ext cx="21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Decidable languages</a:t>
            </a: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C757EF44-2A23-C55D-8769-7038B6E5D1A6}"/>
              </a:ext>
            </a:extLst>
          </p:cNvPr>
          <p:cNvSpPr/>
          <p:nvPr/>
        </p:nvSpPr>
        <p:spPr>
          <a:xfrm>
            <a:off x="4976171" y="1782033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AAD2BFE7-A3AB-6F1B-80DE-A2758ACBEC98}"/>
              </a:ext>
            </a:extLst>
          </p:cNvPr>
          <p:cNvSpPr/>
          <p:nvPr/>
        </p:nvSpPr>
        <p:spPr>
          <a:xfrm>
            <a:off x="3869869" y="4365750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34B8A7-48B1-318E-7D0D-5B1F5C04FE67}"/>
              </a:ext>
            </a:extLst>
          </p:cNvPr>
          <p:cNvSpPr/>
          <p:nvPr/>
        </p:nvSpPr>
        <p:spPr>
          <a:xfrm>
            <a:off x="5185555" y="1386697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/>
              <p:nvPr/>
            </p:nvSpPr>
            <p:spPr>
              <a:xfrm>
                <a:off x="6723560" y="3775680"/>
                <a:ext cx="8355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PIT</m:t>
                    </m:r>
                  </m:oMath>
                </a14:m>
                <a:r>
                  <a:rPr lang="en-US" dirty="0"/>
                  <a:t> ?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60" y="3775680"/>
                <a:ext cx="835521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/>
              <p:nvPr/>
            </p:nvSpPr>
            <p:spPr>
              <a:xfrm>
                <a:off x="7747780" y="1174918"/>
                <a:ext cx="781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HALT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780" y="1174918"/>
                <a:ext cx="7810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08180F-19E4-C1E5-410C-1AB3FB4DB03A}"/>
              </a:ext>
            </a:extLst>
          </p:cNvPr>
          <p:cNvSpPr/>
          <p:nvPr/>
        </p:nvSpPr>
        <p:spPr>
          <a:xfrm>
            <a:off x="4099421" y="3976558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FF40F2-30D3-6933-1157-1D1C6B3A5FD5}"/>
                  </a:ext>
                </a:extLst>
              </p:cNvPr>
              <p:cNvSpPr txBox="1"/>
              <p:nvPr/>
            </p:nvSpPr>
            <p:spPr>
              <a:xfrm>
                <a:off x="3156672" y="4041943"/>
                <a:ext cx="713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BPP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FF40F2-30D3-6933-1157-1D1C6B3A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672" y="4041943"/>
                <a:ext cx="7131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Star: 5 Points 17">
            <a:extLst>
              <a:ext uri="{FF2B5EF4-FFF2-40B4-BE49-F238E27FC236}">
                <a16:creationId xmlns:a16="http://schemas.microsoft.com/office/drawing/2014/main" id="{4E1581BE-2F80-11C8-AC46-8B35E51B9255}"/>
              </a:ext>
            </a:extLst>
          </p:cNvPr>
          <p:cNvSpPr/>
          <p:nvPr/>
        </p:nvSpPr>
        <p:spPr>
          <a:xfrm>
            <a:off x="3463046" y="5511099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BA398EC2-41E9-4E8E-8090-44CE6DB6B3C3}"/>
              </a:ext>
            </a:extLst>
          </p:cNvPr>
          <p:cNvSpPr/>
          <p:nvPr/>
        </p:nvSpPr>
        <p:spPr>
          <a:xfrm>
            <a:off x="3718583" y="5148186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5A572B-204D-5260-813A-8F533EE5B20C}"/>
                  </a:ext>
                </a:extLst>
              </p:cNvPr>
              <p:cNvSpPr txBox="1"/>
              <p:nvPr/>
            </p:nvSpPr>
            <p:spPr>
              <a:xfrm>
                <a:off x="6207559" y="4941912"/>
                <a:ext cx="19705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PALINDROMES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5A572B-204D-5260-813A-8F533EE5B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7559" y="4941912"/>
                <a:ext cx="19705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933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AAA8-BD65-7540-E806-B1E46621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365125"/>
            <a:ext cx="11032436" cy="1325563"/>
          </a:xfrm>
        </p:spPr>
        <p:txBody>
          <a:bodyPr/>
          <a:lstStyle/>
          <a:p>
            <a:r>
              <a:rPr lang="en-US" dirty="0"/>
              <a:t>Brute-force </a:t>
            </a:r>
            <a:r>
              <a:rPr lang="en-US" dirty="0" err="1"/>
              <a:t>derandomization</a:t>
            </a:r>
            <a:r>
              <a:rPr lang="en-US" dirty="0"/>
              <a:t>: Space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549A-93AD-8A3E-951D-97D768D7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3178F-72F6-3F18-A386-E018A2EC620E}"/>
                  </a:ext>
                </a:extLst>
              </p:cNvPr>
              <p:cNvSpPr txBox="1"/>
              <p:nvPr/>
            </p:nvSpPr>
            <p:spPr>
              <a:xfrm>
                <a:off x="838200" y="1615981"/>
                <a:ext cx="10515600" cy="23546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/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, initialized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on tape 1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on tape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/>
                  <a:t>Keep a count of how many simulations accept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If more than half</a:t>
                </a:r>
                <a:r>
                  <a:rPr lang="en-US" sz="2400" dirty="0"/>
                  <a:t> of the simulations accepted, then accept. Otherwise, reject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3178F-72F6-3F18-A386-E018A2EC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15981"/>
                <a:ext cx="10515600" cy="2354684"/>
              </a:xfrm>
              <a:prstGeom prst="rect">
                <a:avLst/>
              </a:prstGeom>
              <a:blipFill>
                <a:blip r:embed="rId2"/>
                <a:stretch>
                  <a:fillRect l="-869" b="-4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5DD649B5-882B-F14F-4470-ED00690D5A1D}"/>
              </a:ext>
            </a:extLst>
          </p:cNvPr>
          <p:cNvGrpSpPr/>
          <p:nvPr/>
        </p:nvGrpSpPr>
        <p:grpSpPr>
          <a:xfrm>
            <a:off x="2462283" y="3970665"/>
            <a:ext cx="7267433" cy="2657374"/>
            <a:chOff x="4602804" y="3977893"/>
            <a:chExt cx="7267433" cy="2657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376E8DE-8641-A0B1-7A88-45FAD4468385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AE5A25AC-DC7E-ED80-134F-485B5F948913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What is the space complexity of the algorithm?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9C2490-32DF-ED1B-D537-8CA06C16DDD9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F6123B57-1598-BA01-D7E0-C845E574EBC1}"/>
                  </a:ext>
                </a:extLst>
              </p:cNvPr>
              <p:cNvSpPr/>
              <p:nvPr/>
            </p:nvSpPr>
            <p:spPr>
              <a:xfrm>
                <a:off x="2548476" y="5524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F6123B57-1598-BA01-D7E0-C845E574EB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476" y="5524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9B2C68D-0D80-7F7D-16ED-DA5D557A6C9F}"/>
                  </a:ext>
                </a:extLst>
              </p:cNvPr>
              <p:cNvSpPr/>
              <p:nvPr/>
            </p:nvSpPr>
            <p:spPr>
              <a:xfrm>
                <a:off x="2548476" y="48005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9B2C68D-0D80-7F7D-16ED-DA5D557A6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8476" y="48005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53B7803D-6362-F144-13E0-E8175E3CBDE5}"/>
                  </a:ext>
                </a:extLst>
              </p:cNvPr>
              <p:cNvSpPr/>
              <p:nvPr/>
            </p:nvSpPr>
            <p:spPr>
              <a:xfrm>
                <a:off x="6097623" y="5524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53B7803D-6362-F144-13E0-E8175E3CBD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3" y="5524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754DEBFE-E51E-71FD-B160-8B93ACB86E10}"/>
                  </a:ext>
                </a:extLst>
              </p:cNvPr>
              <p:cNvSpPr/>
              <p:nvPr/>
            </p:nvSpPr>
            <p:spPr>
              <a:xfrm>
                <a:off x="6097623" y="48005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754DEBFE-E51E-71FD-B160-8B93ACB86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3" y="48005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82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C5262-3052-2508-9BF9-B6EFACDD7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6A93108-60A0-39E1-D61D-E19699BA5C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6A93108-60A0-39E1-D61D-E19699BA5C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91F629-6675-9907-9565-85B2CE84A3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PSPACE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decided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space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poly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Brute-force </a:t>
                </a:r>
                <a:r>
                  <a:rPr lang="en-US" dirty="0" err="1"/>
                  <a:t>derandomization</a:t>
                </a:r>
                <a:r>
                  <a:rPr lang="en-US" dirty="0"/>
                  <a:t> proves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91F629-6675-9907-9565-85B2CE84A3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F358B-2358-3650-052C-8E75CFB6C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36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7F4E95-CF0B-10DF-5B02-4EF17D55F95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F7F4E95-CF0B-10DF-5B02-4EF17D55F9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CBB21-41F3-3185-D912-369EFB7B53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Theorem 1: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Theorem 2: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Which theorem is stronger?</a:t>
                </a:r>
              </a:p>
              <a:p>
                <a:r>
                  <a:rPr lang="en-US" dirty="0"/>
                  <a:t>How does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r>
                  <a:rPr lang="en-US" dirty="0"/>
                  <a:t> compare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2CBB21-41F3-3185-D912-369EFB7B53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AD9D3-8470-B856-CED1-11747148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78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2205C62-4A30-E8F8-95C2-50E0F6E06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C64094-2E9C-9150-EDED-91CE6831CE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620" y="2030604"/>
                <a:ext cx="11137004" cy="4460240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 (1 slide):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that decides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Exercise 5: For each input,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Space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depends only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Space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, we get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Time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poly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func>
                                </m:sup>
                              </m:sSup>
                            </m:e>
                          </m:d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poly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func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poly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poly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C64094-2E9C-9150-EDED-91CE6831CE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620" y="2030604"/>
                <a:ext cx="11137004" cy="4460240"/>
              </a:xfrm>
              <a:blipFill>
                <a:blip r:embed="rId2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B233BD-6C52-28D8-1315-28260256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22AA55-47E4-33D3-EA19-831166D8BADF}"/>
                  </a:ext>
                </a:extLst>
              </p:cNvPr>
              <p:cNvSpPr/>
              <p:nvPr/>
            </p:nvSpPr>
            <p:spPr>
              <a:xfrm>
                <a:off x="2910169" y="484074"/>
                <a:ext cx="6371662" cy="114152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40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4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PSPACE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40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F22AA55-47E4-33D3-EA19-831166D8B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169" y="484074"/>
                <a:ext cx="6371662" cy="1141526"/>
              </a:xfrm>
              <a:prstGeom prst="rect">
                <a:avLst/>
              </a:prstGeom>
              <a:blipFill>
                <a:blip r:embed="rId3"/>
                <a:stretch>
                  <a:fillRect b="-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56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4477407" y="1567630"/>
            <a:ext cx="3594538" cy="481247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014BDF-B0C7-30F5-8156-8B315529DCC4}"/>
              </a:ext>
            </a:extLst>
          </p:cNvPr>
          <p:cNvSpPr/>
          <p:nvPr/>
        </p:nvSpPr>
        <p:spPr>
          <a:xfrm>
            <a:off x="4939862" y="2589730"/>
            <a:ext cx="2732690" cy="36218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707825-1A6C-C98D-2CC0-A3B991C18951}"/>
              </a:ext>
            </a:extLst>
          </p:cNvPr>
          <p:cNvSpPr/>
          <p:nvPr/>
        </p:nvSpPr>
        <p:spPr>
          <a:xfrm>
            <a:off x="5321990" y="3532804"/>
            <a:ext cx="1953089" cy="24638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5716474" y="4374257"/>
            <a:ext cx="1189275" cy="14360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6104649" y="4504103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649" y="4504103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/>
              <p:nvPr/>
            </p:nvSpPr>
            <p:spPr>
              <a:xfrm>
                <a:off x="5091781" y="1894014"/>
                <a:ext cx="2409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781" y="1894014"/>
                <a:ext cx="24098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3925444" y="533880"/>
            <a:ext cx="4680248" cy="60339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798A-BE69-C701-69A0-CAF4177C7629}"/>
              </a:ext>
            </a:extLst>
          </p:cNvPr>
          <p:cNvSpPr txBox="1"/>
          <p:nvPr/>
        </p:nvSpPr>
        <p:spPr>
          <a:xfrm>
            <a:off x="5282067" y="970653"/>
            <a:ext cx="21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FF40F2-30D3-6933-1157-1D1C6B3A5FD5}"/>
                  </a:ext>
                </a:extLst>
              </p:cNvPr>
              <p:cNvSpPr txBox="1"/>
              <p:nvPr/>
            </p:nvSpPr>
            <p:spPr>
              <a:xfrm>
                <a:off x="5954512" y="3745969"/>
                <a:ext cx="713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BPP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FF40F2-30D3-6933-1157-1D1C6B3A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512" y="3745969"/>
                <a:ext cx="7131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A3434E-19B6-16C2-0082-7B804D0AC696}"/>
                  </a:ext>
                </a:extLst>
              </p:cNvPr>
              <p:cNvSpPr txBox="1"/>
              <p:nvPr/>
            </p:nvSpPr>
            <p:spPr>
              <a:xfrm>
                <a:off x="5728783" y="2911407"/>
                <a:ext cx="113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PSPACE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A3434E-19B6-16C2-0082-7B804D0AC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783" y="2911407"/>
                <a:ext cx="11358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78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6DABA-0788-D6F6-41E4-7A492C5FC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brute-force </a:t>
            </a:r>
            <a:r>
              <a:rPr lang="en-US" dirty="0" err="1"/>
              <a:t>derandomization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5CC01-D8E9-A42F-8F1B-05A9F438B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49433"/>
                <a:ext cx="10515600" cy="4127530"/>
              </a:xfrm>
            </p:spPr>
            <p:txBody>
              <a:bodyPr/>
              <a:lstStyle/>
              <a:p>
                <a:r>
                  <a:rPr lang="en-US" dirty="0"/>
                  <a:t>There are </a:t>
                </a:r>
                <a:r>
                  <a:rPr lang="en-US" dirty="0">
                    <a:solidFill>
                      <a:schemeClr val="accent1"/>
                    </a:solidFill>
                  </a:rPr>
                  <a:t>other </a:t>
                </a:r>
                <a:r>
                  <a:rPr lang="en-US" dirty="0" err="1">
                    <a:solidFill>
                      <a:schemeClr val="accent1"/>
                    </a:solidFill>
                  </a:rPr>
                  <a:t>derandomization</a:t>
                </a:r>
                <a:r>
                  <a:rPr lang="en-US" dirty="0">
                    <a:solidFill>
                      <a:schemeClr val="accent1"/>
                    </a:solidFill>
                  </a:rPr>
                  <a:t> methods</a:t>
                </a:r>
                <a:r>
                  <a:rPr lang="en-US" dirty="0"/>
                  <a:t> that are</a:t>
                </a:r>
                <a:br>
                  <a:rPr lang="en-US" dirty="0"/>
                </a:br>
                <a:r>
                  <a:rPr lang="en-US" dirty="0"/>
                  <a:t>more sophisticated</a:t>
                </a:r>
              </a:p>
              <a:p>
                <a:pPr lvl="1"/>
                <a:r>
                  <a:rPr lang="en-US" dirty="0"/>
                  <a:t>We will see an example later in the course</a:t>
                </a:r>
              </a:p>
              <a:p>
                <a:r>
                  <a:rPr lang="en-US" dirty="0"/>
                  <a:t>Because of these other methods, most experts conjecture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!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25CC01-D8E9-A42F-8F1B-05A9F438B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49433"/>
                <a:ext cx="10515600" cy="412753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F0C48-FAD0-D53B-7BAD-DC58BFF6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14047B-657A-589D-8A9C-6B87B45FC6BB}"/>
              </a:ext>
            </a:extLst>
          </p:cNvPr>
          <p:cNvSpPr/>
          <p:nvPr/>
        </p:nvSpPr>
        <p:spPr>
          <a:xfrm>
            <a:off x="9496634" y="567322"/>
            <a:ext cx="2064334" cy="24789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12AE12E-F9ED-8602-B4F9-B85309B84924}"/>
              </a:ext>
            </a:extLst>
          </p:cNvPr>
          <p:cNvSpPr/>
          <p:nvPr/>
        </p:nvSpPr>
        <p:spPr>
          <a:xfrm>
            <a:off x="9979364" y="1574303"/>
            <a:ext cx="1098874" cy="13195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F08751-9FAB-B5C4-2027-3EB9ED9F32CC}"/>
                  </a:ext>
                </a:extLst>
              </p:cNvPr>
              <p:cNvSpPr txBox="1"/>
              <p:nvPr/>
            </p:nvSpPr>
            <p:spPr>
              <a:xfrm>
                <a:off x="10313648" y="2049433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F08751-9FAB-B5C4-2027-3EB9ED9F3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3648" y="2049433"/>
                <a:ext cx="4303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4E3A25-4996-9312-9B7E-60A89B75945D}"/>
                  </a:ext>
                </a:extLst>
              </p:cNvPr>
              <p:cNvSpPr txBox="1"/>
              <p:nvPr/>
            </p:nvSpPr>
            <p:spPr>
              <a:xfrm>
                <a:off x="10181412" y="846375"/>
                <a:ext cx="694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BPP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C4E3A25-4996-9312-9B7E-60A89B759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1412" y="846375"/>
                <a:ext cx="69477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51444C-B610-9E0B-633A-7FE606FFE6B6}"/>
                  </a:ext>
                </a:extLst>
              </p:cNvPr>
              <p:cNvSpPr txBox="1"/>
              <p:nvPr/>
            </p:nvSpPr>
            <p:spPr>
              <a:xfrm>
                <a:off x="9978781" y="1574302"/>
                <a:ext cx="11821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BPP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351444C-B610-9E0B-633A-7FE606FFE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8781" y="1574302"/>
                <a:ext cx="11821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14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D76A0A7-ED96-EE22-0ADD-87F5BA0B5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C5FB2-A4E9-B63E-02B1-0F65965C982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50690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and the Extended Church-Turing Thesis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0C5FB2-A4E9-B63E-02B1-0F65965C9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50690"/>
                <a:ext cx="10515600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423D1-678F-E1D7-B09D-6D887259A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750" y="4293343"/>
                <a:ext cx="11356708" cy="23587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experts are correct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, then the Extended Church-Turing Thesis </a:t>
                </a:r>
                <a:r>
                  <a:rPr lang="en-US" dirty="0">
                    <a:solidFill>
                      <a:schemeClr val="accent1"/>
                    </a:solidFill>
                  </a:rPr>
                  <a:t>survives</a:t>
                </a:r>
                <a:r>
                  <a:rPr lang="en-US" dirty="0"/>
                  <a:t> the challenge posed by randomization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5423D1-678F-E1D7-B09D-6D887259A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750" y="4293343"/>
                <a:ext cx="11356708" cy="2358741"/>
              </a:xfrm>
              <a:blipFill>
                <a:blip r:embed="rId3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8D718-CD96-5632-C361-C7A42DF4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DA2EFC-FADF-EF28-276C-FB9273430D3E}"/>
                  </a:ext>
                </a:extLst>
              </p:cNvPr>
              <p:cNvSpPr/>
              <p:nvPr/>
            </p:nvSpPr>
            <p:spPr>
              <a:xfrm>
                <a:off x="1502229" y="1710890"/>
                <a:ext cx="9688285" cy="2219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Extended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 if and only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7DA2EFC-FADF-EF28-276C-FB9273430D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9" y="1710890"/>
                <a:ext cx="9688285" cy="2219216"/>
              </a:xfrm>
              <a:prstGeom prst="rect">
                <a:avLst/>
              </a:prstGeom>
              <a:blipFill>
                <a:blip r:embed="rId4"/>
                <a:stretch>
                  <a:fillRect b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01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1FC048-6162-E86F-64E7-8BE2FA2B5E8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and the Extended Church-Turing Thesis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91FC048-6162-E86F-64E7-8BE2FA2B5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26C4B-3132-1FC2-43FB-5508BA23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690688"/>
            <a:ext cx="10944225" cy="4879975"/>
          </a:xfrm>
        </p:spPr>
        <p:txBody>
          <a:bodyPr/>
          <a:lstStyle/>
          <a:p>
            <a:r>
              <a:rPr lang="en-US" dirty="0"/>
              <a:t>Just in case, the thesis is sometimes </a:t>
            </a:r>
            <a:r>
              <a:rPr lang="en-US" dirty="0">
                <a:solidFill>
                  <a:schemeClr val="accent1"/>
                </a:solidFill>
              </a:rPr>
              <a:t>revised</a:t>
            </a:r>
            <a:r>
              <a:rPr lang="en-US" dirty="0"/>
              <a:t> to allow randomization: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version is </a:t>
            </a:r>
            <a:r>
              <a:rPr lang="en-US" dirty="0">
                <a:solidFill>
                  <a:schemeClr val="accent1"/>
                </a:solidFill>
              </a:rPr>
              <a:t>immune</a:t>
            </a:r>
            <a:r>
              <a:rPr lang="en-US" dirty="0"/>
              <a:t> to the challenge posed by randomization</a:t>
            </a:r>
          </a:p>
          <a:p>
            <a:r>
              <a:rPr lang="en-US" dirty="0"/>
              <a:t>However, there is a bigger threat: </a:t>
            </a:r>
            <a:r>
              <a:rPr lang="en-US" dirty="0">
                <a:solidFill>
                  <a:schemeClr val="accent1"/>
                </a:solidFill>
              </a:rPr>
              <a:t>Quantum Computation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66980-C475-0DE3-2812-8337C066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2DB313E-F919-2554-9D2A-15D44C959E4D}"/>
                  </a:ext>
                </a:extLst>
              </p:cNvPr>
              <p:cNvSpPr/>
              <p:nvPr/>
            </p:nvSpPr>
            <p:spPr>
              <a:xfrm>
                <a:off x="1428750" y="2585703"/>
                <a:ext cx="9334499" cy="2219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Extended Church-Turing Thesis, version 2: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 if and only 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2DB313E-F919-2554-9D2A-15D44C959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750" y="2585703"/>
                <a:ext cx="9334499" cy="2219216"/>
              </a:xfrm>
              <a:prstGeom prst="rect">
                <a:avLst/>
              </a:prstGeom>
              <a:blipFill>
                <a:blip r:embed="rId3"/>
                <a:stretch>
                  <a:fillRect l="-65" r="-913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E6A85A-3546-B4AA-7104-394EB98732EE}"/>
              </a:ext>
            </a:extLst>
          </p:cNvPr>
          <p:cNvCxnSpPr/>
          <p:nvPr/>
        </p:nvCxnSpPr>
        <p:spPr>
          <a:xfrm>
            <a:off x="979714" y="2501539"/>
            <a:ext cx="10232572" cy="2451461"/>
          </a:xfrm>
          <a:prstGeom prst="line">
            <a:avLst/>
          </a:prstGeom>
          <a:ln w="317500" cap="rnd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0C89FA-749C-EBFD-6ABC-D9DE21E114D5}"/>
              </a:ext>
            </a:extLst>
          </p:cNvPr>
          <p:cNvCxnSpPr>
            <a:cxnSpLocks/>
          </p:cNvCxnSpPr>
          <p:nvPr/>
        </p:nvCxnSpPr>
        <p:spPr>
          <a:xfrm flipV="1">
            <a:off x="979714" y="2394857"/>
            <a:ext cx="10232572" cy="2558143"/>
          </a:xfrm>
          <a:prstGeom prst="line">
            <a:avLst/>
          </a:prstGeom>
          <a:ln w="317500" cap="rnd">
            <a:solidFill>
              <a:srgbClr val="FF0000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30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57DA5E-074F-5D50-89E7-2C1C414F3D7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as a model of tractability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57DA5E-074F-5D50-89E7-2C1C414F3D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BA948-1972-E289-96D6-A72EE65BA6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6111" y="1825624"/>
                <a:ext cx="11202246" cy="458490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Because of the amplification lemma,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should be considered “</a:t>
                </a:r>
                <a:r>
                  <a:rPr lang="en-US" dirty="0">
                    <a:solidFill>
                      <a:schemeClr val="accent1"/>
                    </a:solidFill>
                  </a:rPr>
                  <a:t>tractable</a:t>
                </a:r>
                <a:r>
                  <a:rPr lang="en-US" dirty="0"/>
                  <a:t>”</a:t>
                </a:r>
              </a:p>
              <a:p>
                <a:r>
                  <a:rPr lang="en-US" dirty="0"/>
                  <a:t>A mistake that occurs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dirty="0"/>
                  <a:t> can be safely ignored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BA948-1972-E289-96D6-A72EE65BA6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6111" y="1825624"/>
                <a:ext cx="11202246" cy="4584903"/>
              </a:xfrm>
              <a:blipFill>
                <a:blip r:embed="rId3"/>
                <a:stretch>
                  <a:fillRect l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F1281-C8C4-1F2C-F195-0BE7A8307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8371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FCCA-8F20-B82A-11E2-832C5618EC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7156"/>
            <a:ext cx="10515600" cy="1325563"/>
          </a:xfrm>
        </p:spPr>
        <p:txBody>
          <a:bodyPr/>
          <a:lstStyle/>
          <a:p>
            <a:r>
              <a:rPr lang="en-US" dirty="0"/>
              <a:t>Quantum computing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F4EB3-B8DF-D6E6-FE7B-DF535FC17E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9575" y="2205990"/>
                <a:ext cx="11372850" cy="428485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Properly studying quantum computing is beyond the scope of this course</a:t>
                </a:r>
              </a:p>
              <a:p>
                <a:r>
                  <a:rPr lang="en-US" dirty="0"/>
                  <a:t>We will briefly circle back to it later</a:t>
                </a:r>
              </a:p>
              <a:p>
                <a:r>
                  <a:rPr lang="en-US" dirty="0"/>
                  <a:t>For now, let’s focus 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is probably not the </a:t>
                </a:r>
                <a:r>
                  <a:rPr lang="en-US" dirty="0">
                    <a:solidFill>
                      <a:schemeClr val="accent1"/>
                    </a:solidFill>
                  </a:rPr>
                  <a:t>ultimate</a:t>
                </a:r>
                <a:r>
                  <a:rPr lang="en-US" dirty="0"/>
                  <a:t> model of efficient computation…</a:t>
                </a:r>
              </a:p>
              <a:p>
                <a:r>
                  <a:rPr lang="en-US" dirty="0"/>
                  <a:t>but it is still a </a:t>
                </a:r>
                <a:r>
                  <a:rPr lang="en-US" dirty="0">
                    <a:solidFill>
                      <a:schemeClr val="accent1"/>
                    </a:solidFill>
                  </a:rPr>
                  <a:t>valuable</a:t>
                </a:r>
                <a:r>
                  <a:rPr lang="en-US" dirty="0"/>
                  <a:t>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4F4EB3-B8DF-D6E6-FE7B-DF535FC17E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9575" y="2205990"/>
                <a:ext cx="11372850" cy="4284854"/>
              </a:xfr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02101-A93A-230F-AB59-7FC933BB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92801A08-DE90-CBB4-D31A-9BDC293C9F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9794508" y="464449"/>
            <a:ext cx="1386308" cy="1228270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464224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19369-58A2-D740-6E67-4762CD270992}"/>
              </a:ext>
            </a:extLst>
          </p:cNvPr>
          <p:cNvGrpSpPr/>
          <p:nvPr/>
        </p:nvGrpSpPr>
        <p:grpSpPr>
          <a:xfrm>
            <a:off x="4115391" y="5096933"/>
            <a:ext cx="5242965" cy="1051129"/>
            <a:chOff x="4115391" y="5096933"/>
            <a:chExt cx="5242965" cy="105112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8B771C5-E1AA-3C91-1F32-D65A46692012}"/>
                </a:ext>
              </a:extLst>
            </p:cNvPr>
            <p:cNvSpPr/>
            <p:nvPr/>
          </p:nvSpPr>
          <p:spPr>
            <a:xfrm rot="21325665">
              <a:off x="4995333" y="5096933"/>
              <a:ext cx="609600" cy="372533"/>
            </a:xfrm>
            <a:custGeom>
              <a:avLst/>
              <a:gdLst>
                <a:gd name="connsiteX0" fmla="*/ 0 w 787400"/>
                <a:gd name="connsiteY0" fmla="*/ 465692 h 465692"/>
                <a:gd name="connsiteX1" fmla="*/ 448733 w 787400"/>
                <a:gd name="connsiteY1" fmla="*/ 26 h 465692"/>
                <a:gd name="connsiteX2" fmla="*/ 787400 w 787400"/>
                <a:gd name="connsiteY2" fmla="*/ 448759 h 465692"/>
                <a:gd name="connsiteX0" fmla="*/ 0 w 787400"/>
                <a:gd name="connsiteY0" fmla="*/ 465692 h 465692"/>
                <a:gd name="connsiteX1" fmla="*/ 448733 w 787400"/>
                <a:gd name="connsiteY1" fmla="*/ 26 h 465692"/>
                <a:gd name="connsiteX2" fmla="*/ 787400 w 787400"/>
                <a:gd name="connsiteY2" fmla="*/ 448759 h 465692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677334"/>
                <a:gd name="connsiteY0" fmla="*/ 372533 h 448733"/>
                <a:gd name="connsiteX1" fmla="*/ 338667 w 677334"/>
                <a:gd name="connsiteY1" fmla="*/ 0 h 448733"/>
                <a:gd name="connsiteX2" fmla="*/ 677334 w 677334"/>
                <a:gd name="connsiteY2" fmla="*/ 448733 h 448733"/>
                <a:gd name="connsiteX0" fmla="*/ 0 w 677334"/>
                <a:gd name="connsiteY0" fmla="*/ 372533 h 448733"/>
                <a:gd name="connsiteX1" fmla="*/ 338667 w 677334"/>
                <a:gd name="connsiteY1" fmla="*/ 0 h 448733"/>
                <a:gd name="connsiteX2" fmla="*/ 677334 w 677334"/>
                <a:gd name="connsiteY2" fmla="*/ 448733 h 448733"/>
                <a:gd name="connsiteX0" fmla="*/ 0 w 609600"/>
                <a:gd name="connsiteY0" fmla="*/ 372533 h 372533"/>
                <a:gd name="connsiteX1" fmla="*/ 338667 w 609600"/>
                <a:gd name="connsiteY1" fmla="*/ 0 h 372533"/>
                <a:gd name="connsiteX2" fmla="*/ 609600 w 609600"/>
                <a:gd name="connsiteY2" fmla="*/ 355600 h 372533"/>
                <a:gd name="connsiteX0" fmla="*/ 0 w 609600"/>
                <a:gd name="connsiteY0" fmla="*/ 372533 h 372533"/>
                <a:gd name="connsiteX1" fmla="*/ 338667 w 609600"/>
                <a:gd name="connsiteY1" fmla="*/ 0 h 372533"/>
                <a:gd name="connsiteX2" fmla="*/ 609600 w 609600"/>
                <a:gd name="connsiteY2" fmla="*/ 355600 h 37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372533">
                  <a:moveTo>
                    <a:pt x="0" y="372533"/>
                  </a:moveTo>
                  <a:cubicBezTo>
                    <a:pt x="260350" y="183444"/>
                    <a:pt x="241300" y="155222"/>
                    <a:pt x="338667" y="0"/>
                  </a:cubicBezTo>
                  <a:cubicBezTo>
                    <a:pt x="486833" y="242711"/>
                    <a:pt x="488951" y="239888"/>
                    <a:pt x="609600" y="35560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CA33A7-1FAF-E885-7524-4BD0FF0255EB}"/>
                </a:ext>
              </a:extLst>
            </p:cNvPr>
            <p:cNvSpPr txBox="1"/>
            <p:nvPr/>
          </p:nvSpPr>
          <p:spPr>
            <a:xfrm rot="21393177">
              <a:off x="4115391" y="5440176"/>
              <a:ext cx="52429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CLASSICAL </a:t>
              </a:r>
              <a:endParaRPr lang="en-US" sz="3200" dirty="0">
                <a:solidFill>
                  <a:srgbClr val="C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1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E4F40-8100-B23A-F36F-FFBFA6D8D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51CDC1-C196-9A8F-41B5-13BF0A37E1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51CDC1-C196-9A8F-41B5-13BF0A37E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E0231-A4DB-FD16-8BA6-E516DA02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01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</a:t>
                </a:r>
                <a:r>
                  <a:rPr lang="en-US" sz="5400" b="1" dirty="0">
                    <a:solidFill>
                      <a:schemeClr val="accent1"/>
                    </a:solidFill>
                  </a:rPr>
                  <a:t>not</a:t>
                </a:r>
                <a:r>
                  <a:rPr lang="en-US" sz="5400" b="1" dirty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09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690123-5403-76BA-1B1C-8A2E03AF27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1690123-5403-76BA-1B1C-8A2E03AF27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7E8927-5D30-7337-BC79-DA28754A1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12176"/>
                <a:ext cx="10515600" cy="4678668"/>
              </a:xfrm>
            </p:spPr>
            <p:txBody>
              <a:bodyPr/>
              <a:lstStyle/>
              <a:p>
                <a:r>
                  <a:rPr lang="en-US" b="1" dirty="0"/>
                  <a:t>Time Hierarchy Theorem:</a:t>
                </a:r>
                <a:r>
                  <a:rPr lang="en-US" dirty="0"/>
                  <a:t> For every time-constructible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there exists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Corollary: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Proof: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TIME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⊊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EXP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Interpretation: There are some exponential-time algorithms that </a:t>
                </a:r>
                <a:r>
                  <a:rPr lang="en-US" dirty="0">
                    <a:solidFill>
                      <a:schemeClr val="accent1"/>
                    </a:solidFill>
                  </a:rPr>
                  <a:t>cannot be converted</a:t>
                </a:r>
                <a:r>
                  <a:rPr lang="en-US" dirty="0"/>
                  <a:t> into polynomial-time algorithms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7E8927-5D30-7337-BC79-DA28754A1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12176"/>
                <a:ext cx="10515600" cy="467866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0A598-7530-8F50-79EB-A41479D7F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659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1815836" y="1769262"/>
            <a:ext cx="3369719" cy="464237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F387BE-C461-BBF0-BB29-17231A042740}"/>
              </a:ext>
            </a:extLst>
          </p:cNvPr>
          <p:cNvSpPr/>
          <p:nvPr/>
        </p:nvSpPr>
        <p:spPr>
          <a:xfrm>
            <a:off x="2406869" y="3056403"/>
            <a:ext cx="2142979" cy="316572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2812207" y="4317927"/>
            <a:ext cx="1376979" cy="172552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3307059" y="4485565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059" y="4485565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CD47C240-9F3D-8145-D07D-685CDC2ACFC8}"/>
              </a:ext>
            </a:extLst>
          </p:cNvPr>
          <p:cNvSpPr txBox="1"/>
          <p:nvPr/>
        </p:nvSpPr>
        <p:spPr>
          <a:xfrm>
            <a:off x="2532453" y="2228166"/>
            <a:ext cx="2409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Decidable languages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1150713" y="367749"/>
            <a:ext cx="4680248" cy="62315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798A-BE69-C701-69A0-CAF4177C7629}"/>
              </a:ext>
            </a:extLst>
          </p:cNvPr>
          <p:cNvSpPr txBox="1"/>
          <p:nvPr/>
        </p:nvSpPr>
        <p:spPr>
          <a:xfrm>
            <a:off x="2812207" y="740813"/>
            <a:ext cx="1529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languages</a:t>
            </a:r>
          </a:p>
        </p:txBody>
      </p:sp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C757EF44-2A23-C55D-8769-7038B6E5D1A6}"/>
              </a:ext>
            </a:extLst>
          </p:cNvPr>
          <p:cNvSpPr/>
          <p:nvPr/>
        </p:nvSpPr>
        <p:spPr>
          <a:xfrm>
            <a:off x="4340464" y="1422201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946EAE74-20A0-2D2F-8948-BB12843687FF}"/>
              </a:ext>
            </a:extLst>
          </p:cNvPr>
          <p:cNvSpPr/>
          <p:nvPr/>
        </p:nvSpPr>
        <p:spPr>
          <a:xfrm>
            <a:off x="3769246" y="3748931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AAD2BFE7-A3AB-6F1B-80DE-A2758ACBEC98}"/>
              </a:ext>
            </a:extLst>
          </p:cNvPr>
          <p:cNvSpPr/>
          <p:nvPr/>
        </p:nvSpPr>
        <p:spPr>
          <a:xfrm>
            <a:off x="3729998" y="5126146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434B8A7-48B1-318E-7D0D-5B1F5C04FE67}"/>
              </a:ext>
            </a:extLst>
          </p:cNvPr>
          <p:cNvSpPr/>
          <p:nvPr/>
        </p:nvSpPr>
        <p:spPr>
          <a:xfrm>
            <a:off x="4549848" y="1026865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/>
              <p:nvPr/>
            </p:nvSpPr>
            <p:spPr>
              <a:xfrm>
                <a:off x="6430840" y="4552288"/>
                <a:ext cx="18617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PALINDROMES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124CB1D-FD35-CCE8-E86E-944EEC63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0840" y="4552288"/>
                <a:ext cx="186174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/>
              <p:nvPr/>
            </p:nvSpPr>
            <p:spPr>
              <a:xfrm>
                <a:off x="7112073" y="815086"/>
                <a:ext cx="7810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HALT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A22131F-DFF5-EF7B-29B2-F65682367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73" y="815086"/>
                <a:ext cx="78105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908180F-19E4-C1E5-410C-1AB3FB4DB03A}"/>
              </a:ext>
            </a:extLst>
          </p:cNvPr>
          <p:cNvSpPr/>
          <p:nvPr/>
        </p:nvSpPr>
        <p:spPr>
          <a:xfrm>
            <a:off x="3959550" y="4736954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D03667F-96E7-C614-FE4C-2B114D3E02A5}"/>
              </a:ext>
            </a:extLst>
          </p:cNvPr>
          <p:cNvSpPr/>
          <p:nvPr/>
        </p:nvSpPr>
        <p:spPr>
          <a:xfrm>
            <a:off x="4011796" y="3355274"/>
            <a:ext cx="2562225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1D5831-4494-B39A-EC1D-DAB2A344C96F}"/>
                  </a:ext>
                </a:extLst>
              </p:cNvPr>
              <p:cNvSpPr txBox="1"/>
              <p:nvPr/>
            </p:nvSpPr>
            <p:spPr>
              <a:xfrm>
                <a:off x="6577889" y="3151337"/>
                <a:ext cx="4239253" cy="3871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rejects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within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e>
                          </m:d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steps</m:t>
                      </m:r>
                      <m:r>
                        <m:rPr>
                          <m:lit/>
                        </m:rP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91D5831-4494-B39A-EC1D-DAB2A344C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7889" y="3151337"/>
                <a:ext cx="4239253" cy="387157"/>
              </a:xfrm>
              <a:prstGeom prst="rect">
                <a:avLst/>
              </a:prstGeom>
              <a:blipFill>
                <a:blip r:embed="rId5"/>
                <a:stretch>
                  <a:fillRect b="-15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ACE2FA-210D-845A-6F88-8B1FB0C8EA39}"/>
                  </a:ext>
                </a:extLst>
              </p:cNvPr>
              <p:cNvSpPr txBox="1"/>
              <p:nvPr/>
            </p:nvSpPr>
            <p:spPr>
              <a:xfrm>
                <a:off x="3205182" y="3359673"/>
                <a:ext cx="564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ACE2FA-210D-845A-6F88-8B1FB0C8E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182" y="3359673"/>
                <a:ext cx="564064" cy="369332"/>
              </a:xfrm>
              <a:prstGeom prst="rect">
                <a:avLst/>
              </a:prstGeom>
              <a:blipFill>
                <a:blip r:embed="rId6"/>
                <a:stretch>
                  <a:fillRect r="-1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853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1726-8498-149A-7FF8-D7CD7296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Contrived vs. natural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B3003-6018-0AE0-A388-244755A98A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3638" y="1620983"/>
                <a:ext cx="11865684" cy="510901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language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rejects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within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e>
                                  </m:d>
                                </m:e>
                              </m:d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steps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</m:t>
                      </m:r>
                    </m:oMath>
                  </m:oMathPara>
                </a14:m>
                <a:br>
                  <a:rPr lang="en-US" dirty="0"/>
                </a:br>
                <a:r>
                  <a:rPr lang="en-US" dirty="0"/>
                  <a:t>is rather </a:t>
                </a:r>
                <a:r>
                  <a:rPr lang="en-US" dirty="0">
                    <a:solidFill>
                      <a:schemeClr val="accent1"/>
                    </a:solidFill>
                  </a:rPr>
                  <a:t>contrived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Are there</a:t>
                </a:r>
                <a:r>
                  <a:rPr lang="en-US" dirty="0"/>
                  <a:t>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that are </a:t>
                </a:r>
                <a:r>
                  <a:rPr lang="en-US" dirty="0">
                    <a:solidFill>
                      <a:schemeClr val="accent1"/>
                    </a:solidFill>
                  </a:rPr>
                  <a:t>interesting / natural / well-motivated</a:t>
                </a:r>
                <a:r>
                  <a:rPr lang="en-US" dirty="0"/>
                  <a:t>?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B3003-6018-0AE0-A388-244755A98A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3638" y="1620983"/>
                <a:ext cx="11865684" cy="5109012"/>
              </a:xfrm>
              <a:blipFill>
                <a:blip r:embed="rId2"/>
                <a:stretch>
                  <a:fillRect l="-1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63FD7-063E-6622-C889-B151EA69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F7646CDD-5EBB-FBE5-4144-1284A09A3A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84" y="304063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366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2B09-FE44-6004-C377-6CE4CDEA3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9A359-856F-6306-E4D4-4602F78198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9423" y="1825624"/>
                <a:ext cx="10876085" cy="481256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Exercise: Can decide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⚠️The input size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func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19A359-856F-6306-E4D4-4602F78198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9423" y="1825624"/>
                <a:ext cx="10876085" cy="4812567"/>
              </a:xfrm>
              <a:blipFill>
                <a:blip r:embed="rId2"/>
                <a:stretch>
                  <a:fillRect l="-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74E0D-E13B-C531-1130-58DAED99F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772EF59E-A858-A773-50D4-2B21209FAC5D}"/>
              </a:ext>
            </a:extLst>
          </p:cNvPr>
          <p:cNvSpPr/>
          <p:nvPr/>
        </p:nvSpPr>
        <p:spPr>
          <a:xfrm>
            <a:off x="5733827" y="3540642"/>
            <a:ext cx="4623832" cy="1313991"/>
          </a:xfrm>
          <a:prstGeom prst="cloudCallout">
            <a:avLst>
              <a:gd name="adj1" fmla="val -29291"/>
              <a:gd name="adj2" fmla="val -64931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Polynomial time? No!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305BFE-17EE-B6BB-F5E2-392260E22A23}"/>
              </a:ext>
            </a:extLst>
          </p:cNvPr>
          <p:cNvSpPr/>
          <p:nvPr/>
        </p:nvSpPr>
        <p:spPr>
          <a:xfrm>
            <a:off x="8720051" y="3981796"/>
            <a:ext cx="565265" cy="3740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1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7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4B5E-C480-AAB3-881C-8ADFFDC9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D4FEE-CC3C-1F3A-8AFB-7C7F6B355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86742"/>
                <a:ext cx="10284229" cy="450410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 strategy: We’ll show that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were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it would follow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D4FEE-CC3C-1F3A-8AFB-7C7F6B355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86742"/>
                <a:ext cx="10284229" cy="4504103"/>
              </a:xfrm>
              <a:blipFill>
                <a:blip r:embed="rId2"/>
                <a:stretch>
                  <a:fillRect l="-1067" r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ECA75-73ED-B0AE-F9B2-C157DB45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BDAD0C-F18F-05E0-88D1-14639045E27D}"/>
                  </a:ext>
                </a:extLst>
              </p:cNvPr>
              <p:cNvSpPr/>
              <p:nvPr/>
            </p:nvSpPr>
            <p:spPr>
              <a:xfrm>
                <a:off x="2910169" y="3129584"/>
                <a:ext cx="6371662" cy="8774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BDAD0C-F18F-05E0-88D1-14639045E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169" y="3129584"/>
                <a:ext cx="6371662" cy="877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8ED3AD22-2263-59B9-AF09-D7A757A9B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55817"/>
            <a:ext cx="2033484" cy="15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4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B57894F-5A84-A340-148D-2D14296F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93CF9F-3469-5EA2-3452-748A472AFC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93CF9F-3469-5EA2-3452-748A472AF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E681C-FAB7-0A7C-8AC0-4E145157A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poly-time TM deciding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. There is a TM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within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steps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loops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will construct a </a:t>
                </a:r>
                <a:r>
                  <a:rPr lang="en-US" dirty="0">
                    <a:solidFill>
                      <a:schemeClr val="accent1"/>
                    </a:solidFill>
                  </a:rPr>
                  <a:t>poly-time</a:t>
                </a:r>
                <a:r>
                  <a:rPr lang="en-US" dirty="0"/>
                  <a:t>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E681C-FAB7-0A7C-8AC0-4E145157A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1A0B0-4163-3037-9BD3-4EB8AAF1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81805E6E-8C78-97F0-49D4-E126B8857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BE700-1190-E400-528B-338A1A5A44AA}"/>
                  </a:ext>
                </a:extLst>
              </p:cNvPr>
              <p:cNvSpPr/>
              <p:nvPr/>
            </p:nvSpPr>
            <p:spPr>
              <a:xfrm>
                <a:off x="1323191" y="4285087"/>
                <a:ext cx="6617360" cy="2417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BE700-1190-E400-528B-338A1A5A4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91" y="4285087"/>
                <a:ext cx="6617360" cy="2417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E65F42-53DB-FE73-4D23-A0A383E22B61}"/>
                  </a:ext>
                </a:extLst>
              </p:cNvPr>
              <p:cNvSpPr txBox="1"/>
              <p:nvPr/>
            </p:nvSpPr>
            <p:spPr>
              <a:xfrm>
                <a:off x="8192818" y="4288382"/>
                <a:ext cx="3649288" cy="2202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Polynomial time ✔️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steps,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✔️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E65F42-53DB-FE73-4D23-A0A383E22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818" y="4288382"/>
                <a:ext cx="3649288" cy="2202462"/>
              </a:xfrm>
              <a:prstGeom prst="rect">
                <a:avLst/>
              </a:prstGeom>
              <a:blipFill>
                <a:blip r:embed="rId6"/>
                <a:stretch>
                  <a:fillRect l="-1169" b="-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6A42160-AF6C-10B2-3111-67E0A52442BB}"/>
              </a:ext>
            </a:extLst>
          </p:cNvPr>
          <p:cNvGrpSpPr/>
          <p:nvPr/>
        </p:nvGrpSpPr>
        <p:grpSpPr>
          <a:xfrm>
            <a:off x="101346" y="4285087"/>
            <a:ext cx="868728" cy="2417609"/>
            <a:chOff x="53333" y="3677306"/>
            <a:chExt cx="868728" cy="281353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150DDF5-FFA3-CC96-63B0-FA3D764E3C9F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B73708-AF61-FF9D-4147-A447FA346E44}"/>
                    </a:ext>
                  </a:extLst>
                </p:cNvPr>
                <p:cNvSpPr txBox="1"/>
                <p:nvPr/>
              </p:nvSpPr>
              <p:spPr>
                <a:xfrm>
                  <a:off x="53333" y="4832251"/>
                  <a:ext cx="554502" cy="537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B73708-AF61-FF9D-4147-A447FA346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3" y="4832251"/>
                  <a:ext cx="554502" cy="53727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F3AAB7E-0E23-861B-257C-F4C5F75FB94D}"/>
              </a:ext>
            </a:extLst>
          </p:cNvPr>
          <p:cNvSpPr/>
          <p:nvPr/>
        </p:nvSpPr>
        <p:spPr>
          <a:xfrm>
            <a:off x="12361025" y="2223655"/>
            <a:ext cx="8502535" cy="980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147553-EBEE-B9C2-E4A2-74099BED34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1193" y="13679"/>
            <a:ext cx="1690913" cy="1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C -0.05234 -0.02453 -0.08958 0.02315 -0.08294 0.0946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78125 -0.00023 " pathEditMode="relative" rAng="0" ptsTypes="AA">
                                      <p:cBhvr>
                                        <p:cTn id="2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 animBg="1"/>
      <p:bldP spid="6" grpId="0" uiExpand="1" build="p"/>
      <p:bldP spid="12" grpId="0" animBg="1"/>
      <p:bldP spid="12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F917E29F-E678-9761-A57D-18A11F6F4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8E7B-4DAE-E140-AF0B-19E397166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90"/>
            <a:ext cx="10515600" cy="1325563"/>
          </a:xfrm>
        </p:spPr>
        <p:txBody>
          <a:bodyPr/>
          <a:lstStyle/>
          <a:p>
            <a:r>
              <a:rPr lang="en-US" dirty="0"/>
              <a:t>Extended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A4548-AC84-53C0-5716-22F80F6E7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750" y="4293343"/>
                <a:ext cx="11356708" cy="23587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PIT</m:t>
                    </m:r>
                  </m:oMath>
                </a14:m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counterexample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Not necessarily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, but maybe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as well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2A4548-AC84-53C0-5716-22F80F6E7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750" y="4293343"/>
                <a:ext cx="11356708" cy="2358741"/>
              </a:xfrm>
              <a:blipFill>
                <a:blip r:embed="rId2"/>
                <a:stretch>
                  <a:fillRect l="-966" b="-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0795F-88C3-F074-1FCA-FFA5BEF0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8FDC00-83CB-E21C-F3B7-9CEBE544E0C3}"/>
                  </a:ext>
                </a:extLst>
              </p:cNvPr>
              <p:cNvSpPr/>
              <p:nvPr/>
            </p:nvSpPr>
            <p:spPr>
              <a:xfrm>
                <a:off x="1502229" y="1710890"/>
                <a:ext cx="9688285" cy="2219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Extended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 if and only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8FDC00-83CB-E21C-F3B7-9CEBE544E0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229" y="1710890"/>
                <a:ext cx="9688285" cy="2219216"/>
              </a:xfrm>
              <a:prstGeom prst="rect">
                <a:avLst/>
              </a:prstGeom>
              <a:blipFill>
                <a:blip r:embed="rId3"/>
                <a:stretch>
                  <a:fillRect b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490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ACA10-DBAF-C18B-2851-65BED923E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6238003-4133-953A-91C9-D7D2AC2FD7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6238003-4133-953A-91C9-D7D2AC2FD7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61EC2-B441-A457-2D82-8504BFC218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56" y="1601972"/>
                <a:ext cx="11803116" cy="469959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Open question: </a:t>
                </a:r>
                <a:r>
                  <a:rPr lang="en-US" dirty="0"/>
                  <a:t>Does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Is randomness helpful for computation?</a:t>
                </a:r>
              </a:p>
              <a:p>
                <a:r>
                  <a:rPr lang="en-US" dirty="0"/>
                  <a:t>Profound question about the nature of efficient computation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, then the extended Church-Turing thesis is false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61EC2-B441-A457-2D82-8504BFC218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56" y="1601972"/>
                <a:ext cx="11803116" cy="4699591"/>
              </a:xfrm>
              <a:blipFill>
                <a:blip r:embed="rId3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EDC0E-7B06-3CC5-985C-F6F4FB2C4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197995-53F6-8931-638F-4329765FE7E3}"/>
              </a:ext>
            </a:extLst>
          </p:cNvPr>
          <p:cNvSpPr/>
          <p:nvPr/>
        </p:nvSpPr>
        <p:spPr>
          <a:xfrm>
            <a:off x="9448800" y="556437"/>
            <a:ext cx="2064334" cy="24789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50E58CD-21D5-EBD9-35E8-8BB0F095549A}"/>
              </a:ext>
            </a:extLst>
          </p:cNvPr>
          <p:cNvSpPr/>
          <p:nvPr/>
        </p:nvSpPr>
        <p:spPr>
          <a:xfrm>
            <a:off x="9931530" y="1563418"/>
            <a:ext cx="1098874" cy="13195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B1D6B9-AF48-3BE3-95D6-08C0FA57257E}"/>
                  </a:ext>
                </a:extLst>
              </p:cNvPr>
              <p:cNvSpPr txBox="1"/>
              <p:nvPr/>
            </p:nvSpPr>
            <p:spPr>
              <a:xfrm>
                <a:off x="10265814" y="2038548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EB1D6B9-AF48-3BE3-95D6-08C0FA572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814" y="2038548"/>
                <a:ext cx="4303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02E9D5-40F7-4367-4421-BF910D4349F4}"/>
                  </a:ext>
                </a:extLst>
              </p:cNvPr>
              <p:cNvSpPr txBox="1"/>
              <p:nvPr/>
            </p:nvSpPr>
            <p:spPr>
              <a:xfrm>
                <a:off x="10133578" y="835490"/>
                <a:ext cx="694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BPP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02E9D5-40F7-4367-4421-BF910D434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578" y="835490"/>
                <a:ext cx="6947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545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236A87-C4BB-AEAC-FA55-A99F3B3860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F236A87-C4BB-AEAC-FA55-A99F3B386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E88C9-FBDD-4991-AA3C-0F1A1356C6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2456" y="1601972"/>
                <a:ext cx="11803116" cy="469959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would it take to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Define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Good candidate: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would it take to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9E88C9-FBDD-4991-AA3C-0F1A1356C6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2456" y="1601972"/>
                <a:ext cx="11803116" cy="4699591"/>
              </a:xfrm>
              <a:blipFill>
                <a:blip r:embed="rId3"/>
                <a:stretch>
                  <a:fillRect l="-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4D195-5E7F-8EAD-044D-7AD331505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F1A6802-66EA-408D-FDD2-A12C71755C68}"/>
              </a:ext>
            </a:extLst>
          </p:cNvPr>
          <p:cNvSpPr/>
          <p:nvPr/>
        </p:nvSpPr>
        <p:spPr>
          <a:xfrm>
            <a:off x="9448800" y="556437"/>
            <a:ext cx="2064334" cy="247897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33B1D0-87E4-142C-CDE6-21FAA902679B}"/>
              </a:ext>
            </a:extLst>
          </p:cNvPr>
          <p:cNvSpPr/>
          <p:nvPr/>
        </p:nvSpPr>
        <p:spPr>
          <a:xfrm>
            <a:off x="9931530" y="1563418"/>
            <a:ext cx="1098874" cy="13195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82AA51-E4D7-A85B-0340-43D63EB38ACB}"/>
                  </a:ext>
                </a:extLst>
              </p:cNvPr>
              <p:cNvSpPr txBox="1"/>
              <p:nvPr/>
            </p:nvSpPr>
            <p:spPr>
              <a:xfrm>
                <a:off x="10265814" y="2038548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82AA51-E4D7-A85B-0340-43D63EB38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5814" y="2038548"/>
                <a:ext cx="43030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A816A5-20AE-1038-92DE-6E382BDECC8E}"/>
                  </a:ext>
                </a:extLst>
              </p:cNvPr>
              <p:cNvSpPr txBox="1"/>
              <p:nvPr/>
            </p:nvSpPr>
            <p:spPr>
              <a:xfrm>
                <a:off x="10133578" y="835490"/>
                <a:ext cx="6947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BPP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A816A5-20AE-1038-92DE-6E382BDEC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3578" y="835490"/>
                <a:ext cx="69477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42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2D85-93C6-DEEA-04F7-BB7B3C045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BFCA-8FB8-EC82-796E-876645E1D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want to decide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without</a:t>
                </a:r>
                <a:r>
                  <a:rPr lang="en-US" dirty="0"/>
                  <a:t> randomness, what can we do?</a:t>
                </a:r>
              </a:p>
              <a:p>
                <a:r>
                  <a:rPr lang="en-US" dirty="0"/>
                  <a:t>How can we convert a randomized algorithm into a deterministic algorithm?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BFCA-8FB8-EC82-796E-876645E1D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48B838-CD49-2094-68CA-BCE82E5E3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5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AAA8-BD65-7540-E806-B1E46621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</a:t>
            </a:r>
            <a:r>
              <a:rPr lang="en-US" dirty="0" err="1"/>
              <a:t>derandomization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EE66A-F369-4BAF-12BD-340FAF6A3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103" y="1639183"/>
                <a:ext cx="11151705" cy="4903166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randomized Turing machine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error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 and time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Deterministic algorithm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EE66A-F369-4BAF-12BD-340FAF6A3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03" y="1639183"/>
                <a:ext cx="11151705" cy="4903166"/>
              </a:xfrm>
              <a:blipFill>
                <a:blip r:embed="rId2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549A-93AD-8A3E-951D-97D768D7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3178F-72F6-3F18-A386-E018A2EC620E}"/>
                  </a:ext>
                </a:extLst>
              </p:cNvPr>
              <p:cNvSpPr txBox="1"/>
              <p:nvPr/>
            </p:nvSpPr>
            <p:spPr>
              <a:xfrm>
                <a:off x="838200" y="3982268"/>
                <a:ext cx="10515600" cy="23546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/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, initialized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on tape 1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on tape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/>
                  <a:t>Keep a count of how many simulations accept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If more than half</a:t>
                </a:r>
                <a:r>
                  <a:rPr lang="en-US" sz="2400" dirty="0"/>
                  <a:t> of the simulations accepted, then accept. Otherwise, reject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3178F-72F6-3F18-A386-E018A2EC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82268"/>
                <a:ext cx="10515600" cy="2354684"/>
              </a:xfrm>
              <a:prstGeom prst="rect">
                <a:avLst/>
              </a:prstGeom>
              <a:blipFill>
                <a:blip r:embed="rId3"/>
                <a:stretch>
                  <a:fillRect l="-869" b="-462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42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AAA8-BD65-7540-E806-B1E46621E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Brute-force </a:t>
            </a:r>
            <a:r>
              <a:rPr lang="en-US" dirty="0" err="1"/>
              <a:t>derandomization</a:t>
            </a:r>
            <a:r>
              <a:rPr lang="en-US" dirty="0"/>
              <a:t>: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EE66A-F369-4BAF-12BD-340FAF6A3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103" y="4383157"/>
                <a:ext cx="11151705" cy="2107687"/>
              </a:xfrm>
            </p:spPr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two thirds</a:t>
                </a:r>
                <a:r>
                  <a:rPr lang="en-US" dirty="0"/>
                  <a:t> of the simulations will accept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:r>
                  <a:rPr lang="en-US" dirty="0">
                    <a:solidFill>
                      <a:schemeClr val="accent1"/>
                    </a:solidFill>
                  </a:rPr>
                  <a:t>at most one third</a:t>
                </a:r>
                <a:r>
                  <a:rPr lang="en-US" dirty="0"/>
                  <a:t> of the simulations will accept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EE66A-F369-4BAF-12BD-340FAF6A3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03" y="4383157"/>
                <a:ext cx="11151705" cy="2107687"/>
              </a:xfrm>
              <a:blipFill>
                <a:blip r:embed="rId2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549A-93AD-8A3E-951D-97D768D7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3178F-72F6-3F18-A386-E018A2EC620E}"/>
                  </a:ext>
                </a:extLst>
              </p:cNvPr>
              <p:cNvSpPr txBox="1"/>
              <p:nvPr/>
            </p:nvSpPr>
            <p:spPr>
              <a:xfrm>
                <a:off x="838200" y="1615981"/>
                <a:ext cx="10515600" cy="23546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/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, initialized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on tape 1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on tape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/>
                  <a:t>Keep a count of how many simulations accept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If more than half</a:t>
                </a:r>
                <a:r>
                  <a:rPr lang="en-US" sz="2400" dirty="0"/>
                  <a:t> of the simulations accepted, then accept. Otherwise, reject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3178F-72F6-3F18-A386-E018A2EC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15981"/>
                <a:ext cx="10515600" cy="2354684"/>
              </a:xfrm>
              <a:prstGeom prst="rect">
                <a:avLst/>
              </a:prstGeom>
              <a:blipFill>
                <a:blip r:embed="rId3"/>
                <a:stretch>
                  <a:fillRect l="-869" b="-4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1E136C9D-0C92-F698-6684-895ACB7D0A16}"/>
              </a:ext>
            </a:extLst>
          </p:cNvPr>
          <p:cNvGrpSpPr/>
          <p:nvPr/>
        </p:nvGrpSpPr>
        <p:grpSpPr>
          <a:xfrm>
            <a:off x="4173453" y="3970665"/>
            <a:ext cx="7267433" cy="2657374"/>
            <a:chOff x="4602804" y="3977893"/>
            <a:chExt cx="7267433" cy="2657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09526D-9515-59F9-7DA7-8A29158CE4D0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exagon 7">
              <a:extLst>
                <a:ext uri="{FF2B5EF4-FFF2-40B4-BE49-F238E27FC236}">
                  <a16:creationId xmlns:a16="http://schemas.microsoft.com/office/drawing/2014/main" id="{0E7A65BB-F277-955B-19F4-12ABD2C4E0E5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What is the time complexity of the algorithm?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384726-B720-134E-4A2D-DB6B9BE173AE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A5D2C8FD-3020-1DBA-D05D-A0D3FF072831}"/>
                  </a:ext>
                </a:extLst>
              </p:cNvPr>
              <p:cNvSpPr/>
              <p:nvPr/>
            </p:nvSpPr>
            <p:spPr>
              <a:xfrm>
                <a:off x="4259646" y="5524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sz="1600" b="0" i="0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p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A5D2C8FD-3020-1DBA-D05D-A0D3FF0728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646" y="5524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88F72786-8365-FE6C-A57C-F863387D246C}"/>
                  </a:ext>
                </a:extLst>
              </p:cNvPr>
              <p:cNvSpPr/>
              <p:nvPr/>
            </p:nvSpPr>
            <p:spPr>
              <a:xfrm>
                <a:off x="7799403" y="48005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88F72786-8365-FE6C-A57C-F863387D2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9403" y="48005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1EAB59B7-716D-3559-4B93-3660619CDF13}"/>
                  </a:ext>
                </a:extLst>
              </p:cNvPr>
              <p:cNvSpPr/>
              <p:nvPr/>
            </p:nvSpPr>
            <p:spPr>
              <a:xfrm>
                <a:off x="7808793" y="5524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1EAB59B7-716D-3559-4B93-3660619CDF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8793" y="55240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C0F125D4-36FF-C492-78D8-EF78A0D46BBE}"/>
                  </a:ext>
                </a:extLst>
              </p:cNvPr>
              <p:cNvSpPr/>
              <p:nvPr/>
            </p:nvSpPr>
            <p:spPr>
              <a:xfrm>
                <a:off x="4258022" y="48005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sz="1600" b="0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C0F125D4-36FF-C492-78D8-EF78A0D4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8022" y="48005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139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AAA8-BD65-7540-E806-B1E46621E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03" y="365125"/>
            <a:ext cx="11032436" cy="1325563"/>
          </a:xfrm>
        </p:spPr>
        <p:txBody>
          <a:bodyPr/>
          <a:lstStyle/>
          <a:p>
            <a:r>
              <a:rPr lang="en-US" dirty="0"/>
              <a:t>Brute-force </a:t>
            </a:r>
            <a:r>
              <a:rPr lang="en-US" dirty="0" err="1"/>
              <a:t>derandomization</a:t>
            </a:r>
            <a:r>
              <a:rPr lang="en-US" dirty="0"/>
              <a:t>: Time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EE66A-F369-4BAF-12BD-340FAF6A36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103" y="4383157"/>
                <a:ext cx="11151705" cy="235468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Time complexity: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r>
                  <a:rPr lang="en-US" dirty="0"/>
                  <a:t> ☹️</a:t>
                </a:r>
              </a:p>
              <a:p>
                <a:r>
                  <a:rPr lang="en-US" dirty="0"/>
                  <a:t>This algorithm does not show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, but it does show that </a:t>
                </a:r>
                <a:r>
                  <a:rPr lang="en-US" dirty="0">
                    <a:solidFill>
                      <a:schemeClr val="accent1"/>
                    </a:solidFill>
                  </a:rPr>
                  <a:t>even randomized algorithms have limitations</a:t>
                </a:r>
                <a:r>
                  <a:rPr lang="en-US" dirty="0"/>
                  <a:t>. For example,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5EE66A-F369-4BAF-12BD-340FAF6A36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03" y="4383157"/>
                <a:ext cx="11151705" cy="2354684"/>
              </a:xfrm>
              <a:blipFill>
                <a:blip r:embed="rId2"/>
                <a:stretch>
                  <a:fillRect l="-9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B549A-93AD-8A3E-951D-97D768D7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3178F-72F6-3F18-A386-E018A2EC620E}"/>
                  </a:ext>
                </a:extLst>
              </p:cNvPr>
              <p:cNvSpPr txBox="1"/>
              <p:nvPr/>
            </p:nvSpPr>
            <p:spPr>
              <a:xfrm>
                <a:off x="838200" y="1615981"/>
                <a:ext cx="10515600" cy="2354684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/>
                  <a:t>For every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 dirty="0"/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/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, initialized with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on tape 1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dirty="0"/>
                  <a:t> on tape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400" dirty="0"/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lphaLcParenR"/>
                </a:pPr>
                <a:r>
                  <a:rPr lang="en-US" sz="2400" dirty="0"/>
                  <a:t>Keep a count of how many simulations accept</a:t>
                </a:r>
              </a:p>
              <a:p>
                <a:pPr marL="514350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If more than half</a:t>
                </a:r>
                <a:r>
                  <a:rPr lang="en-US" sz="2400" dirty="0"/>
                  <a:t> of the simulations accepted, then accept. Otherwise, reject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F3178F-72F6-3F18-A386-E018A2EC6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15981"/>
                <a:ext cx="10515600" cy="2354684"/>
              </a:xfrm>
              <a:prstGeom prst="rect">
                <a:avLst/>
              </a:prstGeom>
              <a:blipFill>
                <a:blip r:embed="rId3"/>
                <a:stretch>
                  <a:fillRect l="-869" b="-489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9810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196624</TotalTime>
  <Words>1288</Words>
  <Application>Microsoft Office PowerPoint</Application>
  <PresentationFormat>Widescreen</PresentationFormat>
  <Paragraphs>201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Dreaming Outloud Pro</vt:lpstr>
      <vt:lpstr>Office Theme</vt:lpstr>
      <vt:lpstr>CMSC 28100  Introduction to Complexity Theory  Spring 2025 Instructor: William Hoza</vt:lpstr>
      <vt:lpstr>"BPP" as a model of tractability</vt:lpstr>
      <vt:lpstr>Extended Church-Turing Thesis</vt:lpstr>
      <vt:lpstr>"P" vs. "BPP"</vt:lpstr>
      <vt:lpstr>"P" vs. "BPP"</vt:lpstr>
      <vt:lpstr>Derandomization</vt:lpstr>
      <vt:lpstr>Brute-force derandomization</vt:lpstr>
      <vt:lpstr>Brute-force derandomization: Correctness</vt:lpstr>
      <vt:lpstr>Brute-force derandomization: Time complexity</vt:lpstr>
      <vt:lpstr>The complexity class "EXP"</vt:lpstr>
      <vt:lpstr>"P"⊆"BPP"⊆"EXP" </vt:lpstr>
      <vt:lpstr>Brute-force derandomization: Space complexity</vt:lpstr>
      <vt:lpstr>The complexity class "PSPACE"</vt:lpstr>
      <vt:lpstr>"PSPACE" vs. "EXP"</vt:lpstr>
      <vt:lpstr>PowerPoint Presentation</vt:lpstr>
      <vt:lpstr>PowerPoint Presentation</vt:lpstr>
      <vt:lpstr>Beyond brute-force derandomization</vt:lpstr>
      <vt:lpstr>"BPP" and the Extended Church-Turing Thesis</vt:lpstr>
      <vt:lpstr>"BPP" and the Extended Church-Turing Thesis</vt:lpstr>
      <vt:lpstr>Quantum computing</vt:lpstr>
      <vt:lpstr>Which problems can be solved through computation?</vt:lpstr>
      <vt:lpstr>Which languages are in "P"?</vt:lpstr>
      <vt:lpstr>Which languages are not in "P"?</vt:lpstr>
      <vt:lpstr>"P" vs. "EXP"</vt:lpstr>
      <vt:lpstr>PowerPoint Presentation</vt:lpstr>
      <vt:lpstr>Contrived vs. natural</vt:lpstr>
      <vt:lpstr>The bounded halting problem</vt:lpstr>
      <vt:lpstr>The bounded halting problem</vt:lpstr>
      <vt:lpstr>Proof that "BOUNDED‑HALT"∉"P"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1208</cp:revision>
  <dcterms:created xsi:type="dcterms:W3CDTF">2022-12-12T23:26:37Z</dcterms:created>
  <dcterms:modified xsi:type="dcterms:W3CDTF">2025-04-25T20:35:16Z</dcterms:modified>
</cp:coreProperties>
</file>