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876" r:id="rId3"/>
    <p:sldId id="877" r:id="rId4"/>
    <p:sldId id="884" r:id="rId5"/>
    <p:sldId id="882" r:id="rId6"/>
    <p:sldId id="883" r:id="rId7"/>
    <p:sldId id="885" r:id="rId8"/>
    <p:sldId id="887" r:id="rId9"/>
    <p:sldId id="888" r:id="rId10"/>
    <p:sldId id="886" r:id="rId11"/>
    <p:sldId id="909" r:id="rId12"/>
    <p:sldId id="910" r:id="rId13"/>
    <p:sldId id="911" r:id="rId14"/>
    <p:sldId id="912" r:id="rId15"/>
    <p:sldId id="926" r:id="rId16"/>
    <p:sldId id="927" r:id="rId17"/>
    <p:sldId id="928" r:id="rId18"/>
    <p:sldId id="929" r:id="rId19"/>
    <p:sldId id="930" r:id="rId20"/>
    <p:sldId id="931" r:id="rId21"/>
    <p:sldId id="879" r:id="rId22"/>
    <p:sldId id="878" r:id="rId23"/>
    <p:sldId id="740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6" autoAdjust="0"/>
    <p:restoredTop sz="85198" autoAdjust="0"/>
  </p:normalViewPr>
  <p:slideViewPr>
    <p:cSldViewPr snapToGrid="0">
      <p:cViewPr varScale="1">
        <p:scale>
          <a:sx n="103" d="100"/>
          <a:sy n="103" d="100"/>
        </p:scale>
        <p:origin x="68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0.png"/><Relationship Id="rId3" Type="http://schemas.openxmlformats.org/officeDocument/2006/relationships/image" Target="../media/image89.png"/><Relationship Id="rId7" Type="http://schemas.openxmlformats.org/officeDocument/2006/relationships/image" Target="../media/image411.png"/><Relationship Id="rId12" Type="http://schemas.openxmlformats.org/officeDocument/2006/relationships/image" Target="../media/image460.png"/><Relationship Id="rId2" Type="http://schemas.openxmlformats.org/officeDocument/2006/relationships/image" Target="../media/image210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450.png"/><Relationship Id="rId5" Type="http://schemas.openxmlformats.org/officeDocument/2006/relationships/image" Target="../media/image340.png"/><Relationship Id="rId15" Type="http://schemas.openxmlformats.org/officeDocument/2006/relationships/image" Target="../media/image114.png"/><Relationship Id="rId10" Type="http://schemas.openxmlformats.org/officeDocument/2006/relationships/image" Target="../media/image440.png"/><Relationship Id="rId4" Type="http://schemas.openxmlformats.org/officeDocument/2006/relationships/image" Target="../media/image240.png"/><Relationship Id="rId9" Type="http://schemas.openxmlformats.org/officeDocument/2006/relationships/image" Target="../media/image102.png"/><Relationship Id="rId14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13" Type="http://schemas.openxmlformats.org/officeDocument/2006/relationships/image" Target="../media/image170.png"/><Relationship Id="rId3" Type="http://schemas.openxmlformats.org/officeDocument/2006/relationships/image" Target="../media/image410.png"/><Relationship Id="rId7" Type="http://schemas.openxmlformats.org/officeDocument/2006/relationships/image" Target="../media/image115.png"/><Relationship Id="rId12" Type="http://schemas.openxmlformats.org/officeDocument/2006/relationships/image" Target="../media/image168.png"/><Relationship Id="rId17" Type="http://schemas.openxmlformats.org/officeDocument/2006/relationships/image" Target="../media/image250.png"/><Relationship Id="rId2" Type="http://schemas.openxmlformats.org/officeDocument/2006/relationships/image" Target="../media/image135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51.png"/><Relationship Id="rId5" Type="http://schemas.openxmlformats.org/officeDocument/2006/relationships/image" Target="../media/image800.png"/><Relationship Id="rId15" Type="http://schemas.openxmlformats.org/officeDocument/2006/relationships/image" Target="../media/image710.png"/><Relationship Id="rId10" Type="http://schemas.openxmlformats.org/officeDocument/2006/relationships/image" Target="../media/image610.png"/><Relationship Id="rId4" Type="http://schemas.openxmlformats.org/officeDocument/2006/relationships/image" Target="../media/image700.png"/><Relationship Id="rId9" Type="http://schemas.openxmlformats.org/officeDocument/2006/relationships/image" Target="../media/image1310.png"/><Relationship Id="rId14" Type="http://schemas.openxmlformats.org/officeDocument/2006/relationships/image" Target="../media/image1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19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01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910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10" Type="http://schemas.openxmlformats.org/officeDocument/2006/relationships/image" Target="../media/image81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2AEA-0D65-3701-8EB7-8A18F75C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244F9-1D4C-6451-809E-15B638681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Reduction is computable in polynomial time</a:t>
                </a:r>
              </a:p>
              <a:p>
                <a:r>
                  <a:rPr lang="en-US" dirty="0"/>
                  <a:t>For each gate in the circuit, we write down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clauses, and it is straightforward to compute what they are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244F9-1D4C-6451-809E-15B638681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0BD16-2C68-0204-0D18-4DF6CF8B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76B16-C126-E3F4-0E0D-50586A983F5D}"/>
              </a:ext>
            </a:extLst>
          </p:cNvPr>
          <p:cNvGrpSpPr/>
          <p:nvPr/>
        </p:nvGrpSpPr>
        <p:grpSpPr>
          <a:xfrm>
            <a:off x="3574297" y="4008729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92A0F5-C40F-2F78-C54F-D441126F66AF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1F2B7A68-C87D-FB5A-793D-A4F69F0383A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. Which of the following is </a:t>
                  </a:r>
                  <a:r>
                    <a:rPr lang="en-US" sz="1800" b="1" u="sng" dirty="0">
                      <a:solidFill>
                        <a:schemeClr val="tx1"/>
                      </a:solidFill>
                    </a:rPr>
                    <a:t>false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1F2B7A68-C87D-FB5A-793D-A4F69F0383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AA9F72-C400-EB8A-53A3-A8AF27A7AA81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E359A12-909C-3F99-3FC2-CAE67D43CB1F}"/>
                  </a:ext>
                </a:extLst>
              </p:cNvPr>
              <p:cNvSpPr/>
              <p:nvPr/>
            </p:nvSpPr>
            <p:spPr>
              <a:xfrm>
                <a:off x="3660490" y="556207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number of clauses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E359A12-909C-3F99-3FC2-CAE67D43C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90" y="556207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A2655336-3D69-FABE-3025-80DA6C18C367}"/>
                  </a:ext>
                </a:extLst>
              </p:cNvPr>
              <p:cNvSpPr/>
              <p:nvPr/>
            </p:nvSpPr>
            <p:spPr>
              <a:xfrm>
                <a:off x="3660490" y="483864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satisfiable if and only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is satisfiable</a:t>
                </a: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A2655336-3D69-FABE-3025-80DA6C18C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90" y="483864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39B084E1-5907-4827-14EA-81B87ADB6A05}"/>
                  </a:ext>
                </a:extLst>
              </p:cNvPr>
              <p:cNvSpPr/>
              <p:nvPr/>
            </p:nvSpPr>
            <p:spPr>
              <a:xfrm>
                <a:off x="7216196" y="483864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39B084E1-5907-4827-14EA-81B87ADB6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96" y="483864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F2DBFC7-F559-2AE0-5ADF-EF6ED3128CD7}"/>
                  </a:ext>
                </a:extLst>
              </p:cNvPr>
              <p:cNvSpPr/>
              <p:nvPr/>
            </p:nvSpPr>
            <p:spPr>
              <a:xfrm>
                <a:off x="7216196" y="556207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compute the same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Boolean function</a:t>
                </a: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F2DBFC7-F559-2AE0-5ADF-EF6ED3128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96" y="556207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26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296621" y="2509826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63824" y="4827535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2" y="390656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2" y="390656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934719" y="-2479568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349785" y="283227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85" y="283227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539588" y="77732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88" y="77732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371838" y="1953592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917484" y="2790576"/>
            <a:ext cx="3075933" cy="780428"/>
            <a:chOff x="5520120" y="2371604"/>
            <a:chExt cx="3075933" cy="780428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34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0C9-1B18-8BA0-0D31-DF92D7E2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3" y="1690689"/>
                <a:ext cx="11424621" cy="508158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the starting point for many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</a:t>
                </a:r>
                <a:br>
                  <a:rPr lang="en-US" dirty="0"/>
                </a:br>
                <a:r>
                  <a:rPr lang="en-US" dirty="0"/>
                  <a:t>proofs</a:t>
                </a:r>
              </a:p>
              <a:p>
                <a:r>
                  <a:rPr lang="en-US" dirty="0"/>
                  <a:t>We are finally ready to use the hardness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3" y="1690689"/>
                <a:ext cx="11424621" cy="5081586"/>
              </a:xfrm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BDD51DA-D2B6-3F49-CCC6-91F5B54B2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21565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4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A31718-D4E8-4825-DBC8-AF87E09230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A31718-D4E8-4825-DBC8-AF87E0923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CB7EF-359E-9EA1-8310-40B069044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5053"/>
                <a:ext cx="10515600" cy="4251910"/>
              </a:xfrm>
            </p:spPr>
            <p:txBody>
              <a:bodyPr/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contains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We showed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in a previous class</a:t>
                </a:r>
              </a:p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we will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CB7EF-359E-9EA1-8310-40B069044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5053"/>
                <a:ext cx="10515600" cy="425191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13ED-2E35-8746-62AF-65126908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440877-812B-4E2D-FF2B-4DCCA840DDB5}"/>
                  </a:ext>
                </a:extLst>
              </p:cNvPr>
              <p:cNvSpPr/>
              <p:nvPr/>
            </p:nvSpPr>
            <p:spPr>
              <a:xfrm>
                <a:off x="3145767" y="2989283"/>
                <a:ext cx="590046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440877-812B-4E2D-FF2B-4DCCA840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67" y="2989283"/>
                <a:ext cx="590046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C0392A-7014-B349-D3D0-4BD70581F7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9901" y="38629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C0392A-7014-B349-D3D0-4BD70581F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9901" y="386290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2F63-78C8-9C1C-47D5-63CA97953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5" y="1971674"/>
                <a:ext cx="10887075" cy="48014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-CNF formula (an instance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number of clauses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graph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vertices defined as follows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2F63-78C8-9C1C-47D5-63CA97953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5" y="1971674"/>
                <a:ext cx="10887075" cy="4801417"/>
              </a:xfrm>
              <a:blipFill>
                <a:blip r:embed="rId3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89A3B-4C74-F952-1817-78A6A0E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09D589-4385-5F17-49E5-0429C1B95399}"/>
              </a:ext>
            </a:extLst>
          </p:cNvPr>
          <p:cNvSpPr/>
          <p:nvPr/>
        </p:nvSpPr>
        <p:spPr>
          <a:xfrm>
            <a:off x="7286625" y="3092492"/>
            <a:ext cx="4067175" cy="35761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CCE81-CC89-0895-15FB-4F05A3CB20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CCE81-CC89-0895-15FB-4F05A3CB2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7528A-D5BB-AA78-71F5-10467FFB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7368" y="1512846"/>
                <a:ext cx="5836569" cy="518595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7528A-D5BB-AA78-71F5-10467FFB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7368" y="1512846"/>
                <a:ext cx="5836569" cy="5185955"/>
              </a:xfrm>
              <a:blipFill>
                <a:blip r:embed="rId3"/>
                <a:stretch>
                  <a:fillRect l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98802-60D0-8BEA-B5B3-591D42FF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4AA5D-FF88-6AA7-D497-1668B6EFA20C}"/>
              </a:ext>
            </a:extLst>
          </p:cNvPr>
          <p:cNvGrpSpPr/>
          <p:nvPr/>
        </p:nvGrpSpPr>
        <p:grpSpPr>
          <a:xfrm>
            <a:off x="7506789" y="3250465"/>
            <a:ext cx="3725092" cy="3261053"/>
            <a:chOff x="7506789" y="3072623"/>
            <a:chExt cx="3725092" cy="3261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753C565-F015-E02D-A659-E0D2095EBC20}"/>
                    </a:ext>
                  </a:extLst>
                </p:cNvPr>
                <p:cNvSpPr/>
                <p:nvPr/>
              </p:nvSpPr>
              <p:spPr>
                <a:xfrm>
                  <a:off x="7506791" y="3840067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753C565-F015-E02D-A659-E0D2095EBC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91" y="3840067"/>
                  <a:ext cx="398417" cy="39841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2507F5C-6E74-A86A-452F-4DF3EEC26F2A}"/>
                    </a:ext>
                  </a:extLst>
                </p:cNvPr>
                <p:cNvSpPr/>
                <p:nvPr/>
              </p:nvSpPr>
              <p:spPr>
                <a:xfrm>
                  <a:off x="7506789" y="4481272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2507F5C-6E74-A86A-452F-4DF3EEC26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89" y="4481272"/>
                  <a:ext cx="398417" cy="39841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EAB8CE6-B4A0-AE03-4E35-6AB97B7E2249}"/>
                    </a:ext>
                  </a:extLst>
                </p:cNvPr>
                <p:cNvSpPr/>
                <p:nvPr/>
              </p:nvSpPr>
              <p:spPr>
                <a:xfrm>
                  <a:off x="7506789" y="5122478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EAB8CE6-B4A0-AE03-4E35-6AB97B7E2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89" y="5122478"/>
                  <a:ext cx="398417" cy="39841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9767495-02A4-E4C9-7628-DD5AFA1D457F}"/>
                    </a:ext>
                  </a:extLst>
                </p:cNvPr>
                <p:cNvSpPr/>
                <p:nvPr/>
              </p:nvSpPr>
              <p:spPr>
                <a:xfrm>
                  <a:off x="8521340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9767495-02A4-E4C9-7628-DD5AFA1D4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40" y="3072623"/>
                  <a:ext cx="398417" cy="39841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0498313-9D29-71EA-717C-A8DA4BBE1736}"/>
                    </a:ext>
                  </a:extLst>
                </p:cNvPr>
                <p:cNvSpPr/>
                <p:nvPr/>
              </p:nvSpPr>
              <p:spPr>
                <a:xfrm>
                  <a:off x="9155976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0498313-9D29-71EA-717C-A8DA4BBE1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976" y="3072623"/>
                  <a:ext cx="398417" cy="39841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C1368D7-8B96-5422-57EC-57226B87BEE0}"/>
                    </a:ext>
                  </a:extLst>
                </p:cNvPr>
                <p:cNvSpPr/>
                <p:nvPr/>
              </p:nvSpPr>
              <p:spPr>
                <a:xfrm>
                  <a:off x="9823269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C1368D7-8B96-5422-57EC-57226B87B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269" y="3072623"/>
                  <a:ext cx="398417" cy="39841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C6FC2A2-9037-9D1C-2FCD-F65742098E05}"/>
                    </a:ext>
                  </a:extLst>
                </p:cNvPr>
                <p:cNvSpPr/>
                <p:nvPr/>
              </p:nvSpPr>
              <p:spPr>
                <a:xfrm>
                  <a:off x="10833463" y="3840067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C6FC2A2-9037-9D1C-2FCD-F65742098E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3" y="3840067"/>
                  <a:ext cx="398417" cy="39841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3DC7727-FA1B-FEC7-E883-194713590B6D}"/>
                    </a:ext>
                  </a:extLst>
                </p:cNvPr>
                <p:cNvSpPr/>
                <p:nvPr/>
              </p:nvSpPr>
              <p:spPr>
                <a:xfrm>
                  <a:off x="10833464" y="4496589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3DC7727-FA1B-FEC7-E883-194713590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4" y="4496589"/>
                  <a:ext cx="398417" cy="39841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F6AEA26-B849-9FF2-1F4E-CF36FEC58846}"/>
                    </a:ext>
                  </a:extLst>
                </p:cNvPr>
                <p:cNvSpPr/>
                <p:nvPr/>
              </p:nvSpPr>
              <p:spPr>
                <a:xfrm>
                  <a:off x="10833464" y="5153111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F6AEA26-B849-9FF2-1F4E-CF36FEC588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4" y="5153111"/>
                  <a:ext cx="398417" cy="39841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D7543E-1C15-91BE-36EA-2D5B22825716}"/>
                    </a:ext>
                  </a:extLst>
                </p:cNvPr>
                <p:cNvSpPr/>
                <p:nvPr/>
              </p:nvSpPr>
              <p:spPr>
                <a:xfrm>
                  <a:off x="8521340" y="5925461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D7543E-1C15-91BE-36EA-2D5B22825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40" y="5925461"/>
                  <a:ext cx="398417" cy="39841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C7DF02B-21AB-8890-CA9F-7444474FCD88}"/>
                    </a:ext>
                  </a:extLst>
                </p:cNvPr>
                <p:cNvSpPr/>
                <p:nvPr/>
              </p:nvSpPr>
              <p:spPr>
                <a:xfrm>
                  <a:off x="9155975" y="5925460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C7DF02B-21AB-8890-CA9F-7444474FC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975" y="5925460"/>
                  <a:ext cx="398417" cy="39841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53C7506-4F5C-478B-C755-F1E431740F59}"/>
                    </a:ext>
                  </a:extLst>
                </p:cNvPr>
                <p:cNvSpPr/>
                <p:nvPr/>
              </p:nvSpPr>
              <p:spPr>
                <a:xfrm>
                  <a:off x="9823269" y="5935259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53C7506-4F5C-478B-C755-F1E431740F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269" y="5935259"/>
                  <a:ext cx="398417" cy="39841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3CA0BD-2EEA-F1F0-9B4E-B02FF72ACBC2}"/>
              </a:ext>
            </a:extLst>
          </p:cNvPr>
          <p:cNvGrpSpPr/>
          <p:nvPr/>
        </p:nvGrpSpPr>
        <p:grpSpPr>
          <a:xfrm>
            <a:off x="7846859" y="3590535"/>
            <a:ext cx="3044952" cy="2580913"/>
            <a:chOff x="7846859" y="3590535"/>
            <a:chExt cx="3044952" cy="258091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37F3B0-C977-446D-03A0-64D432985151}"/>
                </a:ext>
              </a:extLst>
            </p:cNvPr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10163339" y="5671023"/>
              <a:ext cx="728472" cy="500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BECD8E-D2A9-B1A6-94BB-61C08AABD930}"/>
                </a:ext>
              </a:extLst>
            </p:cNvPr>
            <p:cNvCxnSpPr>
              <a:cxnSpLocks/>
              <a:stCxn id="15" idx="7"/>
              <a:endCxn id="13" idx="3"/>
            </p:cNvCxnSpPr>
            <p:nvPr/>
          </p:nvCxnSpPr>
          <p:spPr>
            <a:xfrm flipV="1">
              <a:off x="9496045" y="5671023"/>
              <a:ext cx="1395766" cy="490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83E2C4-F0E4-6E5E-D6BB-98E0F83537D5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>
            <a:xfrm flipH="1" flipV="1">
              <a:off x="7846859" y="5640390"/>
              <a:ext cx="732828" cy="52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4CCDC-E6FE-EEF8-ACFD-65547A32B897}"/>
                </a:ext>
              </a:extLst>
            </p:cNvPr>
            <p:cNvCxnSpPr>
              <a:cxnSpLocks/>
              <a:stCxn id="14" idx="1"/>
              <a:endCxn id="6" idx="5"/>
            </p:cNvCxnSpPr>
            <p:nvPr/>
          </p:nvCxnSpPr>
          <p:spPr>
            <a:xfrm flipH="1" flipV="1">
              <a:off x="7846859" y="4999184"/>
              <a:ext cx="732828" cy="1162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99CEB9-EAB0-204E-84E6-1C331A9B93BD}"/>
                </a:ext>
              </a:extLst>
            </p:cNvPr>
            <p:cNvCxnSpPr>
              <a:cxnSpLocks/>
              <a:stCxn id="14" idx="1"/>
              <a:endCxn id="5" idx="5"/>
            </p:cNvCxnSpPr>
            <p:nvPr/>
          </p:nvCxnSpPr>
          <p:spPr>
            <a:xfrm flipH="1" flipV="1">
              <a:off x="7846861" y="4357979"/>
              <a:ext cx="732826" cy="1803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5DE97D-B56E-A115-4412-A5AC0BA19998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flipV="1">
              <a:off x="8720549" y="3648882"/>
              <a:ext cx="0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8D44E5-3759-12E1-ED3F-6A1D0AE5F4D0}"/>
                </a:ext>
              </a:extLst>
            </p:cNvPr>
            <p:cNvCxnSpPr>
              <a:cxnSpLocks/>
              <a:stCxn id="14" idx="0"/>
              <a:endCxn id="9" idx="4"/>
            </p:cNvCxnSpPr>
            <p:nvPr/>
          </p:nvCxnSpPr>
          <p:spPr>
            <a:xfrm flipV="1">
              <a:off x="8720549" y="3648882"/>
              <a:ext cx="634636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EF8E1B-1012-6784-75C3-8BE046A168E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8720549" y="3648882"/>
              <a:ext cx="1301929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9EC4AC-DCD6-FFAD-F2EA-368B890BD5BC}"/>
                </a:ext>
              </a:extLst>
            </p:cNvPr>
            <p:cNvCxnSpPr>
              <a:cxnSpLocks/>
              <a:stCxn id="14" idx="7"/>
              <a:endCxn id="11" idx="3"/>
            </p:cNvCxnSpPr>
            <p:nvPr/>
          </p:nvCxnSpPr>
          <p:spPr>
            <a:xfrm flipV="1">
              <a:off x="8861410" y="4357979"/>
              <a:ext cx="2030400" cy="1803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A174DE-F239-1E76-3AE9-0BE45AA31782}"/>
                </a:ext>
              </a:extLst>
            </p:cNvPr>
            <p:cNvCxnSpPr>
              <a:cxnSpLocks/>
              <a:stCxn id="14" idx="7"/>
              <a:endCxn id="12" idx="3"/>
            </p:cNvCxnSpPr>
            <p:nvPr/>
          </p:nvCxnSpPr>
          <p:spPr>
            <a:xfrm flipV="1">
              <a:off x="8861410" y="5014501"/>
              <a:ext cx="2030401" cy="1147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BCAB54-A528-3CEB-0B6D-8F88E3CA25E9}"/>
                </a:ext>
              </a:extLst>
            </p:cNvPr>
            <p:cNvCxnSpPr>
              <a:cxnSpLocks/>
              <a:stCxn id="15" idx="1"/>
              <a:endCxn id="6" idx="5"/>
            </p:cNvCxnSpPr>
            <p:nvPr/>
          </p:nvCxnSpPr>
          <p:spPr>
            <a:xfrm flipH="1" flipV="1">
              <a:off x="7846859" y="4999184"/>
              <a:ext cx="1367463" cy="1162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4BA4A2-B411-3CDB-9015-39BA73E26F12}"/>
                </a:ext>
              </a:extLst>
            </p:cNvPr>
            <p:cNvCxnSpPr>
              <a:cxnSpLocks/>
              <a:stCxn id="15" idx="1"/>
              <a:endCxn id="5" idx="5"/>
            </p:cNvCxnSpPr>
            <p:nvPr/>
          </p:nvCxnSpPr>
          <p:spPr>
            <a:xfrm flipH="1" flipV="1">
              <a:off x="7846861" y="4357979"/>
              <a:ext cx="1367461" cy="1803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6F721E-5600-0818-D54B-C2032D60F45B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8720549" y="3648882"/>
              <a:ext cx="634635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52FFB9-C0D7-6FB1-80D2-26E32EE1989E}"/>
                </a:ext>
              </a:extLst>
            </p:cNvPr>
            <p:cNvCxnSpPr>
              <a:cxnSpLocks/>
              <a:stCxn id="15" idx="0"/>
              <a:endCxn id="9" idx="4"/>
            </p:cNvCxnSpPr>
            <p:nvPr/>
          </p:nvCxnSpPr>
          <p:spPr>
            <a:xfrm flipV="1">
              <a:off x="9355184" y="3648882"/>
              <a:ext cx="1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14685F-1710-E441-21DC-8697B66B576D}"/>
                </a:ext>
              </a:extLst>
            </p:cNvPr>
            <p:cNvCxnSpPr>
              <a:cxnSpLocks/>
              <a:stCxn id="15" idx="0"/>
              <a:endCxn id="10" idx="4"/>
            </p:cNvCxnSpPr>
            <p:nvPr/>
          </p:nvCxnSpPr>
          <p:spPr>
            <a:xfrm flipV="1">
              <a:off x="9355184" y="3648882"/>
              <a:ext cx="667294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CFFFA9-BA5C-989D-D4A5-4E58FB0953CA}"/>
                </a:ext>
              </a:extLst>
            </p:cNvPr>
            <p:cNvCxnSpPr>
              <a:cxnSpLocks/>
              <a:stCxn id="15" idx="7"/>
              <a:endCxn id="11" idx="3"/>
            </p:cNvCxnSpPr>
            <p:nvPr/>
          </p:nvCxnSpPr>
          <p:spPr>
            <a:xfrm flipV="1">
              <a:off x="9496045" y="4357979"/>
              <a:ext cx="1395765" cy="1803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AFF857-00D0-62F3-B0CA-B11EB9151A7A}"/>
                </a:ext>
              </a:extLst>
            </p:cNvPr>
            <p:cNvCxnSpPr>
              <a:cxnSpLocks/>
              <a:stCxn id="15" idx="7"/>
              <a:endCxn id="12" idx="3"/>
            </p:cNvCxnSpPr>
            <p:nvPr/>
          </p:nvCxnSpPr>
          <p:spPr>
            <a:xfrm flipV="1">
              <a:off x="9496045" y="5014501"/>
              <a:ext cx="1395766" cy="1147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3B40A8-F1A0-BB94-3C17-82CF2C713972}"/>
                </a:ext>
              </a:extLst>
            </p:cNvPr>
            <p:cNvCxnSpPr>
              <a:cxnSpLocks/>
              <a:stCxn id="16" idx="1"/>
              <a:endCxn id="7" idx="5"/>
            </p:cNvCxnSpPr>
            <p:nvPr/>
          </p:nvCxnSpPr>
          <p:spPr>
            <a:xfrm flipH="1" flipV="1">
              <a:off x="7846859" y="5640390"/>
              <a:ext cx="2034757" cy="53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17CDB97-DDA3-0BC7-409F-040446604473}"/>
                </a:ext>
              </a:extLst>
            </p:cNvPr>
            <p:cNvCxnSpPr>
              <a:cxnSpLocks/>
              <a:stCxn id="16" idx="1"/>
              <a:endCxn id="6" idx="5"/>
            </p:cNvCxnSpPr>
            <p:nvPr/>
          </p:nvCxnSpPr>
          <p:spPr>
            <a:xfrm flipH="1" flipV="1">
              <a:off x="7846859" y="4999184"/>
              <a:ext cx="2034757" cy="1172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7002694-86DA-9228-47BB-7DBB7A94EF6F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H="1" flipV="1">
              <a:off x="8720549" y="3648882"/>
              <a:ext cx="1301929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E5EB5D-6833-471C-EF57-9989B1D32993}"/>
                </a:ext>
              </a:extLst>
            </p:cNvPr>
            <p:cNvCxnSpPr>
              <a:cxnSpLocks/>
              <a:stCxn id="16" idx="0"/>
              <a:endCxn id="9" idx="4"/>
            </p:cNvCxnSpPr>
            <p:nvPr/>
          </p:nvCxnSpPr>
          <p:spPr>
            <a:xfrm flipH="1" flipV="1">
              <a:off x="9355185" y="3648882"/>
              <a:ext cx="667293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096EBB-8852-6FD2-057B-3CD3191B381B}"/>
                </a:ext>
              </a:extLst>
            </p:cNvPr>
            <p:cNvCxnSpPr>
              <a:cxnSpLocks/>
              <a:stCxn id="16" idx="0"/>
              <a:endCxn id="10" idx="4"/>
            </p:cNvCxnSpPr>
            <p:nvPr/>
          </p:nvCxnSpPr>
          <p:spPr>
            <a:xfrm flipV="1">
              <a:off x="10022478" y="3648882"/>
              <a:ext cx="0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EDD709-F9EF-E240-F7B5-9E2BE5774275}"/>
                </a:ext>
              </a:extLst>
            </p:cNvPr>
            <p:cNvCxnSpPr>
              <a:cxnSpLocks/>
              <a:stCxn id="16" idx="7"/>
              <a:endCxn id="11" idx="3"/>
            </p:cNvCxnSpPr>
            <p:nvPr/>
          </p:nvCxnSpPr>
          <p:spPr>
            <a:xfrm flipV="1">
              <a:off x="10163339" y="4357979"/>
              <a:ext cx="728471" cy="1813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3C486D-BCA6-1028-09EE-44C6A28EF559}"/>
                </a:ext>
              </a:extLst>
            </p:cNvPr>
            <p:cNvCxnSpPr>
              <a:cxnSpLocks/>
              <a:stCxn id="16" idx="7"/>
              <a:endCxn id="12" idx="3"/>
            </p:cNvCxnSpPr>
            <p:nvPr/>
          </p:nvCxnSpPr>
          <p:spPr>
            <a:xfrm flipV="1">
              <a:off x="10163339" y="5014501"/>
              <a:ext cx="728472" cy="1156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5C44D0-9914-8076-81B1-CCA99A263427}"/>
                </a:ext>
              </a:extLst>
            </p:cNvPr>
            <p:cNvCxnSpPr>
              <a:cxnSpLocks/>
              <a:stCxn id="5" idx="7"/>
              <a:endCxn id="9" idx="3"/>
            </p:cNvCxnSpPr>
            <p:nvPr/>
          </p:nvCxnSpPr>
          <p:spPr>
            <a:xfrm flipV="1">
              <a:off x="7846861" y="3590535"/>
              <a:ext cx="1367462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BDF00FB-F751-8E36-90C3-4C1DE8755877}"/>
                </a:ext>
              </a:extLst>
            </p:cNvPr>
            <p:cNvCxnSpPr>
              <a:cxnSpLocks/>
              <a:stCxn id="5" idx="7"/>
              <a:endCxn id="10" idx="3"/>
            </p:cNvCxnSpPr>
            <p:nvPr/>
          </p:nvCxnSpPr>
          <p:spPr>
            <a:xfrm flipV="1">
              <a:off x="7846861" y="3590535"/>
              <a:ext cx="2034755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B99C1B-0F75-069D-6CFB-573E1C2D42E5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7905208" y="4217118"/>
              <a:ext cx="292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165D857-4089-1136-640A-34E0628B3355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7905208" y="4217118"/>
              <a:ext cx="2928256" cy="6565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77A7B37-9CC8-7A42-542F-9EB1FBBCDEFC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7905208" y="4217118"/>
              <a:ext cx="2928256" cy="1313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C6779BF-B427-7FF5-AC45-5752D78EC943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7846859" y="3590535"/>
              <a:ext cx="732828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002BEF0-B17E-D5F0-26F9-441699D9F76F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7846859" y="3590535"/>
              <a:ext cx="1367464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A5888D0-3089-04D5-20B4-5AC24A7CB8BC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7846859" y="3590535"/>
              <a:ext cx="2034757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6D8F09-F36B-5F38-477F-5C7EC8D99A6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7905206" y="4217118"/>
              <a:ext cx="2928257" cy="641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E06E9B3-B470-A42A-C5A5-3F050066741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7905206" y="4858323"/>
              <a:ext cx="2928258" cy="15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AA724F9-F63F-CBA8-FDAF-0BA6230AB391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7905206" y="4858323"/>
              <a:ext cx="2928258" cy="671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A22E07A-1307-F6AA-995F-591AD14B0009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7846859" y="3590535"/>
              <a:ext cx="732828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03C3C9-185B-1708-57B0-EE543FF12A19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846859" y="3590535"/>
              <a:ext cx="1367464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930A97-6D14-24EB-9164-E5D54ACDE553}"/>
                </a:ext>
              </a:extLst>
            </p:cNvPr>
            <p:cNvCxnSpPr>
              <a:cxnSpLocks/>
              <a:stCxn id="7" idx="7"/>
              <a:endCxn id="10" idx="3"/>
            </p:cNvCxnSpPr>
            <p:nvPr/>
          </p:nvCxnSpPr>
          <p:spPr>
            <a:xfrm flipV="1">
              <a:off x="7846859" y="3590535"/>
              <a:ext cx="2034757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2AAF5E4-98A8-0936-CC5B-6A9E4768D7E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7905206" y="4217118"/>
              <a:ext cx="2928257" cy="128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85A49A-3E1B-6EBD-72ED-BF9F043E882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7905206" y="4873640"/>
              <a:ext cx="2928258" cy="625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3341DC-4E7B-9CBD-D557-E757F8416B9A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7905206" y="5499529"/>
              <a:ext cx="2928258" cy="30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275F34-23B1-9602-37A9-2E17786A195E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8861410" y="3590535"/>
              <a:ext cx="2030400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34EECF1-560D-6581-E22A-38DA4BE939AF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8861410" y="3590535"/>
              <a:ext cx="2030401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44280F-E2DA-133B-95B9-EE25241BF611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8861410" y="3590535"/>
              <a:ext cx="2030401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FA0B184-7BD5-F77F-2C55-A68CB22C493A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9496046" y="3590535"/>
              <a:ext cx="1395764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CDCAAB6-8271-37C6-76F6-CCE7F5AA2B46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9496046" y="3590535"/>
              <a:ext cx="1395765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3B77051-0385-6F80-602A-346C75F0D912}"/>
                </a:ext>
              </a:extLst>
            </p:cNvPr>
            <p:cNvCxnSpPr>
              <a:cxnSpLocks/>
              <a:stCxn id="9" idx="5"/>
              <a:endCxn id="13" idx="1"/>
            </p:cNvCxnSpPr>
            <p:nvPr/>
          </p:nvCxnSpPr>
          <p:spPr>
            <a:xfrm>
              <a:off x="9496046" y="3590535"/>
              <a:ext cx="1395765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EEF196A-4E87-5032-2766-D2D05EEFD20C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10163339" y="3590535"/>
              <a:ext cx="728471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CA514D1-30CF-BACC-9F56-1A29D416347D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10163339" y="3590535"/>
              <a:ext cx="728472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67362E0-2FE3-96A3-335D-5A5ADAF5A747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>
            <a:xfrm>
              <a:off x="10163339" y="3590535"/>
              <a:ext cx="728472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122B220-696F-1041-E44B-88AADEEC5F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771" y="1587159"/>
                <a:ext cx="6148527" cy="5185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each clause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create a “group” of three vertices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(If the clause only has one or two literals, then only use one or two vertices)</a:t>
                </a:r>
              </a:p>
              <a:p>
                <a:r>
                  <a:rPr lang="en-US" dirty="0"/>
                  <a:t>Put an edge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in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groups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 not have contradictory labels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122B220-696F-1041-E44B-88AADEEC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1" y="1587159"/>
                <a:ext cx="6148527" cy="5185955"/>
              </a:xfrm>
              <a:prstGeom prst="rect">
                <a:avLst/>
              </a:prstGeom>
              <a:blipFill>
                <a:blip r:embed="rId16"/>
                <a:stretch>
                  <a:fillRect l="-1786" r="-3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3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uiExpand="1" build="p"/>
      <p:bldP spid="1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F5E-7297-9FD8-60EA-0ECA4CF3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F0A9B-4A60-0949-EB88-3E0B18DFC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040" y="1690687"/>
                <a:ext cx="10515600" cy="4605609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satisfiable, i.e., there exists a satisfying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each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, at least one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in each </a:t>
                </a:r>
                <a:r>
                  <a:rPr lang="en-US" dirty="0">
                    <a:solidFill>
                      <a:schemeClr val="accent1"/>
                    </a:solidFill>
                  </a:rPr>
                  <a:t>group</a:t>
                </a:r>
                <a:r>
                  <a:rPr lang="en-US" dirty="0"/>
                  <a:t>, at least one </a:t>
                </a:r>
                <a:r>
                  <a:rPr lang="en-US" dirty="0">
                    <a:solidFill>
                      <a:schemeClr val="accent1"/>
                    </a:solidFill>
                  </a:rPr>
                  <a:t>vertex</a:t>
                </a:r>
                <a:r>
                  <a:rPr lang="en-US" dirty="0"/>
                  <a:t> is “satisfied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,” i.e., it is labeled by a literal that is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consisting of </a:t>
                </a:r>
                <a:r>
                  <a:rPr lang="en-US" dirty="0">
                    <a:solidFill>
                      <a:schemeClr val="accent1"/>
                    </a:solidFill>
                  </a:rPr>
                  <a:t>one satisfied vertex from each group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 (vertices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cannot have contradictory labels)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F0A9B-4A60-0949-EB88-3E0B18DFC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40" y="1690687"/>
                <a:ext cx="10515600" cy="4605609"/>
              </a:xfrm>
              <a:blipFill>
                <a:blip r:embed="rId2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FDEDC-665A-6927-DEDC-89784277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3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74DA-57BB-E78D-EBC5-08A5FC44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809A6-C818-F5AB-8599-DAB7ECDF6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669" y="1825625"/>
                <a:ext cx="1132549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an assignment that </a:t>
                </a:r>
                <a:r>
                  <a:rPr lang="en-US" dirty="0">
                    <a:solidFill>
                      <a:schemeClr val="accent1"/>
                    </a:solidFill>
                  </a:rPr>
                  <a:t>satisfies each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(this exists because no two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have contradictory labels)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cannot contain two vertices from a single group,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must contain </a:t>
                </a:r>
                <a:r>
                  <a:rPr lang="en-US" dirty="0">
                    <a:solidFill>
                      <a:schemeClr val="accent1"/>
                    </a:solidFill>
                  </a:rPr>
                  <a:t>one vertex from each group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satisfies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literal in each clause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809A6-C818-F5AB-8599-DAB7ECDF6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669" y="1825625"/>
                <a:ext cx="11325497" cy="4351338"/>
              </a:xfrm>
              <a:blipFill>
                <a:blip r:embed="rId2"/>
                <a:stretch>
                  <a:fillRect l="-969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A21B-6FA1-CF26-B398-8C01B96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8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E14E-0CFB-54AB-CDB1-A78ECEF8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Poly-time computable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7FF4-011D-A575-D375-F666B3DAB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Hopefully it is clear that the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can be computed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7FF4-011D-A575-D375-F666B3DAB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9FD78-F7E0-2194-083A-76FADF5D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14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119177" y="199931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823528" y="3301133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1794643" y="2555072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5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an AND of ORs of literals in which every clause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dirty="0"/>
                  <a:t>Example of a 3-CNF formula with two clauses: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132E-629E-E88F-3BF8-C221B60B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5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C19547-9DF1-A948-A552-FE0EF125DB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 is everywhere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C19547-9DF1-A948-A552-FE0EF125D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5ED44-18CD-985D-A77A-B922E87D7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thousands</a:t>
                </a:r>
                <a:r>
                  <a:rPr lang="en-US" dirty="0"/>
                  <a:t> of known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problems!</a:t>
                </a:r>
              </a:p>
              <a:p>
                <a:r>
                  <a:rPr lang="en-US" dirty="0"/>
                  <a:t>These problems come from many different areas of study</a:t>
                </a:r>
              </a:p>
              <a:p>
                <a:pPr lvl="1"/>
                <a:r>
                  <a:rPr lang="en-US" dirty="0"/>
                  <a:t>Logic, graph theory, number theory, scheduling, optimization, economics, physics, chemistry, biology,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5ED44-18CD-985D-A77A-B922E87D7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6B35-8244-5D74-AC20-8D6882E3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325" y="114300"/>
                <a:ext cx="11334750" cy="1325563"/>
              </a:xfrm>
            </p:spPr>
            <p:txBody>
              <a:bodyPr/>
              <a:lstStyle/>
              <a:p>
                <a:r>
                  <a:rPr lang="en-US" dirty="0"/>
                  <a:t>Proving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(“cheat sheet”)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325" y="114300"/>
                <a:ext cx="11334750" cy="1325563"/>
              </a:xfrm>
              <a:blipFill>
                <a:blip r:embed="rId2"/>
                <a:stretch>
                  <a:fillRect l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4" y="1350741"/>
                <a:ext cx="11334750" cy="5229225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? How can you </a:t>
                </a:r>
                <a:r>
                  <a:rPr lang="en-US" dirty="0">
                    <a:solidFill>
                      <a:schemeClr val="accent1"/>
                    </a:solidFill>
                  </a:rPr>
                  <a:t>verify a purported certificate</a:t>
                </a:r>
                <a:r>
                  <a:rPr lang="en-US" dirty="0"/>
                  <a:t> in polynomial time?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  <a:p>
                <a:pPr lvl="1"/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are you reducing from?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What is the reduction?</a:t>
                </a:r>
                <a:r>
                  <a:rPr lang="en-US" dirty="0"/>
                  <a:t> Is it polynomial-time computable?</a:t>
                </a:r>
              </a:p>
              <a:p>
                <a:pPr lvl="1"/>
                <a:r>
                  <a:rPr lang="en-US" dirty="0"/>
                  <a:t>YES maps to YES: Assume there is a certificate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.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 a certificate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maps to NO: (Contrapositive) Assume there is a certificate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 a certificate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4" y="1350741"/>
                <a:ext cx="11334750" cy="5229225"/>
              </a:xfrm>
              <a:blipFill>
                <a:blip r:embed="rId3"/>
                <a:stretch>
                  <a:fillRect l="-968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40819-5687-335F-B07B-39CA5E679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</a:t>
                </a:r>
                <a:r>
                  <a:rPr lang="en-US" dirty="0">
                    <a:solidFill>
                      <a:schemeClr val="accent1"/>
                    </a:solidFill>
                  </a:rPr>
                  <a:t>stand or fall together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40819-5687-335F-B07B-39CA5E679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D0CD5-1B31-70F7-DB5F-7EF9BE449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30" y="1933254"/>
                <a:ext cx="10966939" cy="4557590"/>
              </a:xfrm>
            </p:spPr>
            <p:txBody>
              <a:bodyPr/>
              <a:lstStyle/>
              <a:p>
                <a:r>
                  <a:rPr lang="en-US" dirty="0"/>
                  <a:t>If you design a poly-time algorithm for </a:t>
                </a:r>
                <a:r>
                  <a:rPr lang="en-US" dirty="0">
                    <a:solidFill>
                      <a:schemeClr val="accent1"/>
                    </a:solidFill>
                  </a:rPr>
                  <a:t>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</a:t>
                </a:r>
                <a:r>
                  <a:rPr lang="en-US" dirty="0">
                    <a:solidFill>
                      <a:schemeClr val="accent1"/>
                    </a:solidFill>
                  </a:rPr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can be decided in poly time!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If you prove that </a:t>
                </a:r>
                <a:r>
                  <a:rPr lang="en-US" dirty="0">
                    <a:solidFill>
                      <a:schemeClr val="accent1"/>
                    </a:solidFill>
                  </a:rPr>
                  <a:t>one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</a:t>
                </a:r>
                <a:r>
                  <a:rPr lang="en-US" dirty="0">
                    <a:solidFill>
                      <a:schemeClr val="accent1"/>
                    </a:solidFill>
                  </a:rPr>
                  <a:t>cannot</a:t>
                </a:r>
                <a:r>
                  <a:rPr lang="en-US" dirty="0"/>
                  <a:t> be decided in poly time,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</a:t>
                </a:r>
                <a:r>
                  <a:rPr lang="en-US" dirty="0">
                    <a:solidFill>
                      <a:schemeClr val="accent1"/>
                    </a:solidFill>
                  </a:rPr>
                  <a:t>no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can be decided in poly time!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D0CD5-1B31-70F7-DB5F-7EF9BE449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30" y="1933254"/>
                <a:ext cx="10966939" cy="4557590"/>
              </a:xfrm>
              <a:blipFill>
                <a:blip r:embed="rId3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AD146-FF70-B6CA-9F57-D89B43E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1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cutoff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82B-2C56-4D7E-90C9-687EBC2F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will be </a:t>
            </a:r>
            <a:r>
              <a:rPr lang="en-US" b="1" dirty="0">
                <a:highlight>
                  <a:srgbClr val="FFFF00"/>
                </a:highlight>
              </a:rPr>
              <a:t>Wednesday, May 22 from 10am to noon</a:t>
            </a:r>
            <a:r>
              <a:rPr lang="en-US" dirty="0"/>
              <a:t> in this room (STU 105)</a:t>
            </a:r>
          </a:p>
          <a:p>
            <a:r>
              <a:rPr lang="en-US" dirty="0"/>
              <a:t>The exam is cumulative</a:t>
            </a:r>
          </a:p>
          <a:p>
            <a:r>
              <a:rPr lang="en-US" dirty="0"/>
              <a:t>To prepare for the final exam, you only need to study the material up to this point (including problem set 7)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E2CC-34BD-B011-D752-E873218E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564105"/>
                <a:ext cx="11410950" cy="48128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CNF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(guess a satisfying assignment)</a:t>
                </a:r>
              </a:p>
              <a:p>
                <a:r>
                  <a:rPr lang="en-US" dirty="0"/>
                  <a:t>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we will reduce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564105"/>
                <a:ext cx="11410950" cy="4812883"/>
              </a:xfrm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0454-AAF1-FA8B-8F61-BD607832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/>
              <p:nvPr/>
            </p:nvSpPr>
            <p:spPr>
              <a:xfrm>
                <a:off x="2205038" y="2662238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2662238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92DC-60EB-DEF1-51BB-231AA3D8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0800"/>
            <a:ext cx="10515600" cy="1325563"/>
          </a:xfrm>
        </p:spPr>
        <p:txBody>
          <a:bodyPr/>
          <a:lstStyle/>
          <a:p>
            <a:r>
              <a:rPr lang="en-US" dirty="0"/>
              <a:t>Gate gadgets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4C1F1-5BA3-F38E-3279-99C4378FA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520" y="1325562"/>
                <a:ext cx="10759440" cy="55304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Define the following Boolean functions: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CHECK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NOT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CHECK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CHECK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can be represented by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-CNF formula. (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function has a CNF representation!)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4C1F1-5BA3-F38E-3279-99C4378FA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1325562"/>
                <a:ext cx="10759440" cy="5530407"/>
              </a:xfrm>
              <a:blipFill>
                <a:blip r:embed="rId2"/>
                <a:stretch>
                  <a:fillRect l="-850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3FDAB-23DD-EE4B-F019-88D8A380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075" y="1825624"/>
                <a:ext cx="11134725" cy="4784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3-CNF defined as follows</a:t>
                </a:r>
              </a:p>
              <a:p>
                <a:r>
                  <a:rPr lang="en-US" b="0" dirty="0"/>
                  <a:t>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AND/OR/NOT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without loss of generality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output gate</a:t>
                </a:r>
              </a:p>
              <a:p>
                <a:r>
                  <a:rPr lang="en-US" dirty="0"/>
                  <a:t>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</a:t>
                </a:r>
                <a:r>
                  <a:rPr lang="en-US" dirty="0"/>
                  <a:t>, which 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 is the name of a </a:t>
                </a:r>
                <a:r>
                  <a:rPr lang="en-US" dirty="0">
                    <a:solidFill>
                      <a:schemeClr val="accent1"/>
                    </a:solidFill>
                  </a:rPr>
                  <a:t>gate</a:t>
                </a:r>
                <a:r>
                  <a:rPr lang="en-US" dirty="0"/>
                  <a:t>.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 is the name of a </a:t>
                </a:r>
                <a:r>
                  <a:rPr lang="en-US" dirty="0">
                    <a:solidFill>
                      <a:schemeClr val="accent1"/>
                    </a:solidFill>
                  </a:rPr>
                  <a:t>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75" y="1825624"/>
                <a:ext cx="11134725" cy="4784725"/>
              </a:xfrm>
              <a:blipFill>
                <a:blip r:embed="rId3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1429-0BD8-6047-35DE-6BCA6DF3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25624"/>
                <a:ext cx="11571845" cy="4784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AND/OR/NOT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define a 3-CNF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Reduction produces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25624"/>
                <a:ext cx="11571845" cy="4784725"/>
              </a:xfrm>
              <a:blipFill>
                <a:blip r:embed="rId3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1429-0BD8-6047-35DE-6BCA6DF3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82870-DE70-116A-89EC-E6132E7902AD}"/>
              </a:ext>
            </a:extLst>
          </p:cNvPr>
          <p:cNvGrpSpPr/>
          <p:nvPr/>
        </p:nvGrpSpPr>
        <p:grpSpPr>
          <a:xfrm>
            <a:off x="153430" y="2638425"/>
            <a:ext cx="3560612" cy="3009900"/>
            <a:chOff x="153430" y="2638425"/>
            <a:chExt cx="3560612" cy="30099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5BB761-4021-4536-C51F-B5EE22C52A47}"/>
                </a:ext>
              </a:extLst>
            </p:cNvPr>
            <p:cNvSpPr/>
            <p:nvPr/>
          </p:nvSpPr>
          <p:spPr>
            <a:xfrm>
              <a:off x="201375" y="2638425"/>
              <a:ext cx="3512667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F58471B-9135-B14D-C930-43D3859D6012}"/>
                    </a:ext>
                  </a:extLst>
                </p:cNvPr>
                <p:cNvSpPr/>
                <p:nvPr/>
              </p:nvSpPr>
              <p:spPr>
                <a:xfrm>
                  <a:off x="1612398" y="308546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F58471B-9135-B14D-C930-43D3859D6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98" y="3085468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D61364-2F3C-C5B5-30A6-22703FDF5216}"/>
                    </a:ext>
                  </a:extLst>
                </p:cNvPr>
                <p:cNvSpPr txBox="1"/>
                <p:nvPr/>
              </p:nvSpPr>
              <p:spPr>
                <a:xfrm>
                  <a:off x="1612398" y="3901970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D61364-2F3C-C5B5-30A6-22703FDF5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98" y="3901970"/>
                  <a:ext cx="29736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78CD64-728D-2489-470C-4AC48666C4DA}"/>
                </a:ext>
              </a:extLst>
            </p:cNvPr>
            <p:cNvCxnSpPr>
              <a:stCxn id="8" idx="0"/>
              <a:endCxn id="7" idx="4"/>
            </p:cNvCxnSpPr>
            <p:nvPr/>
          </p:nvCxnSpPr>
          <p:spPr>
            <a:xfrm flipV="1">
              <a:off x="1761081" y="3382834"/>
              <a:ext cx="0" cy="519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4F93DE-B08B-D969-0DA8-903D4ACB5453}"/>
                    </a:ext>
                  </a:extLst>
                </p:cNvPr>
                <p:cNvSpPr txBox="1"/>
                <p:nvPr/>
              </p:nvSpPr>
              <p:spPr>
                <a:xfrm>
                  <a:off x="1178029" y="3013502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4F93DE-B08B-D969-0DA8-903D4ACB5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029" y="3013502"/>
                  <a:ext cx="45841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320DB0C-0F76-1282-5B50-D7C00F6062FB}"/>
                    </a:ext>
                  </a:extLst>
                </p:cNvPr>
                <p:cNvSpPr txBox="1"/>
                <p:nvPr/>
              </p:nvSpPr>
              <p:spPr>
                <a:xfrm>
                  <a:off x="153430" y="4827341"/>
                  <a:ext cx="3512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320DB0C-0F76-1282-5B50-D7C00F606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0" y="4827341"/>
                  <a:ext cx="351266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B81701-1EBF-FD24-F143-22AF5F98FD35}"/>
              </a:ext>
            </a:extLst>
          </p:cNvPr>
          <p:cNvGrpSpPr/>
          <p:nvPr/>
        </p:nvGrpSpPr>
        <p:grpSpPr>
          <a:xfrm>
            <a:off x="4058216" y="2630370"/>
            <a:ext cx="3857856" cy="3009900"/>
            <a:chOff x="4058216" y="2630370"/>
            <a:chExt cx="3857856" cy="30099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07FCB9-F173-DE83-864F-2C3038ADE5AC}"/>
                </a:ext>
              </a:extLst>
            </p:cNvPr>
            <p:cNvSpPr/>
            <p:nvPr/>
          </p:nvSpPr>
          <p:spPr>
            <a:xfrm>
              <a:off x="4080841" y="2630370"/>
              <a:ext cx="3835231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8262CD8-C588-8145-150A-09510D2BDF02}"/>
                    </a:ext>
                  </a:extLst>
                </p:cNvPr>
                <p:cNvSpPr/>
                <p:nvPr/>
              </p:nvSpPr>
              <p:spPr>
                <a:xfrm>
                  <a:off x="5813131" y="31574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8262CD8-C588-8145-150A-09510D2BD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131" y="3157434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481507-EAD7-DBEF-7154-32B025165D42}"/>
                    </a:ext>
                  </a:extLst>
                </p:cNvPr>
                <p:cNvSpPr txBox="1"/>
                <p:nvPr/>
              </p:nvSpPr>
              <p:spPr>
                <a:xfrm>
                  <a:off x="5367705" y="3950654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481507-EAD7-DBEF-7154-32B025165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705" y="3950654"/>
                  <a:ext cx="297366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C1D0A4-4E0B-0595-CC44-0E7D43CFB9B9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5588871" y="3411252"/>
              <a:ext cx="267808" cy="550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27639E-6B0B-4570-364A-E662725A9B3B}"/>
                    </a:ext>
                  </a:extLst>
                </p:cNvPr>
                <p:cNvSpPr txBox="1"/>
                <p:nvPr/>
              </p:nvSpPr>
              <p:spPr>
                <a:xfrm>
                  <a:off x="5378762" y="3085468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27639E-6B0B-4570-364A-E662725A9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762" y="3085468"/>
                  <a:ext cx="45841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0DF289-AD0F-71D5-A218-FF65A572A253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 flipV="1">
              <a:off x="6066949" y="3411252"/>
              <a:ext cx="267808" cy="539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D2F87D-79E8-C230-EA21-E2920E71AFE3}"/>
                    </a:ext>
                  </a:extLst>
                </p:cNvPr>
                <p:cNvSpPr txBox="1"/>
                <p:nvPr/>
              </p:nvSpPr>
              <p:spPr>
                <a:xfrm>
                  <a:off x="6200853" y="3968115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D2F87D-79E8-C230-EA21-E2920E71A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853" y="3968115"/>
                  <a:ext cx="2973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2D401D-D8CD-6AA5-4EBC-A6F2F774C854}"/>
                    </a:ext>
                  </a:extLst>
                </p:cNvPr>
                <p:cNvSpPr txBox="1"/>
                <p:nvPr/>
              </p:nvSpPr>
              <p:spPr>
                <a:xfrm>
                  <a:off x="4058216" y="4827340"/>
                  <a:ext cx="38180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2D401D-D8CD-6AA5-4EBC-A6F2F774C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216" y="4827340"/>
                  <a:ext cx="38180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460CB-2C34-E756-886B-B896752E4C4D}"/>
              </a:ext>
            </a:extLst>
          </p:cNvPr>
          <p:cNvGrpSpPr/>
          <p:nvPr/>
        </p:nvGrpSpPr>
        <p:grpSpPr>
          <a:xfrm>
            <a:off x="8213091" y="2630370"/>
            <a:ext cx="3887837" cy="3009900"/>
            <a:chOff x="8213091" y="2630370"/>
            <a:chExt cx="3887837" cy="30099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5EEB805-EC89-B43B-6B1F-E53D6C7C16FE}"/>
                </a:ext>
              </a:extLst>
            </p:cNvPr>
            <p:cNvSpPr/>
            <p:nvPr/>
          </p:nvSpPr>
          <p:spPr>
            <a:xfrm>
              <a:off x="8213091" y="2630370"/>
              <a:ext cx="3835231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A700A7F-B00D-0254-4331-D2C4F8A04182}"/>
                    </a:ext>
                  </a:extLst>
                </p:cNvPr>
                <p:cNvSpPr/>
                <p:nvPr/>
              </p:nvSpPr>
              <p:spPr>
                <a:xfrm>
                  <a:off x="10043197" y="322366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A700A7F-B00D-0254-4331-D2C4F8A041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197" y="3223661"/>
                  <a:ext cx="297366" cy="29736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D03DA-FFA0-27C7-4BCF-CD6EACCBFBDE}"/>
                    </a:ext>
                  </a:extLst>
                </p:cNvPr>
                <p:cNvSpPr txBox="1"/>
                <p:nvPr/>
              </p:nvSpPr>
              <p:spPr>
                <a:xfrm>
                  <a:off x="9597771" y="4016881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D03DA-FFA0-27C7-4BCF-CD6EACCBF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7771" y="4016881"/>
                  <a:ext cx="297366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41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6752B9-AF5B-5521-2374-D3BDB5735D18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9818937" y="3477479"/>
              <a:ext cx="267808" cy="550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A9905E3-6CC9-B01E-454E-BEABD9BEE91F}"/>
                    </a:ext>
                  </a:extLst>
                </p:cNvPr>
                <p:cNvSpPr txBox="1"/>
                <p:nvPr/>
              </p:nvSpPr>
              <p:spPr>
                <a:xfrm>
                  <a:off x="9608828" y="3151695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A9905E3-6CC9-B01E-454E-BEABD9BEE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828" y="3151695"/>
                  <a:ext cx="45841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C7CE35-80FD-E395-7BA4-A3E807D97FEF}"/>
                </a:ext>
              </a:extLst>
            </p:cNvPr>
            <p:cNvCxnSpPr>
              <a:cxnSpLocks/>
              <a:endCxn id="24" idx="5"/>
            </p:cNvCxnSpPr>
            <p:nvPr/>
          </p:nvCxnSpPr>
          <p:spPr>
            <a:xfrm flipH="1" flipV="1">
              <a:off x="10297015" y="3477479"/>
              <a:ext cx="267808" cy="539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D89E12-D1B5-263C-6C89-C2AED0386D9E}"/>
                    </a:ext>
                  </a:extLst>
                </p:cNvPr>
                <p:cNvSpPr txBox="1"/>
                <p:nvPr/>
              </p:nvSpPr>
              <p:spPr>
                <a:xfrm>
                  <a:off x="10430919" y="4034342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D89E12-D1B5-263C-6C89-C2AED0386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919" y="4034342"/>
                  <a:ext cx="297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62338D3-C86A-9932-0877-E948ED3E6375}"/>
                    </a:ext>
                  </a:extLst>
                </p:cNvPr>
                <p:cNvSpPr txBox="1"/>
                <p:nvPr/>
              </p:nvSpPr>
              <p:spPr>
                <a:xfrm>
                  <a:off x="8282871" y="4812592"/>
                  <a:ext cx="38180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62338D3-C86A-9932-0877-E948ED3E6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871" y="4812592"/>
                  <a:ext cx="3818057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580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5623-9E9C-E7A5-539D-642DE6C9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CD454-BD04-34EB-D656-E84BE3849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2247" y="1571807"/>
                <a:ext cx="9534978" cy="35335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CD454-BD04-34EB-D656-E84BE3849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2247" y="1571807"/>
                <a:ext cx="9534978" cy="3533593"/>
              </a:xfrm>
              <a:blipFill>
                <a:blip r:embed="rId2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CD4E8-0CBF-E771-8211-BBB365D9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0C72D3-CBB2-32A4-E586-93DAD9D3B16C}"/>
                  </a:ext>
                </a:extLst>
              </p:cNvPr>
              <p:cNvSpPr/>
              <p:nvPr/>
            </p:nvSpPr>
            <p:spPr>
              <a:xfrm>
                <a:off x="1186759" y="1985814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0C72D3-CBB2-32A4-E586-93DAD9D3B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59" y="1985814"/>
                <a:ext cx="297366" cy="2973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EF3489-FA62-E02E-5864-54DDB1DA3B6A}"/>
                  </a:ext>
                </a:extLst>
              </p:cNvPr>
              <p:cNvSpPr/>
              <p:nvPr/>
            </p:nvSpPr>
            <p:spPr>
              <a:xfrm>
                <a:off x="816528" y="2618430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EF3489-FA62-E02E-5864-54DDB1DA3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8" y="2618430"/>
                <a:ext cx="297366" cy="2973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503E96-A559-352F-29A1-4E3C47290819}"/>
                  </a:ext>
                </a:extLst>
              </p:cNvPr>
              <p:cNvSpPr/>
              <p:nvPr/>
            </p:nvSpPr>
            <p:spPr>
              <a:xfrm>
                <a:off x="1494052" y="2639781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503E96-A559-352F-29A1-4E3C47290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052" y="2639781"/>
                <a:ext cx="297366" cy="2973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6443A-9D20-2BB4-D879-5A2347B7C481}"/>
                  </a:ext>
                </a:extLst>
              </p:cNvPr>
              <p:cNvSpPr txBox="1"/>
              <p:nvPr/>
            </p:nvSpPr>
            <p:spPr>
              <a:xfrm>
                <a:off x="231617" y="3896624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6443A-9D20-2BB4-D879-5A2347B7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17" y="3896624"/>
                <a:ext cx="4163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7741B-DFE0-7709-4EA3-80BD4AF2C11D}"/>
                  </a:ext>
                </a:extLst>
              </p:cNvPr>
              <p:cNvSpPr txBox="1"/>
              <p:nvPr/>
            </p:nvSpPr>
            <p:spPr>
              <a:xfrm>
                <a:off x="1931484" y="3870627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7741B-DFE0-7709-4EA3-80BD4AF2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84" y="3870627"/>
                <a:ext cx="4163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16908-CEF4-DF38-3BF0-7390F7595001}"/>
              </a:ext>
            </a:extLst>
          </p:cNvPr>
          <p:cNvCxnSpPr>
            <a:cxnSpLocks/>
            <a:stCxn id="15" idx="0"/>
            <a:endCxn id="11" idx="3"/>
          </p:cNvCxnSpPr>
          <p:nvPr/>
        </p:nvCxnSpPr>
        <p:spPr>
          <a:xfrm flipV="1">
            <a:off x="439774" y="2872248"/>
            <a:ext cx="420302" cy="10243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8B611-E2C5-6BDD-42AD-24A9F1B06176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6022" y="3682977"/>
            <a:ext cx="283413" cy="2772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49D627-BEDF-556C-5860-18E073221B88}"/>
                  </a:ext>
                </a:extLst>
              </p:cNvPr>
              <p:cNvSpPr/>
              <p:nvPr/>
            </p:nvSpPr>
            <p:spPr>
              <a:xfrm>
                <a:off x="785887" y="3429159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49D627-BEDF-556C-5860-18E073221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" y="3429159"/>
                <a:ext cx="297366" cy="29736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D25087-3597-EAE5-CEE5-F15CCF0D7DB9}"/>
              </a:ext>
            </a:extLst>
          </p:cNvPr>
          <p:cNvCxnSpPr>
            <a:cxnSpLocks/>
            <a:stCxn id="21" idx="7"/>
            <a:endCxn id="12" idx="3"/>
          </p:cNvCxnSpPr>
          <p:nvPr/>
        </p:nvCxnSpPr>
        <p:spPr>
          <a:xfrm flipV="1">
            <a:off x="1039705" y="2893599"/>
            <a:ext cx="497895" cy="5791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85F1AD-5911-9EF8-9B07-86CAA8E287E8}"/>
                  </a:ext>
                </a:extLst>
              </p:cNvPr>
              <p:cNvSpPr/>
              <p:nvPr/>
            </p:nvSpPr>
            <p:spPr>
              <a:xfrm>
                <a:off x="1485128" y="3429000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85F1AD-5911-9EF8-9B07-86CAA8E28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28" y="3429000"/>
                <a:ext cx="297366" cy="29736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9F694-E63A-FC33-BEF2-5C357D52E7D1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1738946" y="3682818"/>
            <a:ext cx="257661" cy="2351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4B3064-AC26-A792-FF66-E491C2D6AE94}"/>
              </a:ext>
            </a:extLst>
          </p:cNvPr>
          <p:cNvCxnSpPr>
            <a:cxnSpLocks/>
            <a:stCxn id="23" idx="1"/>
            <a:endCxn id="11" idx="5"/>
          </p:cNvCxnSpPr>
          <p:nvPr/>
        </p:nvCxnSpPr>
        <p:spPr>
          <a:xfrm flipH="1" flipV="1">
            <a:off x="1070346" y="2872248"/>
            <a:ext cx="458330" cy="6003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D184B1-A1ED-1770-FF85-053FB1EC6F12}"/>
              </a:ext>
            </a:extLst>
          </p:cNvPr>
          <p:cNvCxnSpPr>
            <a:cxnSpLocks/>
            <a:stCxn id="16" idx="0"/>
            <a:endCxn id="12" idx="5"/>
          </p:cNvCxnSpPr>
          <p:nvPr/>
        </p:nvCxnSpPr>
        <p:spPr>
          <a:xfrm flipH="1" flipV="1">
            <a:off x="1747870" y="2893599"/>
            <a:ext cx="391771" cy="9770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8EAD12-F8B1-7C74-A83A-BAC4098C0C0C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965211" y="2239632"/>
            <a:ext cx="265096" cy="3787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0936F1-CE12-9D88-FA7A-88BDABCD6B0F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1440577" y="2239632"/>
            <a:ext cx="202158" cy="40014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F24749-47D6-68BA-245C-C07685478184}"/>
                  </a:ext>
                </a:extLst>
              </p:cNvPr>
              <p:cNvSpPr txBox="1"/>
              <p:nvPr/>
            </p:nvSpPr>
            <p:spPr>
              <a:xfrm>
                <a:off x="756288" y="304915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F24749-47D6-68BA-245C-C07685478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8" y="3049152"/>
                <a:ext cx="416313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112FCD-1B11-78A2-E0E3-DE34BAE9C0E8}"/>
                  </a:ext>
                </a:extLst>
              </p:cNvPr>
              <p:cNvSpPr txBox="1"/>
              <p:nvPr/>
            </p:nvSpPr>
            <p:spPr>
              <a:xfrm>
                <a:off x="1460815" y="304915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112FCD-1B11-78A2-E0E3-DE34BAE9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815" y="3049152"/>
                <a:ext cx="41631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EE3ADB-AE8B-2A32-1867-5A1EBFEA9E60}"/>
                  </a:ext>
                </a:extLst>
              </p:cNvPr>
              <p:cNvSpPr txBox="1"/>
              <p:nvPr/>
            </p:nvSpPr>
            <p:spPr>
              <a:xfrm>
                <a:off x="463107" y="234531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EE3ADB-AE8B-2A32-1867-5A1EBFEA9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7" y="2345312"/>
                <a:ext cx="416313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873340-ADFE-7136-1FA4-68DA99F2964F}"/>
                  </a:ext>
                </a:extLst>
              </p:cNvPr>
              <p:cNvSpPr txBox="1"/>
              <p:nvPr/>
            </p:nvSpPr>
            <p:spPr>
              <a:xfrm>
                <a:off x="1735952" y="2322948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873340-ADFE-7136-1FA4-68DA99F2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952" y="2322948"/>
                <a:ext cx="416313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B61C9E-7F26-B608-1CA8-908B8980B023}"/>
                  </a:ext>
                </a:extLst>
              </p:cNvPr>
              <p:cNvSpPr txBox="1"/>
              <p:nvPr/>
            </p:nvSpPr>
            <p:spPr>
              <a:xfrm>
                <a:off x="1150241" y="1548050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B61C9E-7F26-B608-1CA8-908B8980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41" y="1548050"/>
                <a:ext cx="416313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EE1146-0F86-1511-E201-CBB5F277C214}"/>
                  </a:ext>
                </a:extLst>
              </p:cNvPr>
              <p:cNvSpPr txBox="1"/>
              <p:nvPr/>
            </p:nvSpPr>
            <p:spPr>
              <a:xfrm>
                <a:off x="335752" y="5286375"/>
                <a:ext cx="11275223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EE1146-0F86-1511-E201-CBB5F277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2" y="5286375"/>
                <a:ext cx="11275223" cy="1191801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8686-5429-0990-DAA1-A202A10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836E5-6610-1E1B-47CF-532EA6EB9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5" y="1503485"/>
                <a:ext cx="10772775" cy="498735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the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satisfiable, then the 3-CNF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also satisfiable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We are assuming there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assign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variable) the value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gate) outputs when we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claim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Indeed,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satisfied because of the circuit structure,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836E5-6610-1E1B-47CF-532EA6EB9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5" y="1503485"/>
                <a:ext cx="10772775" cy="4987358"/>
              </a:xfrm>
              <a:blipFill>
                <a:blip r:embed="rId2"/>
                <a:stretch>
                  <a:fillRect l="-1018" r="-566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2D29-3FE9-EE76-FE66-8A5333FD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6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D442-9B65-4FDC-AF50-CC03C6F2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AEFA5-747D-C448-B73D-6A420933A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316" y="1825625"/>
                <a:ext cx="11646106" cy="45847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satisfiable,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satisfiable</a:t>
                </a:r>
              </a:p>
              <a:p>
                <a:r>
                  <a:rPr lang="en-US" b="1" dirty="0"/>
                  <a:t>Proof sketch: </a:t>
                </a:r>
                <a:r>
                  <a:rPr lang="en-US" dirty="0"/>
                  <a:t>We will prove the contrapositive: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satisfiable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we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Indeed, by induction on the circuit structure,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variable) must be equal to the value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gate) outputs when we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Furthermore,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AEFA5-747D-C448-B73D-6A420933A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316" y="1825625"/>
                <a:ext cx="11646106" cy="4584700"/>
              </a:xfrm>
              <a:blipFill>
                <a:blip r:embed="rId2"/>
                <a:stretch>
                  <a:fillRect l="-785" r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A9BE5-4942-F8E5-618F-8E6EB088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27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177839</TotalTime>
  <Words>1471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k-CNF formulas</vt:lpstr>
      <vt:lpstr>The Cook-Levin Theorem</vt:lpstr>
      <vt:lpstr>Gate gadgets</vt:lpstr>
      <vt:lpstr>Reduction from "CIRCUIT‑SAT" to "3‑SAT"</vt:lpstr>
      <vt:lpstr>Reduction from "CIRCUIT‑SAT" to "3‑SAT"</vt:lpstr>
      <vt:lpstr>Reduction example</vt:lpstr>
      <vt:lpstr>YES maps to YES</vt:lpstr>
      <vt:lpstr>NO maps to NO</vt:lpstr>
      <vt:lpstr>Reduction efficiency</vt:lpstr>
      <vt:lpstr>PowerPoint Presentation</vt:lpstr>
      <vt:lpstr>Chaining reductions together</vt:lpstr>
      <vt:lpstr>"CLIQUE" is "NP"-complete</vt:lpstr>
      <vt:lpstr>Reduction from "3‑SAT" to "CLIQUE"</vt:lpstr>
      <vt:lpstr>Reduction from "3‑SAT" to "CLIQUE"</vt:lpstr>
      <vt:lpstr>YES maps to YES</vt:lpstr>
      <vt:lpstr>NO maps to NO</vt:lpstr>
      <vt:lpstr>Poly-time computable</vt:lpstr>
      <vt:lpstr>PowerPoint Presentation</vt:lpstr>
      <vt:lpstr>"NP"-completeness is everywhere</vt:lpstr>
      <vt:lpstr>Proving that L is "NP"-complete (“cheat sheet”)</vt:lpstr>
      <vt:lpstr>"NP"-complete languages stand or fall together</vt:lpstr>
      <vt:lpstr>Final exam cutoff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610</cp:revision>
  <dcterms:created xsi:type="dcterms:W3CDTF">2022-12-12T23:26:37Z</dcterms:created>
  <dcterms:modified xsi:type="dcterms:W3CDTF">2024-05-10T16:17:33Z</dcterms:modified>
</cp:coreProperties>
</file>