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707" r:id="rId3"/>
    <p:sldId id="423" r:id="rId4"/>
    <p:sldId id="492" r:id="rId5"/>
    <p:sldId id="708" r:id="rId6"/>
    <p:sldId id="709" r:id="rId7"/>
    <p:sldId id="681" r:id="rId8"/>
    <p:sldId id="742" r:id="rId9"/>
    <p:sldId id="715" r:id="rId10"/>
    <p:sldId id="714" r:id="rId11"/>
    <p:sldId id="717" r:id="rId12"/>
    <p:sldId id="743" r:id="rId13"/>
    <p:sldId id="720" r:id="rId14"/>
    <p:sldId id="725" r:id="rId15"/>
    <p:sldId id="726" r:id="rId16"/>
    <p:sldId id="727" r:id="rId17"/>
    <p:sldId id="728" r:id="rId18"/>
    <p:sldId id="748" r:id="rId19"/>
    <p:sldId id="729" r:id="rId20"/>
    <p:sldId id="730" r:id="rId21"/>
    <p:sldId id="731" r:id="rId22"/>
    <p:sldId id="737" r:id="rId23"/>
    <p:sldId id="735" r:id="rId24"/>
    <p:sldId id="736" r:id="rId25"/>
    <p:sldId id="738" r:id="rId26"/>
    <p:sldId id="739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172C51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0" autoAdjust="0"/>
    <p:restoredTop sz="96327" autoAdjust="0"/>
  </p:normalViewPr>
  <p:slideViewPr>
    <p:cSldViewPr snapToGrid="0">
      <p:cViewPr varScale="1">
        <p:scale>
          <a:sx n="140" d="100"/>
          <a:sy n="140" d="100"/>
        </p:scale>
        <p:origin x="132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FF-F4EE-31B9-097F-73991EA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1325563"/>
          </a:xfrm>
        </p:spPr>
        <p:txBody>
          <a:bodyPr/>
          <a:lstStyle/>
          <a:p>
            <a:r>
              <a:rPr lang="en-US" dirty="0"/>
              <a:t>Amplification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B3C1-5153-1318-D7AB-D907F161E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314"/>
                <a:ext cx="10515600" cy="521595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Can make the error probability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arbitrarily small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B3C1-5153-1318-D7AB-D907F161E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314"/>
                <a:ext cx="10515600" cy="52159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B525-A517-CB47-F9BE-8D2367C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601734-14C1-E51E-EF58-0FE575B634B4}"/>
                  </a:ext>
                </a:extLst>
              </p:cNvPr>
              <p:cNvSpPr/>
              <p:nvPr/>
            </p:nvSpPr>
            <p:spPr>
              <a:xfrm>
                <a:off x="492869" y="2403612"/>
                <a:ext cx="11206262" cy="30360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Amplification Lemma: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randomized polynomial-time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4675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574675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601734-14C1-E51E-EF58-0FE575B63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9" y="2403612"/>
                <a:ext cx="11206262" cy="3036074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FB32-A7DC-BC47-EE0C-081F07AB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1325563"/>
          </a:xfrm>
        </p:spPr>
        <p:txBody>
          <a:bodyPr/>
          <a:lstStyle/>
          <a:p>
            <a:r>
              <a:rPr lang="en-US" dirty="0"/>
              <a:t>Proof of the 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7EEEC-DE4C-D29B-26C9-46012BCC0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843" y="1321905"/>
                <a:ext cx="12003157" cy="52975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n-US" b="1" dirty="0"/>
                  <a:t>Algorithm:</a:t>
                </a:r>
                <a:endParaRPr lang="en-US" dirty="0"/>
              </a:p>
              <a:p>
                <a:r>
                  <a:rPr lang="en-US" b="1" dirty="0"/>
                  <a:t>Analysis: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be the </a:t>
                </a:r>
                <a:r>
                  <a:rPr lang="en-US" dirty="0">
                    <a:solidFill>
                      <a:schemeClr val="accent1"/>
                    </a:solidFill>
                  </a:rPr>
                  <a:t>fraction</a:t>
                </a:r>
                <a:r>
                  <a:rPr lang="en-US" dirty="0"/>
                  <a:t> of runs that accept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we are hoping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we are hoping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the </a:t>
                </a:r>
                <a:r>
                  <a:rPr lang="en-US" dirty="0">
                    <a:solidFill>
                      <a:schemeClr val="accent1"/>
                    </a:solidFill>
                  </a:rPr>
                  <a:t>Law of Large Numbers</a:t>
                </a:r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large enough to ensure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7EEEC-DE4C-D29B-26C9-46012BCC0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843" y="1321905"/>
                <a:ext cx="12003157" cy="5297556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D839-4D75-45B6-5414-D8F3BFA2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DE138-4FE7-5F9A-789C-CBE7A2B7FFFC}"/>
                  </a:ext>
                </a:extLst>
              </p:cNvPr>
              <p:cNvSpPr txBox="1"/>
              <p:nvPr/>
            </p:nvSpPr>
            <p:spPr>
              <a:xfrm>
                <a:off x="2633871" y="1432271"/>
                <a:ext cx="7834104" cy="11430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Run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independently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times for some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most</a:t>
                </a:r>
                <a:r>
                  <a:rPr lang="en-US" sz="2400" dirty="0"/>
                  <a:t> runs accept: Accept. Otherwise: Reject.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DE138-4FE7-5F9A-789C-CBE7A2B7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71" y="1432271"/>
                <a:ext cx="7834104" cy="1143070"/>
              </a:xfrm>
              <a:prstGeom prst="rect">
                <a:avLst/>
              </a:prstGeom>
              <a:blipFill>
                <a:blip r:embed="rId3"/>
                <a:stretch>
                  <a:fillRect l="-1166" b="-11111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6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as a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of the amplification lemma,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should be considered “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 mistake that occurs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 can be safely ignored</a:t>
                </a:r>
              </a:p>
              <a:p>
                <a:r>
                  <a:rPr lang="en-US" dirty="0"/>
                  <a:t>(Even if you use a deterministic algorithm, can you really be </a:t>
                </a:r>
                <a:r>
                  <a:rPr lang="en-US" dirty="0">
                    <a:solidFill>
                      <a:schemeClr val="accent1"/>
                    </a:solidFill>
                  </a:rPr>
                  <a:t>100% certain </a:t>
                </a:r>
                <a:r>
                  <a:rPr lang="en-US" dirty="0"/>
                  <a:t>that the computation was carried out correctly?)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F1281-C8C4-1F2C-F195-0BE7A83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9529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Open Question:</a:t>
                </a:r>
                <a:r>
                  <a:rPr lang="en-US" dirty="0"/>
                  <a:t> 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then the extended Church-Turing thesis is false</a:t>
                </a:r>
              </a:p>
              <a:p>
                <a:r>
                  <a:rPr lang="en-US" dirty="0"/>
                  <a:t>To study this topic further, let’s look at the role of randomness in a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scenario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95298" cy="4351338"/>
              </a:xfr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4D195-5E7F-8EAD-044D-7AD33150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  <a:p>
                <a:r>
                  <a:rPr lang="en-US" dirty="0"/>
                  <a:t>In each round, one party sends a single bit while the other party listens</a:t>
                </a:r>
              </a:p>
              <a:p>
                <a:r>
                  <a:rPr lang="en-US" dirty="0"/>
                  <a:t>At the end, both parties announce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325-1D4D-822D-C7DB-A8E39E8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focus on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“Does your copy of the database match my copy?”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7192-71AD-1BE8-FFDB-D0FEB0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10F1-4B90-512B-D373-F6795854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model a communication protocol as a </a:t>
                </a:r>
                <a:r>
                  <a:rPr lang="en-US" dirty="0">
                    <a:solidFill>
                      <a:schemeClr val="accent1"/>
                    </a:solidFill>
                  </a:rPr>
                  <a:t>binary tree</a:t>
                </a:r>
              </a:p>
              <a:p>
                <a:r>
                  <a:rPr lang="en-US" dirty="0"/>
                  <a:t>We start at the root</a:t>
                </a:r>
              </a:p>
              <a:p>
                <a:r>
                  <a:rPr lang="en-US" dirty="0"/>
                  <a:t>Alice and Bob </a:t>
                </a:r>
                <a:r>
                  <a:rPr lang="en-US" dirty="0">
                    <a:solidFill>
                      <a:schemeClr val="accent1"/>
                    </a:solidFill>
                  </a:rPr>
                  <a:t>both</a:t>
                </a:r>
                <a:r>
                  <a:rPr lang="en-US" dirty="0"/>
                  <a:t> know where we are in the tree</a:t>
                </a:r>
              </a:p>
              <a:p>
                <a:r>
                  <a:rPr lang="en-US" dirty="0"/>
                  <a:t>Someone transmits a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left child</a:t>
                </a:r>
              </a:p>
              <a:p>
                <a:r>
                  <a:rPr lang="en-US" dirty="0"/>
                  <a:t>Someone transmits a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right child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2A41-A3E0-5483-8288-9173566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0841-2644-3508-4920-86193EA4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protocol: Rigorous 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</p:spPr>
            <p:txBody>
              <a:bodyPr/>
              <a:lstStyle/>
              <a:p>
                <a:r>
                  <a:rPr lang="en-US" dirty="0"/>
                  <a:t>A deterministic </a:t>
                </a:r>
                <a:r>
                  <a:rPr lang="en-US" dirty="0">
                    <a:solidFill>
                      <a:schemeClr val="accent1"/>
                    </a:solidFill>
                  </a:rPr>
                  <a:t>communication protocol </a:t>
                </a:r>
                <a:r>
                  <a:rPr lang="en-US" dirty="0"/>
                  <a:t>is a rooted binary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the following features</a:t>
                </a:r>
              </a:p>
              <a:p>
                <a:pPr lvl="1"/>
                <a:r>
                  <a:rPr lang="en-US" dirty="0"/>
                  <a:t>Each node has zero or two children</a:t>
                </a:r>
              </a:p>
              <a:p>
                <a:pPr lvl="1"/>
                <a:r>
                  <a:rPr lang="en-US" dirty="0"/>
                  <a:t>The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partitioned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is the set of leaves</a:t>
                </a:r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labeled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children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children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denotes the two children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labeled “accept” or “reject”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  <a:blipFill>
                <a:blip r:embed="rId2"/>
                <a:stretch>
                  <a:fillRect l="-1008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58F4-7161-27B4-0B0C-76E98218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83F0-38C9-723A-410A-2646E1F2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23AD-A54B-2456-4FB2-1C11B2E92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882" y="1690688"/>
                <a:ext cx="11354844" cy="4781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 How can we </a:t>
                </a:r>
                <a:r>
                  <a:rPr lang="en-US" dirty="0">
                    <a:solidFill>
                      <a:schemeClr val="accent1"/>
                    </a:solidFill>
                  </a:rPr>
                  <a:t>cope</a:t>
                </a:r>
                <a:r>
                  <a:rPr lang="en-US" dirty="0"/>
                  <a:t>? Approaches we discussed last class:</a:t>
                </a:r>
              </a:p>
              <a:p>
                <a:pPr lvl="1"/>
                <a:r>
                  <a:rPr lang="en-US" dirty="0"/>
                  <a:t>Use an exponential-time algorithm on small inputs</a:t>
                </a:r>
              </a:p>
              <a:p>
                <a:pPr lvl="1"/>
                <a:r>
                  <a:rPr lang="en-US" dirty="0"/>
                  <a:t>Use a heuristic algorithm to exploit structured instances</a:t>
                </a:r>
              </a:p>
              <a:p>
                <a:pPr lvl="1"/>
                <a:r>
                  <a:rPr lang="en-US" dirty="0"/>
                  <a:t>Design an approximation algorithm</a:t>
                </a:r>
              </a:p>
              <a:p>
                <a:r>
                  <a:rPr lang="en-US" dirty="0"/>
                  <a:t>Another approach: Try to </a:t>
                </a:r>
                <a:r>
                  <a:rPr lang="en-US" dirty="0">
                    <a:solidFill>
                      <a:schemeClr val="accent1"/>
                    </a:solidFill>
                  </a:rPr>
                  <a:t>build a device </a:t>
                </a:r>
                <a:r>
                  <a:rPr lang="en-US" dirty="0"/>
                  <a:t>that can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time, 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Could this be possible?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23AD-A54B-2456-4FB2-1C11B2E92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882" y="1690688"/>
                <a:ext cx="11354844" cy="4781854"/>
              </a:xfrm>
              <a:blipFill>
                <a:blip r:embed="rId2"/>
                <a:stretch>
                  <a:fillRect l="-966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0BCF5-6E45-0C24-8A00-ADF6D6BA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0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1386-91DF-5A29-3BA4-2CAD9D48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protocol: Rigorous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8EF18-9248-FAC9-099E-0BE55AF4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842" y="1818452"/>
                <a:ext cx="10515600" cy="4854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define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root vertex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(it’s </a:t>
                </a:r>
                <a:r>
                  <a:rPr lang="en-US" dirty="0">
                    <a:solidFill>
                      <a:schemeClr val="accent1"/>
                    </a:solidFill>
                  </a:rPr>
                  <a:t>Alice’s turn to talk</a:t>
                </a:r>
                <a:r>
                  <a:rPr lang="en-US" dirty="0"/>
                  <a:t>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(it’s </a:t>
                </a:r>
                <a:r>
                  <a:rPr lang="en-US" dirty="0">
                    <a:solidFill>
                      <a:schemeClr val="accent1"/>
                    </a:solidFill>
                  </a:rPr>
                  <a:t>Bob’s turn to talk</a:t>
                </a:r>
                <a:r>
                  <a:rPr lang="en-US" dirty="0"/>
                  <a:t>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leaf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labeled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leaf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labeled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8EF18-9248-FAC9-099E-0BE55AF4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842" y="1818452"/>
                <a:ext cx="10515600" cy="48549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BE5C-83E3-C59E-1285-0B7B10AC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717-9AC6-2613-1AFA-5BFF3E3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cost</a:t>
                </a:r>
                <a:r>
                  <a:rPr lang="en-US" dirty="0"/>
                  <a:t> of the communication protocol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depth of the tree, i.e., the length of the longest path from the root to the leaf</a:t>
                </a:r>
              </a:p>
              <a:p>
                <a:r>
                  <a:rPr lang="en-US" dirty="0"/>
                  <a:t>(Cost = number of rounds = number of bits of communication)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3552-7136-2E33-60FD-29288D82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825624"/>
                <a:ext cx="10959152" cy="49027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protocol: Alice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Bob, then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Alice</a:t>
                </a:r>
              </a:p>
              <a:p>
                <a:r>
                  <a:rPr lang="en-US" dirty="0"/>
                  <a:t>Naïve protocol has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825624"/>
                <a:ext cx="10959152" cy="4902721"/>
              </a:xfr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1817569" y="4598759"/>
                <a:ext cx="855231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deterministic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at least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69" y="4598759"/>
                <a:ext cx="8552312" cy="175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49C6-F24A-B75D-6B86-5C6DADD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/>
          <a:lstStyle/>
          <a:p>
            <a:r>
              <a:rPr lang="en-US" dirty="0"/>
              <a:t>Rectangle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any leaf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b="1" dirty="0"/>
                  <a:t>Proof (sketch):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vertices from the root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we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Similarly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B2CC-4651-1D81-2095-B312E2F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/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Rectangle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9142A-98AF-1AA9-0203-5CA358F6526A}"/>
              </a:ext>
            </a:extLst>
          </p:cNvPr>
          <p:cNvGrpSpPr/>
          <p:nvPr/>
        </p:nvGrpSpPr>
        <p:grpSpPr>
          <a:xfrm>
            <a:off x="8871045" y="529341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FD8AAF-8A60-3EDE-0204-D839198DB02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95372D-34EA-D5E8-089F-1880B9A973A5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E443A-E32A-C0E6-67F5-ECE5CB47D33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33728-F65C-92FE-70B9-E44593BF748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1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835" y="1825625"/>
                <a:ext cx="11812138" cy="48421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WLOG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 leaf is at the same depth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rectangle lemma, 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there are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distinct leaves labeled “accept”</a:t>
                </a:r>
              </a:p>
              <a:p>
                <a:r>
                  <a:rPr lang="en-US" dirty="0"/>
                  <a:t>There is also at least one leaf labeled “reject,”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835" y="1825625"/>
                <a:ext cx="11812138" cy="4842108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D91F-68AE-4C64-D5E6-5F701270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1A1F33-624C-903C-5B11-95BE2190C930}"/>
              </a:ext>
            </a:extLst>
          </p:cNvPr>
          <p:cNvGrpSpPr/>
          <p:nvPr/>
        </p:nvGrpSpPr>
        <p:grpSpPr>
          <a:xfrm>
            <a:off x="9448800" y="365125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059F37-1BA9-2AE7-0C30-C2E88E2ADB5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C6EFF6-1E7A-A641-3D14-C5BFFE7A5D88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32D0A1-14A6-AA6A-B09D-A20B97B470B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5E0CA2-0197-C35E-C5DE-47395735F4D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3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8C3-E7B6-F626-C812-AC77AF0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communication protocol, Alice and Bob are permitted to toss coins to decide what to do</a:t>
                </a:r>
              </a:p>
              <a:p>
                <a:r>
                  <a:rPr lang="en-US" dirty="0"/>
                  <a:t>Instead of writing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can speak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(Exercise: Define the model rigorously)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1F2A-C4AE-F6A7-BED8-ADAD458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9884-9E0A-7297-F74F-F7FEFEE4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0" y="5165280"/>
            <a:ext cx="11757546" cy="1325564"/>
          </a:xfrm>
        </p:spPr>
        <p:txBody>
          <a:bodyPr>
            <a:normAutofit/>
          </a:bodyPr>
          <a:lstStyle/>
          <a:p>
            <a:r>
              <a:rPr lang="en-US" dirty="0"/>
              <a:t>Randomized protocols are exponentially better than deterministic protocols!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503830" y="1968816"/>
                <a:ext cx="11184339" cy="2403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EQ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0" y="1968816"/>
                <a:ext cx="11184339" cy="2403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1979939" y="3080711"/>
                <a:ext cx="8232122" cy="23353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39" y="3080711"/>
                <a:ext cx="8232122" cy="2335352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5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417459" y="2888071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polynomial time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59" y="2888071"/>
                <a:ext cx="751064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9483-7B18-9894-9EF1-F6EB3A86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Church-Turing Thesis: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9F8E-B2E8-AE72-5188-A6906AA3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71" y="1641031"/>
            <a:ext cx="10930919" cy="5032375"/>
          </a:xfrm>
        </p:spPr>
        <p:txBody>
          <a:bodyPr>
            <a:normAutofit/>
          </a:bodyPr>
          <a:lstStyle/>
          <a:p>
            <a:r>
              <a:rPr lang="en-US" dirty="0"/>
              <a:t>The extended Church-Turing thesis is plausible</a:t>
            </a:r>
          </a:p>
          <a:p>
            <a:pPr lvl="1"/>
            <a:r>
              <a:rPr lang="en-US" dirty="0"/>
              <a:t>It survives many challenges, such as </a:t>
            </a:r>
            <a:r>
              <a:rPr lang="en-US" dirty="0">
                <a:solidFill>
                  <a:schemeClr val="accent1"/>
                </a:solidFill>
              </a:rPr>
              <a:t>multi-tape</a:t>
            </a:r>
            <a:r>
              <a:rPr lang="en-US" dirty="0"/>
              <a:t> Turing machines</a:t>
            </a:r>
          </a:p>
          <a:p>
            <a:r>
              <a:rPr lang="en-US" dirty="0"/>
              <a:t>However, it seems increasingly likely that the extended Church-Turing thesis is </a:t>
            </a:r>
            <a:r>
              <a:rPr lang="en-US" dirty="0">
                <a:solidFill>
                  <a:schemeClr val="accent1"/>
                </a:solidFill>
              </a:rPr>
              <a:t>false</a:t>
            </a:r>
            <a:r>
              <a:rPr lang="en-US" dirty="0"/>
              <a:t>!</a:t>
            </a:r>
          </a:p>
          <a:p>
            <a:r>
              <a:rPr lang="en-US" dirty="0"/>
              <a:t>Two important challenges:</a:t>
            </a:r>
          </a:p>
          <a:p>
            <a:pPr lvl="1"/>
            <a:r>
              <a:rPr lang="en-US" dirty="0"/>
              <a:t>Randomized computation</a:t>
            </a:r>
          </a:p>
          <a:p>
            <a:pPr lvl="1"/>
            <a:r>
              <a:rPr lang="en-US" dirty="0"/>
              <a:t>Quantum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CF265-BDE7-CD4F-AE84-DC5027C3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9220-EA92-256C-E80A-0FC0970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5E8-623C-1F60-DF25-7D28256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in our efforts to solve problems and figure things out, we want to </a:t>
            </a:r>
            <a:r>
              <a:rPr lang="en-US" dirty="0">
                <a:solidFill>
                  <a:schemeClr val="accent1"/>
                </a:solidFill>
              </a:rPr>
              <a:t>make random choices</a:t>
            </a:r>
          </a:p>
          <a:p>
            <a:pPr lvl="1"/>
            <a:r>
              <a:rPr lang="en-US" dirty="0"/>
              <a:t>Random sampling for opinion polls</a:t>
            </a:r>
          </a:p>
          <a:p>
            <a:pPr lvl="1"/>
            <a:r>
              <a:rPr lang="en-US" dirty="0"/>
              <a:t>Randomized controlled trials in science and medicine</a:t>
            </a:r>
          </a:p>
          <a:p>
            <a:r>
              <a:rPr lang="en-US" dirty="0"/>
              <a:t>What happens if we incorporate this ability into our computational model?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43C-63FE-FB7C-8DF9-1AE5763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7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20" name="A0">
              <a:extLst>
                <a:ext uri="{FF2B5EF4-FFF2-40B4-BE49-F238E27FC236}">
                  <a16:creationId xmlns:a16="http://schemas.microsoft.com/office/drawing/2014/main" id="{6B0CF809-91EF-EE12-F429-50BA60BB7651}"/>
                </a:ext>
              </a:extLst>
            </p:cNvPr>
            <p:cNvSpPr txBox="1"/>
            <p:nvPr/>
          </p:nvSpPr>
          <p:spPr>
            <a:xfrm>
              <a:off x="6491181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B0E2695-8A55-4058-B5FF-C811D8F9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0" y="4733008"/>
            <a:ext cx="702371" cy="702371"/>
          </a:xfrm>
          <a:prstGeom prst="rect">
            <a:avLst/>
          </a:prstGeom>
        </p:spPr>
      </p:pic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9AB-ACEE-6D46-1E13-335BA02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(time bound)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time-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it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We imagine selecting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uniformly at random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>
                    <a:solidFill>
                      <a:schemeClr val="accent1"/>
                    </a:solidFill>
                  </a:rPr>
                  <a:t>some</a:t>
                </a:r>
                <a:r>
                  <a:rPr lang="en-US" dirty="0"/>
                  <a:t> “runs” and 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others.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  <a:blipFill>
                <a:blip r:embed="rId2"/>
                <a:stretch>
                  <a:fillRect l="-928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96FA-0FDB-853B-2BA3-21F18CA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2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194249</TotalTime>
  <Words>1476</Words>
  <Application>Microsoft Office PowerPoint</Application>
  <PresentationFormat>Widescreen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Coping with intractability</vt:lpstr>
      <vt:lpstr>Which problems can be solved through computation?</vt:lpstr>
      <vt:lpstr>Physical Church-Turing Thesis</vt:lpstr>
      <vt:lpstr>Extended Church-Turing Thesis</vt:lpstr>
      <vt:lpstr>Extended Church-Turing Thesis: Challenges</vt:lpstr>
      <vt:lpstr>Randomized computation</vt:lpstr>
      <vt:lpstr>Randomized Turing machines</vt:lpstr>
      <vt:lpstr>Randomized Turing machines</vt:lpstr>
      <vt:lpstr>The complexity class "BPP"</vt:lpstr>
      <vt:lpstr>Amplification lemma</vt:lpstr>
      <vt:lpstr>Proof of the amplification lemma</vt:lpstr>
      <vt:lpstr>"BPP" as a model of tractability</vt:lpstr>
      <vt:lpstr>"P" vs. "BPP"</vt:lpstr>
      <vt:lpstr>Communication Complexity</vt:lpstr>
      <vt:lpstr>Communication complexity</vt:lpstr>
      <vt:lpstr>The equality function</vt:lpstr>
      <vt:lpstr>Communication protocol</vt:lpstr>
      <vt:lpstr>Communication protocol: Rigorous version</vt:lpstr>
      <vt:lpstr>Communication protocol: Rigorous version</vt:lpstr>
      <vt:lpstr>Communication complexity</vt:lpstr>
      <vt:lpstr>Communication complexity of 〖"EQ" 〗_n</vt:lpstr>
      <vt:lpstr>Rectangle lemma</vt:lpstr>
      <vt:lpstr>Communication complexity of 〖"EQ" 〗_n</vt:lpstr>
      <vt:lpstr>Randomized communication complexity</vt:lpstr>
      <vt:lpstr>Randomized communication complexity of 〖"EQ" 〗_n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493</cp:revision>
  <dcterms:created xsi:type="dcterms:W3CDTF">2022-12-12T23:26:37Z</dcterms:created>
  <dcterms:modified xsi:type="dcterms:W3CDTF">2024-02-23T16:34:21Z</dcterms:modified>
</cp:coreProperties>
</file>