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00" r:id="rId2"/>
    <p:sldId id="754" r:id="rId3"/>
    <p:sldId id="751" r:id="rId4"/>
    <p:sldId id="460" r:id="rId5"/>
    <p:sldId id="752" r:id="rId6"/>
    <p:sldId id="604" r:id="rId7"/>
    <p:sldId id="458" r:id="rId8"/>
    <p:sldId id="459" r:id="rId9"/>
    <p:sldId id="468" r:id="rId10"/>
    <p:sldId id="447" r:id="rId11"/>
    <p:sldId id="469" r:id="rId12"/>
    <p:sldId id="466" r:id="rId13"/>
    <p:sldId id="555" r:id="rId14"/>
    <p:sldId id="476" r:id="rId15"/>
    <p:sldId id="477" r:id="rId16"/>
    <p:sldId id="492" r:id="rId17"/>
    <p:sldId id="474" r:id="rId18"/>
    <p:sldId id="556" r:id="rId19"/>
    <p:sldId id="558" r:id="rId20"/>
    <p:sldId id="559" r:id="rId21"/>
    <p:sldId id="561" r:id="rId22"/>
    <p:sldId id="473" r:id="rId23"/>
    <p:sldId id="75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6" autoAdjust="0"/>
    <p:restoredTop sz="82464" autoAdjust="0"/>
  </p:normalViewPr>
  <p:slideViewPr>
    <p:cSldViewPr snapToGrid="0">
      <p:cViewPr varScale="1">
        <p:scale>
          <a:sx n="129" d="100"/>
          <a:sy n="129" d="100"/>
        </p:scale>
        <p:origin x="95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0.png"/><Relationship Id="rId2" Type="http://schemas.openxmlformats.org/officeDocument/2006/relationships/image" Target="../media/image14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5AF2-FAC1-9749-ECBE-883E0E93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Decidable and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4A427-FEAF-053F-4C24-55502625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decidable</a:t>
                </a:r>
                <a:r>
                  <a:rPr lang="en-US" dirty="0"/>
                  <a:t> if there exists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Otherwise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4A427-FEAF-053F-4C24-55502625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CBAFC-B355-450D-7FF6-0F0B6137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23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Is every language 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8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3796-BCF7-9EC7-CB43-8B1AFE55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571"/>
            <a:ext cx="10515600" cy="1325563"/>
          </a:xfrm>
        </p:spPr>
        <p:txBody>
          <a:bodyPr/>
          <a:lstStyle/>
          <a:p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2D236-72A4-C01A-4BEE-AB87B3621C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4279" y="1988287"/>
                <a:ext cx="10744888" cy="407227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Turing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machine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2D236-72A4-C01A-4BEE-AB87B3621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279" y="1988287"/>
                <a:ext cx="10744888" cy="4072271"/>
              </a:xfrm>
              <a:blipFill>
                <a:blip r:embed="rId2"/>
                <a:stretch>
                  <a:fillRect l="-1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D97B7-102C-201A-AC11-B56FA255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E79F05-B45C-380C-8053-590494A8C9DE}"/>
                  </a:ext>
                </a:extLst>
              </p:cNvPr>
              <p:cNvSpPr/>
              <p:nvPr/>
            </p:nvSpPr>
            <p:spPr>
              <a:xfrm>
                <a:off x="1115355" y="3213023"/>
                <a:ext cx="5530772" cy="11433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E79F05-B45C-380C-8053-590494A8C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55" y="3213023"/>
                <a:ext cx="5530772" cy="1143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76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9385-9D98-56AA-8828-56B5CE6B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that the halting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C57BB-CB12-2D93-CD33-D06A0B9A0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609" y="1430767"/>
                <a:ext cx="11718956" cy="523897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any Turing machine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 us define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does the following: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, then loop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then halt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rejects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does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decide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C57BB-CB12-2D93-CD33-D06A0B9A0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609" y="1430767"/>
                <a:ext cx="11718956" cy="5238974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176DF-8A32-BD5E-60E4-437B03AA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3043CD-1719-6312-57B9-18F4B801EB7B}"/>
                  </a:ext>
                </a:extLst>
              </p:cNvPr>
              <p:cNvSpPr/>
              <p:nvPr/>
            </p:nvSpPr>
            <p:spPr>
              <a:xfrm>
                <a:off x="1344789" y="2428709"/>
                <a:ext cx="8573845" cy="110803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Key idea: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could solve the halting problem, then as a special case,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would be able to tell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whether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halts 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53043CD-1719-6312-57B9-18F4B801E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89" y="2428709"/>
                <a:ext cx="8573845" cy="1108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638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BAFF-5371-B664-A3DC-4A5ACA2E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062"/>
            <a:ext cx="10515600" cy="1325563"/>
          </a:xfrm>
        </p:spPr>
        <p:txBody>
          <a:bodyPr/>
          <a:lstStyle/>
          <a:p>
            <a:r>
              <a:rPr lang="en-US" dirty="0"/>
              <a:t>Church-Turing thesis, revisited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9A1D3-4933-2D48-BAF1-F5B95AD5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703EBCE-0C13-C39C-FA2E-6F71883D9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62075"/>
                <a:ext cx="12039599" cy="512876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decision problem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Computation is an intuitive notion rooted in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everyday human experience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Could it be possible to solve the halting problem using </a:t>
                </a:r>
                <a:r>
                  <a:rPr lang="en-US" dirty="0">
                    <a:solidFill>
                      <a:schemeClr val="accent1"/>
                    </a:solidFill>
                  </a:rPr>
                  <a:t>science and technology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703EBCE-0C13-C39C-FA2E-6F71883D9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62075"/>
                <a:ext cx="12039599" cy="5128769"/>
              </a:xfrm>
              <a:blipFill>
                <a:blip r:embed="rId2"/>
                <a:stretch>
                  <a:fillRect l="-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3839A1-58BB-D02F-0425-18C630F625B5}"/>
                  </a:ext>
                </a:extLst>
              </p:cNvPr>
              <p:cNvSpPr/>
              <p:nvPr/>
            </p:nvSpPr>
            <p:spPr>
              <a:xfrm>
                <a:off x="2066925" y="2336006"/>
                <a:ext cx="8058150" cy="21859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 problem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solved through computation if and only if there is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E3839A1-58BB-D02F-0425-18C630F62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925" y="2336006"/>
                <a:ext cx="8058150" cy="2185987"/>
              </a:xfrm>
              <a:prstGeom prst="rect">
                <a:avLst/>
              </a:prstGeom>
              <a:blipFill>
                <a:blip r:embed="rId3"/>
                <a:stretch>
                  <a:fillRect r="-755" b="-2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lane flying in the sky&#10;&#10;Description automatically generated">
            <a:extLst>
              <a:ext uri="{FF2B5EF4-FFF2-40B4-BE49-F238E27FC236}">
                <a16:creationId xmlns:a16="http://schemas.microsoft.com/office/drawing/2014/main" id="{A1A2E0B7-8A80-E318-1D98-D0CCA4AAE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75" y="63943"/>
            <a:ext cx="3019425" cy="143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6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A4B9-3810-1A55-255E-89E3F8AD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8"/>
            <a:ext cx="10515600" cy="1325563"/>
          </a:xfrm>
        </p:spPr>
        <p:txBody>
          <a:bodyPr/>
          <a:lstStyle/>
          <a:p>
            <a:r>
              <a:rPr lang="en-US" dirty="0" err="1"/>
              <a:t>Hypercomputers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24896-0705-4616-4255-A74FBE4F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354581"/>
            <a:ext cx="11077575" cy="52367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dirty="0" err="1">
                <a:solidFill>
                  <a:schemeClr val="accent1"/>
                </a:solidFill>
              </a:rPr>
              <a:t>hypercomputer</a:t>
            </a:r>
            <a:r>
              <a:rPr lang="en-US" dirty="0"/>
              <a:t> is a hypothetical device that can solve some computational problem that cannot be solved by Turing machines, such as the halting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Could it be possible that there are </a:t>
            </a:r>
            <a:r>
              <a:rPr lang="en-US" dirty="0" err="1"/>
              <a:t>hypercomputers</a:t>
            </a:r>
            <a:r>
              <a:rPr lang="en-US" dirty="0"/>
              <a:t> at the centers of </a:t>
            </a:r>
            <a:r>
              <a:rPr lang="en-US" dirty="0">
                <a:solidFill>
                  <a:schemeClr val="accent1"/>
                </a:solidFill>
              </a:rPr>
              <a:t>stars</a:t>
            </a:r>
            <a:r>
              <a:rPr lang="en-US" dirty="0"/>
              <a:t>? Inside </a:t>
            </a:r>
            <a:r>
              <a:rPr lang="en-US" dirty="0">
                <a:solidFill>
                  <a:schemeClr val="accent1"/>
                </a:solidFill>
              </a:rPr>
              <a:t>black holes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Could it be possible to </a:t>
            </a:r>
            <a:r>
              <a:rPr lang="en-US" dirty="0">
                <a:solidFill>
                  <a:schemeClr val="accent1"/>
                </a:solidFill>
              </a:rPr>
              <a:t>build</a:t>
            </a:r>
            <a:r>
              <a:rPr lang="en-US" dirty="0"/>
              <a:t> a </a:t>
            </a:r>
            <a:r>
              <a:rPr lang="en-US" dirty="0" err="1"/>
              <a:t>hypercomputer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3313A-9B20-5E7F-55EA-E6670E48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9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3CA8-0CD1-C1A2-7F3B-960FDDFC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decision problem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3667F-ED6E-86D7-BF2D-B50662A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/>
              <p:nvPr/>
            </p:nvSpPr>
            <p:spPr>
              <a:xfrm>
                <a:off x="1577163" y="2594824"/>
                <a:ext cx="9037674" cy="32105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Physical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It is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physically possible</a:t>
                </a:r>
                <a:r>
                  <a:rPr lang="en-US" sz="2800" dirty="0">
                    <a:solidFill>
                      <a:schemeClr val="tx1"/>
                    </a:solidFill>
                  </a:rPr>
                  <a:t> to build a device that solves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if and only if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</a:t>
                </a:r>
                <a:r>
                  <a:rPr lang="en-US" sz="2800" b="0" dirty="0">
                    <a:solidFill>
                      <a:schemeClr val="tx1"/>
                    </a:solidFill>
                  </a:rPr>
                  <a:t>here is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163" y="2594824"/>
                <a:ext cx="9037674" cy="3210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58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3059-4585-E293-D0C4-FB66E1FC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893" y="184372"/>
            <a:ext cx="10515600" cy="1325563"/>
          </a:xfrm>
        </p:spPr>
        <p:txBody>
          <a:bodyPr/>
          <a:lstStyle/>
          <a:p>
            <a:r>
              <a:rPr lang="en-US" dirty="0"/>
              <a:t>The Physical Church-Turing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21E6-1C79-6D46-22BF-8F57B078A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21" y="1616150"/>
            <a:ext cx="11004698" cy="48746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standard Church-Turing thesis is a </a:t>
            </a:r>
            <a:r>
              <a:rPr lang="en-US" dirty="0">
                <a:solidFill>
                  <a:schemeClr val="accent1"/>
                </a:solidFill>
              </a:rPr>
              <a:t>philosophical</a:t>
            </a:r>
            <a:r>
              <a:rPr lang="en-US" dirty="0"/>
              <a:t> statement</a:t>
            </a:r>
          </a:p>
          <a:p>
            <a:pPr>
              <a:lnSpc>
                <a:spcPct val="150000"/>
              </a:lnSpc>
            </a:pPr>
            <a:r>
              <a:rPr lang="en-US" dirty="0"/>
              <a:t>The Physical Church-Turing thesis is a </a:t>
            </a:r>
            <a:r>
              <a:rPr lang="en-US" dirty="0">
                <a:solidFill>
                  <a:schemeClr val="accent1"/>
                </a:solidFill>
              </a:rPr>
              <a:t>scientific law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Conceivably, it could be </a:t>
            </a:r>
            <a:r>
              <a:rPr lang="en-US" dirty="0">
                <a:solidFill>
                  <a:schemeClr val="accent1"/>
                </a:solidFill>
              </a:rPr>
              <a:t>disproven</a:t>
            </a:r>
            <a:r>
              <a:rPr lang="en-US" dirty="0"/>
              <a:t> by future discoveries… but that would be very surprising</a:t>
            </a:r>
          </a:p>
          <a:p>
            <a:pPr>
              <a:lnSpc>
                <a:spcPct val="150000"/>
              </a:lnSpc>
            </a:pPr>
            <a:r>
              <a:rPr lang="en-US" dirty="0"/>
              <a:t>Analogy: Second Law of Thermodynamics</a:t>
            </a:r>
          </a:p>
          <a:p>
            <a:pPr>
              <a:lnSpc>
                <a:spcPct val="150000"/>
              </a:lnSpc>
            </a:pPr>
            <a:r>
              <a:rPr lang="en-US" dirty="0"/>
              <a:t>Analogy: Cannot travel faster than the speed of light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64EE-C44E-DFFE-735E-1DF7D9B0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09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BF57-F3FB-11FB-D340-E485948C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543D4-11C3-3821-EF28-5F5594704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have shown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undecidable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What else is undecidable?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Our approach: Use the fact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undecidable to show that other languages are also 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543D4-11C3-3821-EF28-5F5594704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F7985-A707-9D92-286A-718834BD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7FCEEC06-16F0-2AC0-DAAC-625B546B4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13" y="365125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00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967B-8DD8-A217-5719-71F4FA20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576"/>
            <a:ext cx="10515600" cy="1325563"/>
          </a:xfrm>
        </p:spPr>
        <p:txBody>
          <a:bodyPr/>
          <a:lstStyle/>
          <a:p>
            <a:r>
              <a:rPr lang="en-US" dirty="0"/>
              <a:t>Complement of 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5C5EE-BC5F-177A-78F0-F39784BC8B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180" y="1172584"/>
                <a:ext cx="11936819" cy="546213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e>
                    </m:bar>
                  </m:oMath>
                </a14:m>
                <a:r>
                  <a:rPr lang="en-US" dirty="0"/>
                  <a:t> is undecidable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Proof:</a:t>
                </a:r>
                <a:endParaRPr lang="en-US" dirty="0"/>
              </a:p>
              <a:p>
                <a:pPr lvl="1"/>
                <a:r>
                  <a:rPr lang="en-US" dirty="0"/>
                  <a:t>In general,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decidable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also decidable</a:t>
                </a:r>
                <a:r>
                  <a:rPr lang="en-US" dirty="0"/>
                  <a:t> by swapping accept/reject states</a:t>
                </a:r>
              </a:p>
              <a:p>
                <a:pPr lvl="1"/>
                <a:r>
                  <a:rPr lang="en-US" dirty="0"/>
                  <a:t>Contrapositive: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also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</a:p>
              <a:p>
                <a:pPr lvl="1"/>
                <a:r>
                  <a:rPr lang="en-US" sz="2000" dirty="0"/>
                  <a:t>*Technical detail: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e>
                    </m:ba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sz="2000" dirty="0"/>
                  <a:t> are not quite the same language because of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invalid inputs</a:t>
                </a:r>
                <a:r>
                  <a:rPr lang="en-US" sz="2000" dirty="0"/>
                  <a:t>. Exercise: Show that if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e>
                    </m:bar>
                  </m:oMath>
                </a14:m>
                <a:r>
                  <a:rPr lang="en-US" sz="2000" dirty="0"/>
                  <a:t> were decidable,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sz="2000" dirty="0"/>
                  <a:t> would also be decidable.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5C5EE-BC5F-177A-78F0-F39784BC8B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180" y="1172584"/>
                <a:ext cx="11936819" cy="5462131"/>
              </a:xfrm>
              <a:blipFill>
                <a:blip r:embed="rId2"/>
                <a:stretch>
                  <a:fillRect l="-919" r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5F221-2CF4-91FB-D6D9-DFF24023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91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7983-B6FF-CEBD-6CA8-A56F1DE1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031D-32F6-31C1-9930-B469447C8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set 2 is due </a:t>
            </a:r>
            <a:r>
              <a:rPr lang="en-US" dirty="0">
                <a:solidFill>
                  <a:schemeClr val="accent1"/>
                </a:solidFill>
              </a:rPr>
              <a:t>tomorrow</a:t>
            </a:r>
          </a:p>
          <a:p>
            <a:r>
              <a:rPr lang="en-US" dirty="0"/>
              <a:t>Office hours today:</a:t>
            </a:r>
          </a:p>
          <a:p>
            <a:pPr lvl="1"/>
            <a:r>
              <a:rPr lang="en-US" dirty="0"/>
              <a:t>10:30am – 12:30pm (hosted by me)</a:t>
            </a:r>
          </a:p>
          <a:p>
            <a:pPr lvl="1"/>
            <a:r>
              <a:rPr lang="en-US" dirty="0"/>
              <a:t>3:30pm – 4:30pm (hosted by Nico and Rohan)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78BD-8B6F-AD6F-47C3-C5727F72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04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993D-F83C-ECFA-1206-A9EB4BEF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“Both halt”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C4912-F5AC-0D8E-B902-CF0477EA5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1088"/>
                <a:ext cx="10515600" cy="509299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BOTHHALT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BOTHHALT</m:t>
                    </m:r>
                  </m:oMath>
                </a14:m>
                <a:r>
                  <a:rPr lang="en-US" dirty="0"/>
                  <a:t> is undecidable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Proof: </a:t>
                </a:r>
                <a:r>
                  <a:rPr lang="en-US" dirty="0"/>
                  <a:t>Assume for a contradiction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BOTHHALT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Let’s </a:t>
                </a:r>
                <a:r>
                  <a:rPr lang="en-US" dirty="0">
                    <a:solidFill>
                      <a:schemeClr val="accent1"/>
                    </a:solidFill>
                  </a:rPr>
                  <a:t>use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to decide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be a trivial Turing machine that </a:t>
                </a:r>
                <a:r>
                  <a:rPr lang="en-US" dirty="0">
                    <a:solidFill>
                      <a:schemeClr val="accent1"/>
                    </a:solidFill>
                  </a:rPr>
                  <a:t>always</a:t>
                </a:r>
                <a:r>
                  <a:rPr lang="en-US" dirty="0"/>
                  <a:t> halts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output whatever it outputs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1C4912-F5AC-0D8E-B902-CF0477EA5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1088"/>
                <a:ext cx="10515600" cy="509299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5B018-0997-95D6-6E35-FCB2044B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9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D6EA-F4D1-A9A6-55A1-619209211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A200C3-55DF-A76A-3683-E609CABB3B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1749" y="1690688"/>
                <a:ext cx="10652051" cy="448627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Something remarkable just happened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wanted to show that there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exist an algorithm</a:t>
                </a:r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BOTHHALT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proved it by </a:t>
                </a:r>
                <a:r>
                  <a:rPr lang="en-US" dirty="0">
                    <a:solidFill>
                      <a:schemeClr val="accent1"/>
                    </a:solidFill>
                  </a:rPr>
                  <a:t>designing an algorithm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(using a purported algorithm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BOTHHALT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existence</a:t>
                </a:r>
                <a:r>
                  <a:rPr lang="en-US" dirty="0"/>
                  <a:t> of one algorithm implies the </a:t>
                </a:r>
                <a:r>
                  <a:rPr lang="en-US" dirty="0">
                    <a:solidFill>
                      <a:schemeClr val="accent1"/>
                    </a:solidFill>
                  </a:rPr>
                  <a:t>nonexistence</a:t>
                </a:r>
                <a:r>
                  <a:rPr lang="en-US" dirty="0"/>
                  <a:t> of another!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A200C3-55DF-A76A-3683-E609CABB3B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749" y="1690688"/>
                <a:ext cx="10652051" cy="4486275"/>
              </a:xfrm>
              <a:blipFill>
                <a:blip r:embed="rId2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5AC8F-EBB7-09ED-6002-79F3386B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32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6D95-73FA-701B-B9F1-722B08B6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FCF55-AAA8-77EB-B271-2288E334E7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487" y="1690688"/>
                <a:ext cx="11693562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languages over the alphabets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respectively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Definition: </a:t>
                </a: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mapping reduction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 		</a:t>
                </a:r>
                <a:r>
                  <a:rPr lang="en-US" dirty="0">
                    <a:solidFill>
                      <a:schemeClr val="accent1"/>
                    </a:solidFill>
                  </a:rPr>
                  <a:t>“YES maps to YES”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		</a:t>
                </a:r>
                <a:r>
                  <a:rPr lang="en-US" dirty="0">
                    <a:solidFill>
                      <a:schemeClr val="accent1"/>
                    </a:solidFill>
                  </a:rPr>
                  <a:t>“NO maps to NO”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computable</a:t>
                </a:r>
                <a:r>
                  <a:rPr lang="en-US" dirty="0"/>
                  <a:t>, i.e., there exists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written on its tape (followed by blanks)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FCF55-AAA8-77EB-B271-2288E334E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487" y="1690688"/>
                <a:ext cx="11693562" cy="5167312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2FF5C-D3B6-438F-BDBF-988026EE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10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3A8C-B8D4-7C07-48DA-91EFC6C4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3"/>
            <a:ext cx="10515600" cy="1325563"/>
          </a:xfrm>
        </p:spPr>
        <p:txBody>
          <a:bodyPr/>
          <a:lstStyle/>
          <a:p>
            <a:r>
              <a:rPr lang="en-US" dirty="0"/>
              <a:t>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67A2A-85C1-4C34-DD59-62EEEC960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736"/>
                <a:ext cx="10515600" cy="4789227"/>
              </a:xfrm>
            </p:spPr>
            <p:txBody>
              <a:bodyPr/>
              <a:lstStyle/>
              <a:p>
                <a:r>
                  <a:rPr lang="en-US" dirty="0"/>
                  <a:t>Informally, a mapping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way of </a:t>
                </a:r>
                <a:r>
                  <a:rPr lang="en-US" dirty="0">
                    <a:solidFill>
                      <a:schemeClr val="accent1"/>
                    </a:solidFill>
                  </a:rPr>
                  <a:t>converting</a:t>
                </a:r>
                <a:r>
                  <a:rPr lang="en-US" dirty="0"/>
                  <a:t>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into equivalent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Note: Any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called an </a:t>
                </a:r>
                <a:r>
                  <a:rPr lang="en-US" dirty="0">
                    <a:solidFill>
                      <a:schemeClr val="accent1"/>
                    </a:solidFill>
                  </a:rPr>
                  <a:t>“instance”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67A2A-85C1-4C34-DD59-62EEEC960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736"/>
                <a:ext cx="10515600" cy="478922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D59D-7CC8-A7A5-67D6-AADE9900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C38DC1-9799-4504-4D5A-410FDA5F9FBA}"/>
              </a:ext>
            </a:extLst>
          </p:cNvPr>
          <p:cNvGrpSpPr/>
          <p:nvPr/>
        </p:nvGrpSpPr>
        <p:grpSpPr>
          <a:xfrm>
            <a:off x="2990626" y="3636085"/>
            <a:ext cx="5032337" cy="3002543"/>
            <a:chOff x="2990626" y="3636085"/>
            <a:chExt cx="5032337" cy="30025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D2AACD-0D96-B71D-A164-B6259A1F0559}"/>
                </a:ext>
              </a:extLst>
            </p:cNvPr>
            <p:cNvSpPr/>
            <p:nvPr/>
          </p:nvSpPr>
          <p:spPr>
            <a:xfrm>
              <a:off x="2990626" y="3636085"/>
              <a:ext cx="1549101" cy="245274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A4997F-EF8F-663C-4533-B61CCF4E74F9}"/>
                </a:ext>
              </a:extLst>
            </p:cNvPr>
            <p:cNvSpPr/>
            <p:nvPr/>
          </p:nvSpPr>
          <p:spPr>
            <a:xfrm>
              <a:off x="6473862" y="3636085"/>
              <a:ext cx="1549101" cy="245274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C37A9ED-1433-547A-888E-C8527F2BCC5E}"/>
                    </a:ext>
                  </a:extLst>
                </p:cNvPr>
                <p:cNvSpPr txBox="1"/>
                <p:nvPr/>
              </p:nvSpPr>
              <p:spPr>
                <a:xfrm>
                  <a:off x="3442447" y="6176963"/>
                  <a:ext cx="6884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C37A9ED-1433-547A-888E-C8527F2BC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447" y="6176963"/>
                  <a:ext cx="68848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649144-CCE4-BE1D-CC73-032FBDB9BEB7}"/>
                    </a:ext>
                  </a:extLst>
                </p:cNvPr>
                <p:cNvSpPr txBox="1"/>
                <p:nvPr/>
              </p:nvSpPr>
              <p:spPr>
                <a:xfrm>
                  <a:off x="6904167" y="6147643"/>
                  <a:ext cx="688489" cy="469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649144-CCE4-BE1D-CC73-032FBDB9B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167" y="6147643"/>
                  <a:ext cx="688489" cy="4698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Explosion: 8 Points 8">
                  <a:extLst>
                    <a:ext uri="{FF2B5EF4-FFF2-40B4-BE49-F238E27FC236}">
                      <a16:creationId xmlns:a16="http://schemas.microsoft.com/office/drawing/2014/main" id="{696A4C89-E7EB-5A69-83F8-0A0DA4FBE6B2}"/>
                    </a:ext>
                  </a:extLst>
                </p:cNvPr>
                <p:cNvSpPr/>
                <p:nvPr/>
              </p:nvSpPr>
              <p:spPr>
                <a:xfrm>
                  <a:off x="3291840" y="4421393"/>
                  <a:ext cx="957431" cy="1247887"/>
                </a:xfrm>
                <a:prstGeom prst="irregularSeal1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Explosion: 8 Points 8">
                  <a:extLst>
                    <a:ext uri="{FF2B5EF4-FFF2-40B4-BE49-F238E27FC236}">
                      <a16:creationId xmlns:a16="http://schemas.microsoft.com/office/drawing/2014/main" id="{696A4C89-E7EB-5A69-83F8-0A0DA4FBE6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40" y="4421393"/>
                  <a:ext cx="957431" cy="1247887"/>
                </a:xfrm>
                <a:prstGeom prst="irregularSeal1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Explosion: 14 Points 9">
                  <a:extLst>
                    <a:ext uri="{FF2B5EF4-FFF2-40B4-BE49-F238E27FC236}">
                      <a16:creationId xmlns:a16="http://schemas.microsoft.com/office/drawing/2014/main" id="{15618959-DFBB-3E8B-F227-35136F49E3C4}"/>
                    </a:ext>
                  </a:extLst>
                </p:cNvPr>
                <p:cNvSpPr/>
                <p:nvPr/>
              </p:nvSpPr>
              <p:spPr>
                <a:xfrm>
                  <a:off x="6647552" y="4234698"/>
                  <a:ext cx="1330810" cy="1479399"/>
                </a:xfrm>
                <a:prstGeom prst="irregularSeal2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Explosion: 14 Points 9">
                  <a:extLst>
                    <a:ext uri="{FF2B5EF4-FFF2-40B4-BE49-F238E27FC236}">
                      <a16:creationId xmlns:a16="http://schemas.microsoft.com/office/drawing/2014/main" id="{15618959-DFBB-3E8B-F227-35136F49E3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552" y="4234698"/>
                  <a:ext cx="1330810" cy="1479399"/>
                </a:xfrm>
                <a:prstGeom prst="irregularSeal2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6130C85-F330-5C09-5837-BAF96FCCE8BD}"/>
                </a:ext>
              </a:extLst>
            </p:cNvPr>
            <p:cNvSpPr/>
            <p:nvPr/>
          </p:nvSpPr>
          <p:spPr>
            <a:xfrm>
              <a:off x="3924300" y="4891293"/>
              <a:ext cx="3251200" cy="328407"/>
            </a:xfrm>
            <a:custGeom>
              <a:avLst/>
              <a:gdLst>
                <a:gd name="connsiteX0" fmla="*/ 0 w 3251200"/>
                <a:gd name="connsiteY0" fmla="*/ 420026 h 521626"/>
                <a:gd name="connsiteX1" fmla="*/ 1543050 w 3251200"/>
                <a:gd name="connsiteY1" fmla="*/ 926 h 521626"/>
                <a:gd name="connsiteX2" fmla="*/ 3251200 w 3251200"/>
                <a:gd name="connsiteY2" fmla="*/ 521626 h 521626"/>
                <a:gd name="connsiteX0" fmla="*/ 0 w 3251200"/>
                <a:gd name="connsiteY0" fmla="*/ 226807 h 328407"/>
                <a:gd name="connsiteX1" fmla="*/ 1682750 w 3251200"/>
                <a:gd name="connsiteY1" fmla="*/ 4557 h 328407"/>
                <a:gd name="connsiteX2" fmla="*/ 3251200 w 3251200"/>
                <a:gd name="connsiteY2" fmla="*/ 328407 h 32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1200" h="328407">
                  <a:moveTo>
                    <a:pt x="0" y="226807"/>
                  </a:moveTo>
                  <a:cubicBezTo>
                    <a:pt x="500591" y="8790"/>
                    <a:pt x="1140883" y="-12376"/>
                    <a:pt x="1682750" y="4557"/>
                  </a:cubicBezTo>
                  <a:cubicBezTo>
                    <a:pt x="2224617" y="21490"/>
                    <a:pt x="2668058" y="76523"/>
                    <a:pt x="3251200" y="328407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3F6E65A-E170-C9C9-9ECF-C1A32B8E07CE}"/>
                </a:ext>
              </a:extLst>
            </p:cNvPr>
            <p:cNvSpPr/>
            <p:nvPr/>
          </p:nvSpPr>
          <p:spPr>
            <a:xfrm>
              <a:off x="3881195" y="3754689"/>
              <a:ext cx="3321050" cy="273991"/>
            </a:xfrm>
            <a:custGeom>
              <a:avLst/>
              <a:gdLst>
                <a:gd name="connsiteX0" fmla="*/ 0 w 3251200"/>
                <a:gd name="connsiteY0" fmla="*/ 420026 h 521626"/>
                <a:gd name="connsiteX1" fmla="*/ 1543050 w 3251200"/>
                <a:gd name="connsiteY1" fmla="*/ 926 h 521626"/>
                <a:gd name="connsiteX2" fmla="*/ 3251200 w 3251200"/>
                <a:gd name="connsiteY2" fmla="*/ 521626 h 521626"/>
                <a:gd name="connsiteX0" fmla="*/ 0 w 3251200"/>
                <a:gd name="connsiteY0" fmla="*/ 226807 h 328407"/>
                <a:gd name="connsiteX1" fmla="*/ 1682750 w 3251200"/>
                <a:gd name="connsiteY1" fmla="*/ 4557 h 328407"/>
                <a:gd name="connsiteX2" fmla="*/ 3251200 w 3251200"/>
                <a:gd name="connsiteY2" fmla="*/ 328407 h 328407"/>
                <a:gd name="connsiteX0" fmla="*/ 0 w 3321050"/>
                <a:gd name="connsiteY0" fmla="*/ 226807 h 233157"/>
                <a:gd name="connsiteX1" fmla="*/ 1682750 w 3321050"/>
                <a:gd name="connsiteY1" fmla="*/ 4557 h 233157"/>
                <a:gd name="connsiteX2" fmla="*/ 3321050 w 3321050"/>
                <a:gd name="connsiteY2" fmla="*/ 233157 h 233157"/>
                <a:gd name="connsiteX0" fmla="*/ 0 w 3321050"/>
                <a:gd name="connsiteY0" fmla="*/ 263068 h 269418"/>
                <a:gd name="connsiteX1" fmla="*/ 1657350 w 3321050"/>
                <a:gd name="connsiteY1" fmla="*/ 2718 h 269418"/>
                <a:gd name="connsiteX2" fmla="*/ 3321050 w 3321050"/>
                <a:gd name="connsiteY2" fmla="*/ 269418 h 269418"/>
                <a:gd name="connsiteX0" fmla="*/ 0 w 3321050"/>
                <a:gd name="connsiteY0" fmla="*/ 267641 h 273991"/>
                <a:gd name="connsiteX1" fmla="*/ 1657350 w 3321050"/>
                <a:gd name="connsiteY1" fmla="*/ 7291 h 273991"/>
                <a:gd name="connsiteX2" fmla="*/ 3321050 w 3321050"/>
                <a:gd name="connsiteY2" fmla="*/ 273991 h 273991"/>
                <a:gd name="connsiteX0" fmla="*/ 0 w 3321050"/>
                <a:gd name="connsiteY0" fmla="*/ 267641 h 273991"/>
                <a:gd name="connsiteX1" fmla="*/ 1657350 w 3321050"/>
                <a:gd name="connsiteY1" fmla="*/ 7291 h 273991"/>
                <a:gd name="connsiteX2" fmla="*/ 3321050 w 3321050"/>
                <a:gd name="connsiteY2" fmla="*/ 273991 h 27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1050" h="273991">
                  <a:moveTo>
                    <a:pt x="0" y="267641"/>
                  </a:moveTo>
                  <a:cubicBezTo>
                    <a:pt x="500591" y="49624"/>
                    <a:pt x="1115950" y="35444"/>
                    <a:pt x="1657350" y="7291"/>
                  </a:cubicBezTo>
                  <a:cubicBezTo>
                    <a:pt x="2186517" y="-20226"/>
                    <a:pt x="2737908" y="22107"/>
                    <a:pt x="3321050" y="27399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6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A314-5EB3-6BB4-6051-06162063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7977-45CD-BF1E-8864-83849FD3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stranded on an alien planet and you are trying to build a computer, </a:t>
            </a:r>
            <a:r>
              <a:rPr lang="en-US" dirty="0">
                <a:solidFill>
                  <a:schemeClr val="accent1"/>
                </a:solidFill>
              </a:rPr>
              <a:t>your job is to build a universal Turing machine</a:t>
            </a:r>
            <a:endParaRPr lang="en-US" dirty="0"/>
          </a:p>
          <a:p>
            <a:r>
              <a:rPr lang="en-US" dirty="0"/>
              <a:t>A universal Turing machine </a:t>
            </a:r>
            <a:r>
              <a:rPr lang="en-US" dirty="0">
                <a:solidFill>
                  <a:schemeClr val="accent1"/>
                </a:solidFill>
              </a:rPr>
              <a:t>can be “programmed” to do anything</a:t>
            </a:r>
            <a:r>
              <a:rPr lang="en-US" dirty="0"/>
              <a:t> that is computationally possible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CBA9-36B3-ACC9-65B5-97B71219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5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2878-1671-2DC7-D410-AE522299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2118-4AC5-5A92-1183-3A7B659A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52979"/>
            <a:ext cx="10515600" cy="1018377"/>
          </a:xfrm>
        </p:spPr>
        <p:txBody>
          <a:bodyPr/>
          <a:lstStyle/>
          <a:p>
            <a:r>
              <a:rPr lang="en-US" dirty="0"/>
              <a:t>Proof omitted. It’s essentially a </a:t>
            </a:r>
            <a:r>
              <a:rPr lang="en-US" dirty="0">
                <a:solidFill>
                  <a:schemeClr val="accent1"/>
                </a:solidFill>
              </a:rPr>
              <a:t>programming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21567-1E90-59A3-5E90-A40A5062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7EAE41-7DCD-E4FD-95E9-364A155F738D}"/>
                  </a:ext>
                </a:extLst>
              </p:cNvPr>
              <p:cNvSpPr/>
              <p:nvPr/>
            </p:nvSpPr>
            <p:spPr>
              <a:xfrm>
                <a:off x="977657" y="1511744"/>
                <a:ext cx="10236685" cy="36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9063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Turing machine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such that for every Turing machine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every input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loops on input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loops on input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7EAE41-7DCD-E4FD-95E9-364A155F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57" y="1511744"/>
                <a:ext cx="10236685" cy="36468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25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E29E8-BEE6-2238-1877-6F2DF495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25" y="735806"/>
            <a:ext cx="6381750" cy="50625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400" b="1" dirty="0"/>
              <a:t>Church-Turing Thesis</a:t>
            </a:r>
            <a:r>
              <a:rPr lang="en-US" sz="4400" dirty="0"/>
              <a:t>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400" dirty="0"/>
              <a:t>All computation can be mathematically modeled by 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52F03-0A7F-5E5C-A2C1-94E05E9A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9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9C1D-56A4-07AE-A53E-A2AAE536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standards of rigor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1DAC-25C3-F3D3-C438-29D90D70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85" y="1635512"/>
            <a:ext cx="11850030" cy="50329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Going forward, when we want to </a:t>
            </a:r>
            <a:r>
              <a:rPr lang="en-US" dirty="0">
                <a:solidFill>
                  <a:schemeClr val="accent1"/>
                </a:solidFill>
              </a:rPr>
              <a:t>construct</a:t>
            </a:r>
            <a:r>
              <a:rPr lang="en-US" dirty="0"/>
              <a:t> a Turing machine (e.g., for an existence proof), we will simply describe what it does in plain English, as if we are giving instructions to a human being</a:t>
            </a:r>
          </a:p>
          <a:p>
            <a:pPr lvl="1"/>
            <a:r>
              <a:rPr lang="en-US" dirty="0"/>
              <a:t>Each plain English description </a:t>
            </a:r>
            <a:r>
              <a:rPr lang="en-US" dirty="0">
                <a:solidFill>
                  <a:schemeClr val="accent1"/>
                </a:solidFill>
              </a:rPr>
              <a:t>can be formalized as a Turing machine</a:t>
            </a:r>
            <a:r>
              <a:rPr lang="en-US" dirty="0"/>
              <a:t>, but this is tedious</a:t>
            </a:r>
          </a:p>
          <a:p>
            <a:r>
              <a:rPr lang="en-US" dirty="0"/>
              <a:t>You should follow this convention on </a:t>
            </a:r>
            <a:r>
              <a:rPr lang="en-US" dirty="0">
                <a:solidFill>
                  <a:schemeClr val="accent1"/>
                </a:solidFill>
              </a:rPr>
              <a:t>problem set 3</a:t>
            </a:r>
            <a:r>
              <a:rPr lang="en-US" dirty="0"/>
              <a:t> and beyond</a:t>
            </a:r>
          </a:p>
          <a:p>
            <a:r>
              <a:rPr lang="en-US" dirty="0"/>
              <a:t>Nevertheless, the Turing machine model is extremely valuable for us, because it tells us what an </a:t>
            </a:r>
            <a:r>
              <a:rPr lang="en-US" dirty="0">
                <a:solidFill>
                  <a:schemeClr val="accent1"/>
                </a:solidFill>
              </a:rPr>
              <a:t>arbitrary</a:t>
            </a:r>
            <a:r>
              <a:rPr lang="en-US" dirty="0"/>
              <a:t> algorithm looks like!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219F4-BB54-D8FB-9EED-6D637E01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2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88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What are Turing machines</a:t>
            </a:r>
            <a:br>
              <a:rPr lang="en-US" sz="5400" b="1" dirty="0"/>
            </a:br>
            <a:r>
              <a:rPr lang="en-US" sz="5400" b="1" dirty="0"/>
              <a:t>capable of?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2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What are Turing machines</a:t>
            </a:r>
            <a:br>
              <a:rPr lang="en-US" sz="5400" b="1" dirty="0"/>
            </a:br>
            <a:r>
              <a:rPr lang="en-US" sz="5400" b="1" dirty="0"/>
              <a:t>NOT capable of?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6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135426</TotalTime>
  <Words>1158</Words>
  <Application>Microsoft Office PowerPoint</Application>
  <PresentationFormat>Widescreen</PresentationFormat>
  <Paragraphs>154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Reminder</vt:lpstr>
      <vt:lpstr>Universal Turing machines</vt:lpstr>
      <vt:lpstr>Universal Turing machines</vt:lpstr>
      <vt:lpstr>PowerPoint Presentation</vt:lpstr>
      <vt:lpstr>Note on standards of rigor</vt:lpstr>
      <vt:lpstr>Which problems can be solved through computation?</vt:lpstr>
      <vt:lpstr>What are Turing machines capable of?</vt:lpstr>
      <vt:lpstr>What are Turing machines NOT capable of?</vt:lpstr>
      <vt:lpstr>Decidable and undecidable</vt:lpstr>
      <vt:lpstr>Is every language decidable?</vt:lpstr>
      <vt:lpstr>The halting problem</vt:lpstr>
      <vt:lpstr>Proof that the halting problem is undecidable</vt:lpstr>
      <vt:lpstr>Church-Turing thesis, revisited</vt:lpstr>
      <vt:lpstr>Hypercomputers</vt:lpstr>
      <vt:lpstr>Physical Church-Turing Thesis</vt:lpstr>
      <vt:lpstr>The Physical Church-Turing Thesis</vt:lpstr>
      <vt:lpstr>Undecidability</vt:lpstr>
      <vt:lpstr>Complement of the halting problem</vt:lpstr>
      <vt:lpstr>“Both halt” problem</vt:lpstr>
      <vt:lpstr>Reductions</vt:lpstr>
      <vt:lpstr>Reductions</vt:lpstr>
      <vt:lpstr>Reductions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337</cp:revision>
  <dcterms:created xsi:type="dcterms:W3CDTF">2022-12-12T23:26:37Z</dcterms:created>
  <dcterms:modified xsi:type="dcterms:W3CDTF">2024-01-17T18:41:20Z</dcterms:modified>
</cp:coreProperties>
</file>