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0" r:id="rId2"/>
    <p:sldId id="745" r:id="rId3"/>
    <p:sldId id="904" r:id="rId4"/>
    <p:sldId id="905" r:id="rId5"/>
    <p:sldId id="827" r:id="rId6"/>
    <p:sldId id="901" r:id="rId7"/>
    <p:sldId id="902" r:id="rId8"/>
    <p:sldId id="791" r:id="rId9"/>
    <p:sldId id="748" r:id="rId10"/>
    <p:sldId id="744" r:id="rId11"/>
    <p:sldId id="749" r:id="rId12"/>
    <p:sldId id="766" r:id="rId13"/>
    <p:sldId id="906" r:id="rId14"/>
    <p:sldId id="754" r:id="rId15"/>
    <p:sldId id="769" r:id="rId16"/>
    <p:sldId id="770" r:id="rId17"/>
    <p:sldId id="756" r:id="rId18"/>
    <p:sldId id="771" r:id="rId19"/>
    <p:sldId id="757" r:id="rId20"/>
    <p:sldId id="758" r:id="rId21"/>
    <p:sldId id="759" r:id="rId22"/>
    <p:sldId id="760" r:id="rId23"/>
    <p:sldId id="761" r:id="rId24"/>
    <p:sldId id="762" r:id="rId25"/>
    <p:sldId id="764" r:id="rId26"/>
    <p:sldId id="763" r:id="rId27"/>
    <p:sldId id="765" r:id="rId28"/>
    <p:sldId id="651" r:id="rId29"/>
    <p:sldId id="772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>
        <p:scale>
          <a:sx n="80" d="100"/>
          <a:sy n="80" d="100"/>
        </p:scale>
        <p:origin x="4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cycle on n &gt; 3 vertices does not have a 3-clique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3.png"/><Relationship Id="rId7" Type="http://schemas.openxmlformats.org/officeDocument/2006/relationships/image" Target="../media/image21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03A-0E32-B760-4B05-5CD20235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 is so slow that it’s worthless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2006600"/>
                <a:ext cx="10350499" cy="42465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Question:</a:t>
                </a:r>
                <a:r>
                  <a:rPr lang="en-US" dirty="0"/>
                  <a:t> In the year 1988, were there 50 U.S. senators, every pair of which voted the same way more than 50% of the time?</a:t>
                </a:r>
              </a:p>
              <a:p>
                <a:r>
                  <a:rPr lang="en-US" dirty="0"/>
                  <a:t>Checking all possible sets of senators would take </a:t>
                </a:r>
                <a:r>
                  <a:rPr lang="en-US" dirty="0">
                    <a:solidFill>
                      <a:schemeClr val="accent1"/>
                    </a:solidFill>
                  </a:rPr>
                  <a:t>longer than a lifetime!</a:t>
                </a:r>
              </a:p>
              <a:p>
                <a:r>
                  <a:rPr lang="en-US" dirty="0"/>
                  <a:t>One begins to feel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might as well be undecidable!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2006600"/>
                <a:ext cx="10350499" cy="4246598"/>
              </a:xfrm>
              <a:blipFill>
                <a:blip r:embed="rId2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CB68-280B-7179-F205-75EDDA3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6564E344-F3EA-DC76-DC56-1F4B55A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07" y="488813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E999-E805-8AF8-9800-5A9754B7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BDEE-4FD7-153E-134C-FCA425A9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6" y="1868237"/>
            <a:ext cx="10955767" cy="4805169"/>
          </a:xfrm>
        </p:spPr>
        <p:txBody>
          <a:bodyPr>
            <a:normAutofit/>
          </a:bodyPr>
          <a:lstStyle/>
          <a:p>
            <a:r>
              <a:rPr lang="en-US" dirty="0"/>
              <a:t>Our model so far: Decidable vs. undecidable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Now we will </a:t>
            </a:r>
            <a:r>
              <a:rPr lang="en-US" dirty="0">
                <a:solidFill>
                  <a:schemeClr val="accent1"/>
                </a:solidFill>
              </a:rPr>
              <a:t>refine</a:t>
            </a:r>
            <a:r>
              <a:rPr lang="en-US" dirty="0"/>
              <a:t> our model to account for the fact that we only have a </a:t>
            </a:r>
            <a:r>
              <a:rPr lang="en-US" dirty="0">
                <a:solidFill>
                  <a:schemeClr val="accent1"/>
                </a:solidFill>
              </a:rPr>
              <a:t>limited amount of time</a:t>
            </a:r>
            <a:r>
              <a:rPr lang="en-US" dirty="0"/>
              <a:t> (and other resources)</a:t>
            </a:r>
          </a:p>
          <a:p>
            <a:r>
              <a:rPr lang="en-US" dirty="0"/>
              <a:t>“Complexity theory” vs. “Computability theory”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063F-EF20-A5F0-9729-614D5114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EAF217A-F1E9-D226-7F23-43B7BFA5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3A95D55-9160-2D0D-4B90-D2DBC7D9D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30F1-9D8F-9E7F-E0C3-4AA7B921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A13-5E4A-DAC8-C56D-8750F8862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940" y="1825624"/>
                <a:ext cx="7599152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Physics 101: “Gravity is a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 downward force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9.8 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r>
                  <a:rPr lang="en-US" dirty="0"/>
                  <a:t>Physics 102: Newton’s Universal Law of Gravitation: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A13-5E4A-DAC8-C56D-8750F8862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940" y="1825624"/>
                <a:ext cx="7599152" cy="4665219"/>
              </a:xfrm>
              <a:blipFill>
                <a:blip r:embed="rId2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299CF-6302-4FCD-051E-EF75C5F5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B96B6-52EF-703C-2600-62748B6984CE}"/>
              </a:ext>
            </a:extLst>
          </p:cNvPr>
          <p:cNvGrpSpPr/>
          <p:nvPr/>
        </p:nvGrpSpPr>
        <p:grpSpPr>
          <a:xfrm>
            <a:off x="8475751" y="470648"/>
            <a:ext cx="3496235" cy="2958352"/>
            <a:chOff x="8487784" y="1957893"/>
            <a:chExt cx="3496235" cy="295835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2026B6-4E0D-E241-5259-4A9B6A6DD59C}"/>
                </a:ext>
              </a:extLst>
            </p:cNvPr>
            <p:cNvSpPr/>
            <p:nvPr/>
          </p:nvSpPr>
          <p:spPr>
            <a:xfrm>
              <a:off x="9972339" y="2053919"/>
              <a:ext cx="2011680" cy="2851569"/>
            </a:xfrm>
            <a:custGeom>
              <a:avLst/>
              <a:gdLst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193 h 2844212"/>
                <a:gd name="connsiteX1" fmla="*/ 301214 w 2011680"/>
                <a:gd name="connsiteY1" fmla="*/ 4193 h 2844212"/>
                <a:gd name="connsiteX2" fmla="*/ 1065007 w 2011680"/>
                <a:gd name="connsiteY2" fmla="*/ 660410 h 2844212"/>
                <a:gd name="connsiteX3" fmla="*/ 2011680 w 2011680"/>
                <a:gd name="connsiteY3" fmla="*/ 2844212 h 2844212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0" h="2851569">
                  <a:moveTo>
                    <a:pt x="0" y="11550"/>
                  </a:moveTo>
                  <a:cubicBezTo>
                    <a:pt x="373342" y="-59301"/>
                    <a:pt x="724118" y="200040"/>
                    <a:pt x="1059398" y="673376"/>
                  </a:cubicBezTo>
                  <a:cubicBezTo>
                    <a:pt x="1456672" y="1225250"/>
                    <a:pt x="1731371" y="2001946"/>
                    <a:pt x="2011680" y="285156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70FB01-AE1A-5D1F-C82C-D0038DF82274}"/>
                </a:ext>
              </a:extLst>
            </p:cNvPr>
            <p:cNvSpPr/>
            <p:nvPr/>
          </p:nvSpPr>
          <p:spPr>
            <a:xfrm>
              <a:off x="8487784" y="2635624"/>
              <a:ext cx="1531877" cy="22806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artoon of a cannon&#10;&#10;Description automatically generated">
              <a:extLst>
                <a:ext uri="{FF2B5EF4-FFF2-40B4-BE49-F238E27FC236}">
                  <a16:creationId xmlns:a16="http://schemas.microsoft.com/office/drawing/2014/main" id="{87435163-2C03-D7AD-F0BA-245435D65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267" y="1957893"/>
              <a:ext cx="1366395" cy="6777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9C17C6-610A-E06A-B5D0-C52338965962}"/>
                </a:ext>
              </a:extLst>
            </p:cNvPr>
            <p:cNvSpPr/>
            <p:nvPr/>
          </p:nvSpPr>
          <p:spPr>
            <a:xfrm>
              <a:off x="11489615" y="3665220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3FCE14-7B33-BE83-B984-62D4F2C7B7FE}"/>
              </a:ext>
            </a:extLst>
          </p:cNvPr>
          <p:cNvGrpSpPr/>
          <p:nvPr/>
        </p:nvGrpSpPr>
        <p:grpSpPr>
          <a:xfrm>
            <a:off x="8475751" y="4181628"/>
            <a:ext cx="3332748" cy="2236457"/>
            <a:chOff x="7736305" y="4150895"/>
            <a:chExt cx="3332748" cy="22364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A4F327-FEEC-1B18-FF24-57A110AA5DA2}"/>
                </a:ext>
              </a:extLst>
            </p:cNvPr>
            <p:cNvSpPr/>
            <p:nvPr/>
          </p:nvSpPr>
          <p:spPr>
            <a:xfrm>
              <a:off x="7736305" y="4150895"/>
              <a:ext cx="3332748" cy="22364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E3B6B5-0019-682C-CB91-8B4FC943A170}"/>
                </a:ext>
              </a:extLst>
            </p:cNvPr>
            <p:cNvSpPr/>
            <p:nvPr/>
          </p:nvSpPr>
          <p:spPr>
            <a:xfrm>
              <a:off x="8891173" y="5013370"/>
              <a:ext cx="511506" cy="51150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BE6A63-90C4-7CB2-97D0-905362EF520C}"/>
                </a:ext>
              </a:extLst>
            </p:cNvPr>
            <p:cNvSpPr/>
            <p:nvPr/>
          </p:nvSpPr>
          <p:spPr>
            <a:xfrm>
              <a:off x="10330572" y="4303554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9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C3DD-DD59-06D0-7C0A-F87EEF89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8" y="1893346"/>
            <a:ext cx="10665311" cy="4711849"/>
          </a:xfrm>
        </p:spPr>
        <p:txBody>
          <a:bodyPr>
            <a:normAutofit/>
          </a:bodyPr>
          <a:lstStyle/>
          <a:p>
            <a:r>
              <a:rPr lang="en-US" dirty="0"/>
              <a:t>Disclaimer: Our theoretical model will still not be </a:t>
            </a:r>
            <a:r>
              <a:rPr lang="en-US" dirty="0">
                <a:solidFill>
                  <a:schemeClr val="accent1"/>
                </a:solidFill>
              </a:rPr>
              <a:t>perfectly accurate</a:t>
            </a:r>
            <a:r>
              <a:rPr lang="en-US" dirty="0"/>
              <a:t>!</a:t>
            </a:r>
          </a:p>
          <a:p>
            <a:r>
              <a:rPr lang="en-US" dirty="0"/>
              <a:t>Occasionally, we might categorize a problem as “tractable” even though it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actually “solvable in practice”</a:t>
            </a:r>
          </a:p>
          <a:p>
            <a:r>
              <a:rPr lang="en-US" dirty="0"/>
              <a:t>Other times, we might categorize a problem as “intractable” even though it </a:t>
            </a:r>
            <a:r>
              <a:rPr lang="en-US" dirty="0">
                <a:solidFill>
                  <a:schemeClr val="accent1"/>
                </a:solidFill>
              </a:rPr>
              <a:t>is</a:t>
            </a:r>
            <a:r>
              <a:rPr lang="en-US" dirty="0"/>
              <a:t> actually “solvable in practice”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7ECEBE-22C1-C554-B222-E34175FE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61" y="351219"/>
            <a:ext cx="2681551" cy="245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C3DD-DD59-06D0-7C0A-F87EEF89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32" y="1690688"/>
            <a:ext cx="11143036" cy="4914507"/>
          </a:xfrm>
        </p:spPr>
        <p:txBody>
          <a:bodyPr>
            <a:normAutofit/>
          </a:bodyPr>
          <a:lstStyle/>
          <a:p>
            <a:r>
              <a:rPr lang="en-US" dirty="0"/>
              <a:t>Physics analogy: Newton’s Universal Law of Gravitation</a:t>
            </a:r>
            <a:br>
              <a:rPr lang="en-US" dirty="0"/>
            </a:br>
            <a:r>
              <a:rPr lang="en-US" dirty="0"/>
              <a:t>is great, but it </a:t>
            </a:r>
            <a:r>
              <a:rPr lang="en-US" dirty="0">
                <a:solidFill>
                  <a:schemeClr val="accent1"/>
                </a:solidFill>
              </a:rPr>
              <a:t>does not correctly predict Mercury’s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motion</a:t>
            </a:r>
            <a:r>
              <a:rPr lang="en-US" dirty="0"/>
              <a:t> around the sun!</a:t>
            </a:r>
          </a:p>
          <a:p>
            <a:r>
              <a:rPr lang="en-US" dirty="0"/>
              <a:t>“…all models are wrong, but some are useful.” –George Box</a:t>
            </a:r>
          </a:p>
          <a:p>
            <a:r>
              <a:rPr lang="en-US" dirty="0"/>
              <a:t>Even though our model of tractability will not be 100% accurate, it will still give us </a:t>
            </a:r>
            <a:r>
              <a:rPr lang="en-US" dirty="0">
                <a:solidFill>
                  <a:schemeClr val="accent1"/>
                </a:solidFill>
              </a:rPr>
              <a:t>real insights </a:t>
            </a:r>
            <a:r>
              <a:rPr lang="en-US" dirty="0"/>
              <a:t>into the nature of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5574-3FC8-9052-88E2-17EF9A7C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time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running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are focusing on the </a:t>
                </a:r>
                <a:r>
                  <a:rPr lang="en-US" dirty="0">
                    <a:solidFill>
                      <a:schemeClr val="accent1"/>
                    </a:solidFill>
                  </a:rPr>
                  <a:t>worst-case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input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17F07-3EAE-6351-9BC0-1B4895DF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ED9-F076-F0E5-DD7D-74825FA5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behavior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</p:spPr>
            <p:txBody>
              <a:bodyPr/>
              <a:lstStyle/>
              <a:p>
                <a:r>
                  <a:rPr lang="en-US" dirty="0"/>
                  <a:t>We will mainly focus on the </a:t>
                </a:r>
                <a:r>
                  <a:rPr lang="en-US" dirty="0">
                    <a:solidFill>
                      <a:schemeClr val="accent1"/>
                    </a:solidFill>
                  </a:rPr>
                  <a:t>limiting behavior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“quickly” does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increase when we increase the input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9AC7-8F32-76D7-E681-0809A159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C32F-2690-40A0-1FAC-B0B9346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possible time complexities: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is large, the leading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term </a:t>
                </a:r>
                <a:r>
                  <a:rPr lang="en-US" b="0" dirty="0">
                    <a:solidFill>
                      <a:schemeClr val="accent1"/>
                    </a:solidFill>
                  </a:rPr>
                  <a:t>dominates</a:t>
                </a:r>
              </a:p>
              <a:p>
                <a:r>
                  <a:rPr lang="en-US" dirty="0"/>
                  <a:t>We will </a:t>
                </a:r>
                <a:r>
                  <a:rPr lang="en-US" dirty="0">
                    <a:solidFill>
                      <a:schemeClr val="accent1"/>
                    </a:solidFill>
                  </a:rPr>
                  <a:t>ignore</a:t>
                </a:r>
                <a:r>
                  <a:rPr lang="en-US" dirty="0"/>
                  <a:t> the low-order terms and the leading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focus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part (“quadratic time”)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46FD1-B7C6-2A44-392A-BAD2D9E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3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76226"/>
                <a:ext cx="10908323" cy="44146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are both 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”</a:t>
                </a:r>
              </a:p>
              <a:p>
                <a:r>
                  <a:rPr lang="en-US" dirty="0"/>
                  <a:t>More generally,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b="0" dirty="0"/>
                  <a:t> be any two functions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if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76226"/>
                <a:ext cx="10908323" cy="4414617"/>
              </a:xfrm>
              <a:blipFill>
                <a:blip r:embed="rId3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D2B1-3A37-E7BC-6183-AF1D4A2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 examples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427DB-E921-C78B-F2A6-56907469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7652-0332-B36E-4E7D-92A2599D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080B-E0A4-D458-B8D8-A5CE4387AB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examples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080B-E0A4-D458-B8D8-A5CE4387A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CA6C-C56C-0093-E620-7DA5BA77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8289"/>
                <a:ext cx="10515600" cy="43139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CA6C-C56C-0093-E620-7DA5BA77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8289"/>
                <a:ext cx="10515600" cy="43139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2D65F-033D-9D6C-AB5E-CB198605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D8C51-A45E-A0B7-A0D3-C3AC0A769615}"/>
              </a:ext>
            </a:extLst>
          </p:cNvPr>
          <p:cNvGrpSpPr/>
          <p:nvPr/>
        </p:nvGrpSpPr>
        <p:grpSpPr>
          <a:xfrm>
            <a:off x="2640028" y="3794835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334232-5A55-C1E6-2DAF-F089A331AC8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79D3FA4-46B3-3E29-3DF4-6C916C9749B2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 Which of the following statements is </a:t>
                  </a:r>
                  <a:r>
                    <a:rPr lang="en-US" sz="1800" b="1" u="sng" dirty="0">
                      <a:solidFill>
                        <a:schemeClr val="tx1"/>
                      </a:solidFill>
                    </a:rPr>
                    <a:t>false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79D3FA4-46B3-3E29-3DF4-6C916C974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60E1FA-5275-B411-BD88-6138B8C11E4A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4ED70B3-2232-6AE0-40AB-4279BB467118}"/>
                  </a:ext>
                </a:extLst>
              </p:cNvPr>
              <p:cNvSpPr/>
              <p:nvPr/>
            </p:nvSpPr>
            <p:spPr>
              <a:xfrm>
                <a:off x="2726221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4ED70B3-2232-6AE0-40AB-4279BB467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21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6470457-41B1-E101-D421-FA7501D00E0A}"/>
                  </a:ext>
                </a:extLst>
              </p:cNvPr>
              <p:cNvSpPr/>
              <p:nvPr/>
            </p:nvSpPr>
            <p:spPr>
              <a:xfrm>
                <a:off x="2726221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6470457-41B1-E101-D421-FA7501D0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21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B4CF598A-6DA7-1994-7841-6799E04C4A08}"/>
                  </a:ext>
                </a:extLst>
              </p:cNvPr>
              <p:cNvSpPr/>
              <p:nvPr/>
            </p:nvSpPr>
            <p:spPr>
              <a:xfrm>
                <a:off x="6281927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B4CF598A-6DA7-1994-7841-6799E04C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27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B05AAE3-59C4-6F20-6356-E6802A9F0DBD}"/>
                  </a:ext>
                </a:extLst>
              </p:cNvPr>
              <p:cNvSpPr/>
              <p:nvPr/>
            </p:nvSpPr>
            <p:spPr>
              <a:xfrm>
                <a:off x="6281927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B05AAE3-59C4-6F20-6356-E6802A9F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27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9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7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0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6D28-A7C2-B596-986B-60E5756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asymptotic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grows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more slowly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than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most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 at the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same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least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grows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more quickly </a:t>
                          </a:r>
                          <a:r>
                            <a:rPr lang="en-US" sz="2400" baseline="0" dirty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50316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0787" r="-443609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100787" r="-26882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100787" r="-1626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0787" r="-443609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200787" r="-26882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200787" r="-1626" b="-3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0787" r="-443609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300787" r="-26882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300787" r="-1626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400787" r="-44360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400787" r="-2688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400787" r="-1626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500787" r="-44360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500787" r="-2688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500787" r="-1626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A989-2257-92CE-ED54-F32B1FFF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3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Note: 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not just for time complexity!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asymptotic notation (big-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etc.) any time we are trying to understand some kind of “</a:t>
                </a:r>
                <a:r>
                  <a:rPr lang="en-US" dirty="0">
                    <a:solidFill>
                      <a:schemeClr val="accent1"/>
                    </a:solidFill>
                  </a:rPr>
                  <a:t>scaling behavior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For example,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simple undirected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connected,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r>
                  <a:rPr lang="en-US" dirty="0"/>
                  <a:t>Admittedly, we are especially interested in time complexity…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818-EFA3-7E3E-F965-6EFED2B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51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358A-6288-30A3-15A9-728A962C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3346"/>
                <a:ext cx="10607936" cy="4597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especially interested in the distinction between a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an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Exponentials grow much faster than polynomials!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3346"/>
                <a:ext cx="10607936" cy="4597497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9E54-8E25-4645-F2AB-A6B8C2C8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26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5BA-7702-1306-6195-FC282AC8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61249"/>
                <a:ext cx="10515600" cy="365884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subsets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2,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61249"/>
                <a:ext cx="10515600" cy="365884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D384-F1B0-6BC4-76C8-82FD2410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D03F93-AA69-CE7C-BD35-D06A8F3D5D78}"/>
                  </a:ext>
                </a:extLst>
              </p:cNvPr>
              <p:cNvSpPr/>
              <p:nvPr/>
            </p:nvSpPr>
            <p:spPr>
              <a:xfrm>
                <a:off x="1892691" y="1690688"/>
                <a:ext cx="8406618" cy="8614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Claim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constant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D03F93-AA69-CE7C-BD35-D06A8F3D5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91" y="1690688"/>
                <a:ext cx="8406618" cy="861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788AE4C-BFB6-ECC1-929F-D903305776C7}"/>
              </a:ext>
            </a:extLst>
          </p:cNvPr>
          <p:cNvSpPr/>
          <p:nvPr/>
        </p:nvSpPr>
        <p:spPr>
          <a:xfrm>
            <a:off x="11601450" y="3292072"/>
            <a:ext cx="153035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02ED1-1049-C540-93A9-6D3B8BDCFD95}"/>
              </a:ext>
            </a:extLst>
          </p:cNvPr>
          <p:cNvSpPr/>
          <p:nvPr/>
        </p:nvSpPr>
        <p:spPr>
          <a:xfrm>
            <a:off x="11601450" y="4790672"/>
            <a:ext cx="1784350" cy="75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5992D-B0AE-246C-E9AA-86513005650A}"/>
              </a:ext>
            </a:extLst>
          </p:cNvPr>
          <p:cNvSpPr/>
          <p:nvPr/>
        </p:nvSpPr>
        <p:spPr>
          <a:xfrm>
            <a:off x="11601450" y="5631233"/>
            <a:ext cx="1784350" cy="75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CAC97-E7D6-00F2-F5EC-DAD9A849B2D6}"/>
              </a:ext>
            </a:extLst>
          </p:cNvPr>
          <p:cNvSpPr/>
          <p:nvPr/>
        </p:nvSpPr>
        <p:spPr>
          <a:xfrm>
            <a:off x="13131800" y="3292072"/>
            <a:ext cx="163830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CBF52-D3FA-C7EE-09BA-FA12473527F6}"/>
              </a:ext>
            </a:extLst>
          </p:cNvPr>
          <p:cNvSpPr/>
          <p:nvPr/>
        </p:nvSpPr>
        <p:spPr>
          <a:xfrm>
            <a:off x="14662150" y="3292072"/>
            <a:ext cx="227965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48515 0.01806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58" y="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225 0.00416 " pathEditMode="relative" rAng="0" ptsTypes="AA"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225 -0.00741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3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8594 0.01435 " pathEditMode="relative" rAng="0" ptsTypes="AA">
                                      <p:cBhvr>
                                        <p:cTn id="2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97" y="7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4776 0.03079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D43D-9795-DE2A-BBF6-3A3557A9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our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3E4A-BDA0-27C7-C0B9-B99D6880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Question:</a:t>
            </a:r>
            <a:r>
              <a:rPr lang="en-US" dirty="0"/>
              <a:t> In the year 1988, were there 50 U.S. senators, every pair of which voted the same way more than 50% of the time?</a:t>
            </a:r>
          </a:p>
          <a:p>
            <a:r>
              <a:rPr lang="en-US" b="1" dirty="0"/>
              <a:t>Step 1:</a:t>
            </a:r>
            <a:r>
              <a:rPr lang="en-US" dirty="0"/>
              <a:t> Gather data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6E0D-DD36-C5BC-9496-BF52E9D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F44A5-F7AB-04C6-7116-8A23231F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3429000"/>
            <a:ext cx="6350000" cy="26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C1D5-DECD-6AB8-595C-4D8720A0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4ED3-9480-793B-4876-06FAF80A4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5725"/>
                <a:ext cx="10515600" cy="4561238"/>
              </a:xfrm>
            </p:spPr>
            <p:txBody>
              <a:bodyPr/>
              <a:lstStyle/>
              <a:p>
                <a:r>
                  <a:rPr lang="en-US" b="1" dirty="0"/>
                  <a:t>Step 2:</a:t>
                </a:r>
                <a:r>
                  <a:rPr lang="en-US" dirty="0"/>
                  <a:t> Construct “agreement graph”</a:t>
                </a:r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means that senators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agreed on most votes</a:t>
                </a:r>
              </a:p>
              <a:p>
                <a:r>
                  <a:rPr lang="en-US" b="1" dirty="0"/>
                  <a:t>Question:</a:t>
                </a:r>
                <a:r>
                  <a:rPr lang="en-US" dirty="0"/>
                  <a:t> Are there 50 vertices in this graph that are all adjacent to one another?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4ED3-9480-793B-4876-06FAF80A4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5725"/>
                <a:ext cx="10515600" cy="45612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00C20-FA4E-D84F-7EE9-378A52DF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5079BA-73C9-F891-3BA4-B20DDD0E6B55}"/>
              </a:ext>
            </a:extLst>
          </p:cNvPr>
          <p:cNvGrpSpPr/>
          <p:nvPr/>
        </p:nvGrpSpPr>
        <p:grpSpPr>
          <a:xfrm>
            <a:off x="8274050" y="385469"/>
            <a:ext cx="3251200" cy="2515283"/>
            <a:chOff x="8274050" y="385469"/>
            <a:chExt cx="3251200" cy="2515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F066AD-DB5F-2F83-A56A-FA4B6BF7B74C}"/>
                </a:ext>
              </a:extLst>
            </p:cNvPr>
            <p:cNvSpPr/>
            <p:nvPr/>
          </p:nvSpPr>
          <p:spPr>
            <a:xfrm>
              <a:off x="8877300" y="7624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033FE8-2E1A-8429-BE3E-4A19B433EF8F}"/>
                </a:ext>
              </a:extLst>
            </p:cNvPr>
            <p:cNvSpPr/>
            <p:nvPr/>
          </p:nvSpPr>
          <p:spPr>
            <a:xfrm>
              <a:off x="8686800" y="22102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6561FD-4316-6E70-F65B-4722D3F9A5CB}"/>
                </a:ext>
              </a:extLst>
            </p:cNvPr>
            <p:cNvSpPr/>
            <p:nvPr/>
          </p:nvSpPr>
          <p:spPr>
            <a:xfrm>
              <a:off x="10629900" y="1027906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E34A67-E86E-5396-6C28-BABE444EFD07}"/>
                </a:ext>
              </a:extLst>
            </p:cNvPr>
            <p:cNvSpPr/>
            <p:nvPr/>
          </p:nvSpPr>
          <p:spPr>
            <a:xfrm>
              <a:off x="10490200" y="235550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678BF9-0E03-7670-A92E-E3F46F9D3AC4}"/>
                </a:ext>
              </a:extLst>
            </p:cNvPr>
            <p:cNvSpPr txBox="1"/>
            <p:nvPr/>
          </p:nvSpPr>
          <p:spPr>
            <a:xfrm>
              <a:off x="10121900" y="630173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F6C327-6BB4-92F2-ACDF-1D2851D6D0E6}"/>
                </a:ext>
              </a:extLst>
            </p:cNvPr>
            <p:cNvSpPr txBox="1"/>
            <p:nvPr/>
          </p:nvSpPr>
          <p:spPr>
            <a:xfrm>
              <a:off x="8458200" y="385469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4EF6F-2E26-5A8B-7367-3AEE168F60AD}"/>
                </a:ext>
              </a:extLst>
            </p:cNvPr>
            <p:cNvSpPr txBox="1"/>
            <p:nvPr/>
          </p:nvSpPr>
          <p:spPr>
            <a:xfrm>
              <a:off x="8274050" y="245075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24381-8A8E-5238-9615-F31DFDE5CB4E}"/>
                </a:ext>
              </a:extLst>
            </p:cNvPr>
            <p:cNvSpPr txBox="1"/>
            <p:nvPr/>
          </p:nvSpPr>
          <p:spPr>
            <a:xfrm>
              <a:off x="10128250" y="2531420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B11F2D-D279-848B-8F59-65329090067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9067800" y="857694"/>
              <a:ext cx="1562100" cy="265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09F72E-A4B5-85A3-C082-BA077648CF68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8782050" y="952944"/>
              <a:ext cx="190500" cy="1257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4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22FE-EC57-270C-ECE0-856C4253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B4A86-3550-42BB-7B2A-F1C26E153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-clique </a:t>
                </a:r>
                <a:r>
                  <a:rPr lang="en-US" dirty="0"/>
                  <a:t>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every two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connected by an edge</a:t>
                </a:r>
              </a:p>
              <a:p>
                <a:r>
                  <a:rPr lang="en-US" dirty="0"/>
                  <a:t>Example: This graph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B4A86-3550-42BB-7B2A-F1C26E153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8CCD6-7AC7-E3E5-638C-A8075C5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2F25D8-9407-C77E-D31A-23CE79E3649C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8111802" y="5590805"/>
            <a:ext cx="681636" cy="609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1756B-14D0-FF5B-9ABD-57EF66E9F6AD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8135091" y="6153674"/>
            <a:ext cx="2086095" cy="102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5F0CB9-3672-E3CC-7517-0EE6AD83714E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8055578" y="4676405"/>
            <a:ext cx="336808" cy="15005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352E20-B3E4-AEF3-8CDF-433BF8FD2327}"/>
              </a:ext>
            </a:extLst>
          </p:cNvPr>
          <p:cNvCxnSpPr>
            <a:cxnSpLocks/>
            <a:stCxn id="7" idx="1"/>
            <a:endCxn id="8" idx="4"/>
          </p:cNvCxnSpPr>
          <p:nvPr/>
        </p:nvCxnSpPr>
        <p:spPr>
          <a:xfrm flipH="1" flipV="1">
            <a:off x="8448610" y="4699694"/>
            <a:ext cx="344828" cy="7786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AC2984-0F6E-BEEB-93F0-18655470D82E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8905886" y="5590805"/>
            <a:ext cx="1292011" cy="5066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1ED191-BCEF-D105-9DC4-2DFCCDD31058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8504834" y="4676405"/>
            <a:ext cx="1716352" cy="1364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B0D730-4218-30BD-591C-D47B02CF576A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8528123" y="4461155"/>
            <a:ext cx="1397058" cy="1590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69DAAF-C817-7C3E-E1DA-9A627EF0124D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10004694" y="4540668"/>
            <a:ext cx="272716" cy="1477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43DD3D-0DA9-F594-1B3B-4B46250F9557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8504834" y="3485224"/>
            <a:ext cx="944586" cy="10787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9A0536-2399-FD3F-8E54-8EC6EB268F9A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9561868" y="3485224"/>
            <a:ext cx="386602" cy="9197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AED913-2622-9E65-84B6-FC90CAE7D046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8849662" y="3508513"/>
            <a:ext cx="655982" cy="19465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E8B699-22CE-CEE4-B733-75673004E3F6}"/>
              </a:ext>
            </a:extLst>
          </p:cNvPr>
          <p:cNvGrpSpPr/>
          <p:nvPr/>
        </p:nvGrpSpPr>
        <p:grpSpPr>
          <a:xfrm>
            <a:off x="329898" y="3994413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FA18A9-14B6-9083-2CA3-880CEEA34946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E92CA51-DA86-017A-07D0-4673039EF3B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EF7D1-5F65-0424-0CA6-D922B79C862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7DD222-053A-8DE7-A2FA-4A7B5917FFD9}"/>
                  </a:ext>
                </a:extLst>
              </p:cNvPr>
              <p:cNvSpPr/>
              <p:nvPr/>
            </p:nvSpPr>
            <p:spPr>
              <a:xfrm>
                <a:off x="416091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has fewer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edges,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does not have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7DD222-053A-8DE7-A2FA-4A7B5917F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12381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BBB49FBE-D1BB-A961-F4C0-C1E3DD34F9C1}"/>
                  </a:ext>
                </a:extLst>
              </p:cNvPr>
              <p:cNvSpPr/>
              <p:nvPr/>
            </p:nvSpPr>
            <p:spPr>
              <a:xfrm>
                <a:off x="416091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Every vertex in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 has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degree at least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BBB49FBE-D1BB-A961-F4C0-C1E3DD34F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DD9C57E0-5ABC-1EFA-70B2-26D7B09AA253}"/>
                  </a:ext>
                </a:extLst>
              </p:cNvPr>
              <p:cNvSpPr/>
              <p:nvPr/>
            </p:nvSpPr>
            <p:spPr>
              <a:xfrm>
                <a:off x="3971797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A single graph might have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many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-cliques</a:t>
                </a:r>
              </a:p>
            </p:txBody>
          </p:sp>
        </mc:Choice>
        <mc:Fallback xmlns="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DD9C57E0-5ABC-1EFA-70B2-26D7B09AA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97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94CEB494-674D-E1D1-BD6D-FDEB5508751B}"/>
                  </a:ext>
                </a:extLst>
              </p:cNvPr>
              <p:cNvSpPr/>
              <p:nvPr/>
            </p:nvSpPr>
            <p:spPr>
              <a:xfrm>
                <a:off x="3971797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every vertex has degree at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least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94CEB494-674D-E1D1-BD6D-FDEB55087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97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57D6C7B-E797-12A0-61FC-41EE51462C7C}"/>
              </a:ext>
            </a:extLst>
          </p:cNvPr>
          <p:cNvSpPr/>
          <p:nvPr/>
        </p:nvSpPr>
        <p:spPr>
          <a:xfrm>
            <a:off x="7976065" y="6176963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C9B700-C318-BD67-9E5C-B717BB66D2B4}"/>
              </a:ext>
            </a:extLst>
          </p:cNvPr>
          <p:cNvSpPr/>
          <p:nvPr/>
        </p:nvSpPr>
        <p:spPr>
          <a:xfrm>
            <a:off x="10197897" y="6017937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D3803D-4B7C-1017-F760-F55DFC8E0130}"/>
              </a:ext>
            </a:extLst>
          </p:cNvPr>
          <p:cNvSpPr/>
          <p:nvPr/>
        </p:nvSpPr>
        <p:spPr>
          <a:xfrm>
            <a:off x="8770149" y="5455068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0D253A-E632-3DCE-067C-4F6BF61FF1F8}"/>
              </a:ext>
            </a:extLst>
          </p:cNvPr>
          <p:cNvSpPr/>
          <p:nvPr/>
        </p:nvSpPr>
        <p:spPr>
          <a:xfrm>
            <a:off x="8369097" y="4540668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212C68-4E05-FCAF-E7F5-46872DB16B7D}"/>
              </a:ext>
            </a:extLst>
          </p:cNvPr>
          <p:cNvSpPr/>
          <p:nvPr/>
        </p:nvSpPr>
        <p:spPr>
          <a:xfrm>
            <a:off x="9925181" y="4381642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4BAF8B-21C4-1FF6-B181-031DA2C6750F}"/>
              </a:ext>
            </a:extLst>
          </p:cNvPr>
          <p:cNvSpPr/>
          <p:nvPr/>
        </p:nvSpPr>
        <p:spPr>
          <a:xfrm>
            <a:off x="9426131" y="3349487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D6F8-1ED4-261E-8CD1-D34A9959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clique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65694"/>
              </p:ext>
            </p:extLst>
          </p:nvPr>
        </p:nvGraphicFramePr>
        <p:xfrm>
          <a:off x="786384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D6F8-1ED4-261E-8CD1-D34A9959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clique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  <a:p>
                <a:r>
                  <a:rPr lang="en-US" dirty="0"/>
                  <a:t>Yes!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0771"/>
              </p:ext>
            </p:extLst>
          </p:nvPr>
        </p:nvGraphicFramePr>
        <p:xfrm>
          <a:off x="786384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A12CD-E1AC-2955-7045-7E818E62E354}"/>
              </a:ext>
            </a:extLst>
          </p:cNvPr>
          <p:cNvGrpSpPr/>
          <p:nvPr/>
        </p:nvGrpSpPr>
        <p:grpSpPr>
          <a:xfrm>
            <a:off x="352022" y="3833470"/>
            <a:ext cx="7267433" cy="2657374"/>
            <a:chOff x="4602804" y="3977893"/>
            <a:chExt cx="7267433" cy="26573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0FD6A7-900D-F91C-B31A-E05D7D49F38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75CA032-2A7D-FB2C-1964-489C93D16B1F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CLIQUE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decidable?</a:t>
                  </a:r>
                </a:p>
              </p:txBody>
            </p:sp>
          </mc:Choice>
          <mc:Fallback xmlns="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75CA032-2A7D-FB2C-1964-489C93D16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B98BBD-8C5D-7857-2422-C7F7158888F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640488AE-402E-4AC7-708B-36944C8158F3}"/>
                  </a:ext>
                </a:extLst>
              </p:cNvPr>
              <p:cNvSpPr/>
              <p:nvPr/>
            </p:nvSpPr>
            <p:spPr>
              <a:xfrm>
                <a:off x="438215" y="538681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 depends on whether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adjacency matrix or adjacency list</a:t>
                </a:r>
              </a:p>
            </p:txBody>
          </p:sp>
        </mc:Choice>
        <mc:Fallback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640488AE-402E-4AC7-708B-36944C815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5" y="538681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D2789B75-0920-8545-793C-F907D4DBB007}"/>
              </a:ext>
            </a:extLst>
          </p:cNvPr>
          <p:cNvSpPr/>
          <p:nvPr/>
        </p:nvSpPr>
        <p:spPr>
          <a:xfrm>
            <a:off x="3977972" y="466338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7308A84-8647-14B0-FFC9-E45C02CC2060}"/>
              </a:ext>
            </a:extLst>
          </p:cNvPr>
          <p:cNvSpPr/>
          <p:nvPr/>
        </p:nvSpPr>
        <p:spPr>
          <a:xfrm>
            <a:off x="3987362" y="538681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It’s not a language, so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question doesn’t make sense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113843BF-66A9-EA5A-F03A-3BD665D8E598}"/>
              </a:ext>
            </a:extLst>
          </p:cNvPr>
          <p:cNvSpPr/>
          <p:nvPr/>
        </p:nvSpPr>
        <p:spPr>
          <a:xfrm>
            <a:off x="436591" y="466338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19744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061C5B9-5E4D-0846-739B-EE1DA23CE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8BA1-4446-661B-9020-4308C3B0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46"/>
            <a:ext cx="10515600" cy="1325563"/>
          </a:xfrm>
        </p:spPr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2E5C-E479-8443-ADC1-23E8E3128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7" y="1589650"/>
                <a:ext cx="11517086" cy="49940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try all possible subsets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0" dirty="0"/>
                  <a:t>Check whether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-clique, accept; otherwise, reject.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2E5C-E479-8443-ADC1-23E8E3128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7" y="1589650"/>
                <a:ext cx="11517086" cy="4994030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BE85-E9E9-B730-D56D-877EB70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325A-713E-0F48-AB46-1565D09D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76BC5-A5A6-30D4-5EEF-205F2929E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Question:</a:t>
                </a:r>
                <a:r>
                  <a:rPr lang="en-US" dirty="0"/>
                  <a:t> In the year 1988, were there 50 U.S. senators, every pair of which voted the same way more than 50% of the time?</a:t>
                </a:r>
              </a:p>
              <a:p>
                <a:r>
                  <a:rPr lang="en-US" b="1" dirty="0"/>
                  <a:t>Step 1: </a:t>
                </a:r>
                <a:r>
                  <a:rPr lang="en-US" dirty="0"/>
                  <a:t>Gather data ✔️</a:t>
                </a:r>
              </a:p>
              <a:p>
                <a:r>
                  <a:rPr lang="en-US" b="1" dirty="0"/>
                  <a:t>Step 2:</a:t>
                </a:r>
                <a:r>
                  <a:rPr lang="en-US" dirty="0"/>
                  <a:t> Construct agreement graph ✔️</a:t>
                </a:r>
              </a:p>
              <a:p>
                <a:r>
                  <a:rPr lang="en-US" b="1" dirty="0"/>
                  <a:t>Step 3:</a:t>
                </a:r>
                <a:r>
                  <a:rPr lang="en-US" dirty="0"/>
                  <a:t> Apply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76BC5-A5A6-30D4-5EEF-205F2929E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02583-381F-72D0-4A60-10B6B574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3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185762</TotalTime>
  <Words>1744</Words>
  <Application>Microsoft Office PowerPoint</Application>
  <PresentationFormat>Widescreen</PresentationFormat>
  <Paragraphs>308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Which problems can be solved through computation?</vt:lpstr>
      <vt:lpstr>Applying our theory</vt:lpstr>
      <vt:lpstr>Agreement graph</vt:lpstr>
      <vt:lpstr>The clique problem</vt:lpstr>
      <vt:lpstr>The clique problem</vt:lpstr>
      <vt:lpstr>The clique problem</vt:lpstr>
      <vt:lpstr>The clique problem</vt:lpstr>
      <vt:lpstr>The clique problem</vt:lpstr>
      <vt:lpstr>Our algorithm is so slow that it’s worthless</vt:lpstr>
      <vt:lpstr>Which problems can be solved through computation?</vt:lpstr>
      <vt:lpstr>Refining our model</vt:lpstr>
      <vt:lpstr>Analogy: Gravity</vt:lpstr>
      <vt:lpstr>Theory vs. practice</vt:lpstr>
      <vt:lpstr>Theory vs. practice</vt:lpstr>
      <vt:lpstr>Time complexity</vt:lpstr>
      <vt:lpstr>Scaling behavior</vt:lpstr>
      <vt:lpstr>Asymptotic analysis</vt:lpstr>
      <vt:lpstr>Asymptotic analysis</vt:lpstr>
      <vt:lpstr>Big-O notation</vt:lpstr>
      <vt:lpstr>Big-O notation examples</vt:lpstr>
      <vt:lpstr>Big-Ω and big-Θ</vt:lpstr>
      <vt:lpstr>Big-Ω and big-Θ examples</vt:lpstr>
      <vt:lpstr>Little-o notation</vt:lpstr>
      <vt:lpstr>Little-ω notation</vt:lpstr>
      <vt:lpstr>Summary of asymptotic notation</vt:lpstr>
      <vt:lpstr>Note: Big-O is not just for time complexity!</vt:lpstr>
      <vt:lpstr>Exponential vs. polynomial</vt:lpstr>
      <vt:lpstr>Exponential vs. polynomial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873</cp:revision>
  <dcterms:created xsi:type="dcterms:W3CDTF">2022-12-12T23:26:37Z</dcterms:created>
  <dcterms:modified xsi:type="dcterms:W3CDTF">2025-04-09T22:11:47Z</dcterms:modified>
</cp:coreProperties>
</file>