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400" r:id="rId2"/>
    <p:sldId id="773" r:id="rId3"/>
    <p:sldId id="942" r:id="rId4"/>
    <p:sldId id="943" r:id="rId5"/>
    <p:sldId id="945" r:id="rId6"/>
    <p:sldId id="912" r:id="rId7"/>
    <p:sldId id="944" r:id="rId8"/>
    <p:sldId id="785" r:id="rId9"/>
    <p:sldId id="791" r:id="rId10"/>
    <p:sldId id="792" r:id="rId11"/>
    <p:sldId id="913" r:id="rId12"/>
    <p:sldId id="914" r:id="rId13"/>
    <p:sldId id="917" r:id="rId14"/>
    <p:sldId id="918" r:id="rId15"/>
    <p:sldId id="795" r:id="rId16"/>
    <p:sldId id="919" r:id="rId17"/>
    <p:sldId id="927" r:id="rId18"/>
    <p:sldId id="929" r:id="rId19"/>
    <p:sldId id="798" r:id="rId20"/>
    <p:sldId id="932" r:id="rId21"/>
    <p:sldId id="931" r:id="rId22"/>
  </p:sldIdLst>
  <p:sldSz cx="12192000" cy="6858000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4472C4"/>
    <a:srgbClr val="FFCCFF"/>
    <a:srgbClr val="FF99FF"/>
    <a:srgbClr val="8A3500"/>
    <a:srgbClr val="00FFFF"/>
    <a:srgbClr val="444444"/>
    <a:srgbClr val="B1953A"/>
    <a:srgbClr val="E7E6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8" autoAdjust="0"/>
    <p:restoredTop sz="90166" autoAdjust="0"/>
  </p:normalViewPr>
  <p:slideViewPr>
    <p:cSldViewPr snapToGrid="0">
      <p:cViewPr varScale="1">
        <p:scale>
          <a:sx n="83" d="100"/>
          <a:sy n="83" d="100"/>
        </p:scale>
        <p:origin x="566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89D9-4143-4CE6-8C54-F02D74289DBF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803F-40F5-437E-BE1A-AAEA2518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4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01B2F-902B-2206-A6A5-5EDCC8638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494DBF-E757-3B77-6B5E-2B721D5B45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B85A84-3D77-C0A3-E7FC-0D6F1F7133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52DFA-AE70-BA85-E634-BD79758AD3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6803F-40F5-437E-BE1A-AAEA2518AA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43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6803F-40F5-437E-BE1A-AAEA2518AA9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22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the textbook for a tighter version of the theorem, where the bound is T log T instead of T^4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6803F-40F5-437E-BE1A-AAEA2518AA9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83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0DE4-FF9C-80CF-C5CC-74A127A4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64B6A-43CC-BC88-2615-C72CE175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18CE-EB28-5DD6-B11F-C69C0BB2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F79-D6C2-44B3-8742-A22E7E2B2DFC}" type="datetime1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A965-1956-CB40-F7D8-41BA194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6D55-6856-8978-D386-5F0DC01A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5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0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EAB7-07EC-1EA5-53F3-8F4275E4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4E0C-DA48-06AA-BA2E-49DDBCA7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F0FE-25F2-F159-1B9E-3CE051D0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43-1401-4BC0-A39D-A766495ECF36}" type="datetime1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A323-6743-3F78-3350-91557D22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FC33-9C19-3F3B-CC37-11CD52F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1E061-43B9-715E-10A1-43924C056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54F26-8700-5286-046A-F18D1D71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B5C2-B43D-EDEA-E6AC-0E7A5EFA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4FD-A691-403F-8A1F-9E3EDE8FE8F0}" type="datetime1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AD3D-3C48-B69E-8B2E-A73197BE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4E5E-E577-449C-B1E5-FED04977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9E84-60CD-2150-A370-2D916ABC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FB9B-E796-4A75-E099-81EE16B6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B585-9E6C-6EB7-EF7D-115EDC85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3CF-17B5-4FE7-A6C3-1E55F63BBB29}" type="datetime1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B97E-968F-0FDD-921C-6846DE86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86B-4A9A-5DD9-FFE4-54BF3377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844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E31E-5737-97AE-B548-C476F39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9689-C3A0-666A-C71B-F0DE27D3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547B-E9B5-8BCE-E253-08A353B9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1A7A-1332-4B30-AF4F-8BCB3CC4E7B6}" type="datetime1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709A-57B6-02BB-4C18-2E008E5E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17F1-3E92-F3D9-78F3-9326FCB1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E794-A894-D40F-64BE-8D410705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F2C6-A7E3-B9F1-4014-740D27098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3E3D2-C77F-FBD4-344E-9F8F1EFBC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1D8CC-203D-1A00-3272-5C9F9793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27B-0845-452C-9314-A19F69723BBD}" type="datetime1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40A68-87AE-D0B8-9C75-9538D0C9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4080-4E51-77B1-DE7C-35B79A84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6F28-653C-43CC-0F34-2CE78FEB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6BFB-CED3-31FF-C336-633076F7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58B5-2476-BE98-66C3-D309FCDD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69734-910F-007D-4002-F9D362914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49EA7-3FB0-7A34-DE17-C2F34303A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B5B7C-620E-B71B-6E6B-73950834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F1A3-5A5F-4792-B78C-6135637B9452}" type="datetime1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0EAE-C2DA-429E-2856-E9A39FC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1E504-838C-DA70-B564-044F0880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9578-BA9A-92B8-A46F-FA8D931F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3D9A0-FA24-33DC-6CBE-DB1E4A2D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9451-D3D4-4E42-BABA-51ED05BC4A7B}" type="datetime1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81BF0-0DE8-96DB-7CEC-E1B839CD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BFE14-C8B0-F638-FFB8-3AE6132C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323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B7E2C-525A-20B9-5ABD-B1F52212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36A-191E-4FD3-9217-AC0125948861}" type="datetime1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A35DC-A81D-D970-E468-E6E7B757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F316-B2B0-A721-09FC-6CF0F365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969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158-EA36-B587-0F1E-F8F8A4F1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835D-F4EB-9C46-9D4D-9767BE30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DB-6CBC-E581-B2D4-E4EBC1115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07D0D-F212-A2D4-82A7-5EC7440B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3400-7673-4D56-AFCD-41352542AA5B}" type="datetime1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36903-15A5-473D-5C6E-162F415B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457D-CA0C-E56D-EDCA-5301AC1F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14E-03CF-9826-EE9B-7ACFB127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1131C-326F-042B-16D4-A65F9D0F2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A72E3-AD5B-5CD6-4991-51F45174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7A13-CE50-8513-985C-D2C7D862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DF79-0AD1-4A96-B09E-944AF8ACECDD}" type="datetime1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61B45-13B0-76C7-8BAC-96EBF79D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A6D0D-C224-73DC-0143-0881479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C8D14-FE37-35F9-6FC5-1BBE5802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FB97-4B6A-F842-15DB-F6915CC9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6798-148C-2E16-43F6-3E69880A9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097-4004-4718-A94A-9D119BA8F2F4}" type="datetime1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81AC-BEE3-A42E-6ACF-BDFF7D14A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639E-8602-86E4-86A5-EF2B46162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9.png"/><Relationship Id="rId7" Type="http://schemas.openxmlformats.org/officeDocument/2006/relationships/image" Target="../media/image82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6.png"/><Relationship Id="rId9" Type="http://schemas.openxmlformats.org/officeDocument/2006/relationships/image" Target="../media/image8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374BE-0883-4AF8-5BC1-5A60CADC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2E8B08-1E80-5F58-574F-304F8486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908"/>
            <a:ext cx="5026269" cy="6110936"/>
          </a:xfrm>
        </p:spPr>
        <p:txBody>
          <a:bodyPr>
            <a:normAutofit/>
          </a:bodyPr>
          <a:lstStyle/>
          <a:p>
            <a:pPr marL="0" indent="0"/>
            <a:r>
              <a:rPr lang="en-US" sz="4400" dirty="0"/>
              <a:t>CMSC 28100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Introduction to </a:t>
            </a:r>
            <a:r>
              <a:rPr lang="en-US" sz="4400" b="1" dirty="0">
                <a:solidFill>
                  <a:schemeClr val="accent1"/>
                </a:solidFill>
              </a:rPr>
              <a:t>Complexity Theory</a:t>
            </a:r>
            <a:br>
              <a:rPr lang="en-US" sz="4400" dirty="0"/>
            </a:br>
            <a:br>
              <a:rPr lang="en-US" sz="4400" dirty="0"/>
            </a:br>
            <a:r>
              <a:rPr lang="en-US" sz="2800" dirty="0"/>
              <a:t>Spring 2025</a:t>
            </a:r>
            <a:br>
              <a:rPr lang="en-US" sz="2800" dirty="0"/>
            </a:br>
            <a:r>
              <a:rPr lang="en-US" sz="2800" dirty="0"/>
              <a:t>Instructor: William Hoza</a:t>
            </a:r>
            <a:endParaRPr lang="en-US" dirty="0"/>
          </a:p>
        </p:txBody>
      </p:sp>
      <p:pic>
        <p:nvPicPr>
          <p:cNvPr id="8" name="Picture 7" descr="A needle in the hay&#10;&#10;Description automatically generated">
            <a:extLst>
              <a:ext uri="{FF2B5EF4-FFF2-40B4-BE49-F238E27FC236}">
                <a16:creationId xmlns:a16="http://schemas.microsoft.com/office/drawing/2014/main" id="{C752F985-F027-2A8E-D558-A5BCB99D10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9" r="12539"/>
          <a:stretch/>
        </p:blipFill>
        <p:spPr>
          <a:xfrm>
            <a:off x="6734783" y="1303505"/>
            <a:ext cx="4085617" cy="408561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8357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CDBF208A-406B-349F-915B-E315E2A1727A}"/>
              </a:ext>
            </a:extLst>
          </p:cNvPr>
          <p:cNvSpPr/>
          <p:nvPr/>
        </p:nvSpPr>
        <p:spPr>
          <a:xfrm>
            <a:off x="3823055" y="3070860"/>
            <a:ext cx="3369719" cy="332590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2CE2D-5113-8662-1125-D445A3114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Intractability vs. undecidability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5FCAA-C027-1328-93EA-3E360001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5C513E-4FC9-F423-3071-7B0D8791CEC2}"/>
              </a:ext>
            </a:extLst>
          </p:cNvPr>
          <p:cNvSpPr/>
          <p:nvPr/>
        </p:nvSpPr>
        <p:spPr>
          <a:xfrm>
            <a:off x="4819426" y="4303059"/>
            <a:ext cx="1376979" cy="195789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9DB675-415D-7823-D9E8-E390CE9AC9C9}"/>
                  </a:ext>
                </a:extLst>
              </p:cNvPr>
              <p:cNvSpPr txBox="1"/>
              <p:nvPr/>
            </p:nvSpPr>
            <p:spPr>
              <a:xfrm>
                <a:off x="5314278" y="4470697"/>
                <a:ext cx="4303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9DB675-415D-7823-D9E8-E390CE9AC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278" y="4470697"/>
                <a:ext cx="43030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D47C240-9F3D-8145-D07D-685CDC2ACFC8}"/>
              </a:ext>
            </a:extLst>
          </p:cNvPr>
          <p:cNvSpPr txBox="1"/>
          <p:nvPr/>
        </p:nvSpPr>
        <p:spPr>
          <a:xfrm>
            <a:off x="4520622" y="3325534"/>
            <a:ext cx="240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Decidable languages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4BD1613-F2EF-C094-6186-AF30E0C69A58}"/>
              </a:ext>
            </a:extLst>
          </p:cNvPr>
          <p:cNvSpPr/>
          <p:nvPr/>
        </p:nvSpPr>
        <p:spPr>
          <a:xfrm>
            <a:off x="3157932" y="1854683"/>
            <a:ext cx="4680248" cy="47297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F5798A-BE69-C701-69A0-CAF4177C7629}"/>
              </a:ext>
            </a:extLst>
          </p:cNvPr>
          <p:cNvSpPr txBox="1"/>
          <p:nvPr/>
        </p:nvSpPr>
        <p:spPr>
          <a:xfrm>
            <a:off x="4791632" y="2031817"/>
            <a:ext cx="152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languages</a:t>
            </a:r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C757EF44-2A23-C55D-8769-7038B6E5D1A6}"/>
              </a:ext>
            </a:extLst>
          </p:cNvPr>
          <p:cNvSpPr/>
          <p:nvPr/>
        </p:nvSpPr>
        <p:spPr>
          <a:xfrm>
            <a:off x="6338158" y="2638932"/>
            <a:ext cx="167638" cy="167638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946EAE74-20A0-2D2F-8948-BB12843687FF}"/>
              </a:ext>
            </a:extLst>
          </p:cNvPr>
          <p:cNvSpPr/>
          <p:nvPr/>
        </p:nvSpPr>
        <p:spPr>
          <a:xfrm>
            <a:off x="6028767" y="3923128"/>
            <a:ext cx="167638" cy="167638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AAD2BFE7-A3AB-6F1B-80DE-A2758ACBEC98}"/>
              </a:ext>
            </a:extLst>
          </p:cNvPr>
          <p:cNvSpPr/>
          <p:nvPr/>
        </p:nvSpPr>
        <p:spPr>
          <a:xfrm>
            <a:off x="5632190" y="5214063"/>
            <a:ext cx="167638" cy="167638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434B8A7-48B1-318E-7D0D-5B1F5C04FE67}"/>
              </a:ext>
            </a:extLst>
          </p:cNvPr>
          <p:cNvSpPr/>
          <p:nvPr/>
        </p:nvSpPr>
        <p:spPr>
          <a:xfrm>
            <a:off x="6547542" y="2243596"/>
            <a:ext cx="2562225" cy="419100"/>
          </a:xfrm>
          <a:custGeom>
            <a:avLst/>
            <a:gdLst>
              <a:gd name="connsiteX0" fmla="*/ 2581275 w 2581275"/>
              <a:gd name="connsiteY0" fmla="*/ 419109 h 419109"/>
              <a:gd name="connsiteX1" fmla="*/ 1333500 w 2581275"/>
              <a:gd name="connsiteY1" fmla="*/ 9 h 419109"/>
              <a:gd name="connsiteX2" fmla="*/ 0 w 2581275"/>
              <a:gd name="connsiteY2" fmla="*/ 409584 h 419109"/>
              <a:gd name="connsiteX0" fmla="*/ 2562225 w 2562225"/>
              <a:gd name="connsiteY0" fmla="*/ 90038 h 509138"/>
              <a:gd name="connsiteX1" fmla="*/ 1333500 w 2562225"/>
              <a:gd name="connsiteY1" fmla="*/ 99563 h 509138"/>
              <a:gd name="connsiteX2" fmla="*/ 0 w 2562225"/>
              <a:gd name="connsiteY2" fmla="*/ 509138 h 509138"/>
              <a:gd name="connsiteX0" fmla="*/ 2562225 w 2562225"/>
              <a:gd name="connsiteY0" fmla="*/ 90038 h 509138"/>
              <a:gd name="connsiteX1" fmla="*/ 1333500 w 2562225"/>
              <a:gd name="connsiteY1" fmla="*/ 99563 h 509138"/>
              <a:gd name="connsiteX2" fmla="*/ 0 w 2562225"/>
              <a:gd name="connsiteY2" fmla="*/ 509138 h 509138"/>
              <a:gd name="connsiteX0" fmla="*/ 2562225 w 2562225"/>
              <a:gd name="connsiteY0" fmla="*/ 0 h 419100"/>
              <a:gd name="connsiteX1" fmla="*/ 0 w 2562225"/>
              <a:gd name="connsiteY1" fmla="*/ 419100 h 419100"/>
              <a:gd name="connsiteX0" fmla="*/ 2562225 w 2562225"/>
              <a:gd name="connsiteY0" fmla="*/ 0 h 419100"/>
              <a:gd name="connsiteX1" fmla="*/ 0 w 2562225"/>
              <a:gd name="connsiteY1" fmla="*/ 419100 h 419100"/>
              <a:gd name="connsiteX0" fmla="*/ 2562225 w 2562225"/>
              <a:gd name="connsiteY0" fmla="*/ 0 h 419100"/>
              <a:gd name="connsiteX1" fmla="*/ 0 w 2562225"/>
              <a:gd name="connsiteY1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62225" h="419100">
                <a:moveTo>
                  <a:pt x="2562225" y="0"/>
                </a:moveTo>
                <a:cubicBezTo>
                  <a:pt x="1708150" y="6350"/>
                  <a:pt x="787400" y="22225"/>
                  <a:pt x="0" y="419100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24CB1D-FD35-CCE8-E86E-944EEC63E13E}"/>
                  </a:ext>
                </a:extLst>
              </p:cNvPr>
              <p:cNvSpPr txBox="1"/>
              <p:nvPr/>
            </p:nvSpPr>
            <p:spPr>
              <a:xfrm>
                <a:off x="8333032" y="4640205"/>
                <a:ext cx="19793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PALINDROMES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24CB1D-FD35-CCE8-E86E-944EEC63E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3032" y="4640205"/>
                <a:ext cx="197936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A22131F-DFF5-EF7B-29B2-F65682367E29}"/>
                  </a:ext>
                </a:extLst>
              </p:cNvPr>
              <p:cNvSpPr txBox="1"/>
              <p:nvPr/>
            </p:nvSpPr>
            <p:spPr>
              <a:xfrm>
                <a:off x="9109767" y="2031817"/>
                <a:ext cx="7810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HALT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A22131F-DFF5-EF7B-29B2-F65682367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9767" y="2031817"/>
                <a:ext cx="78105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908180F-19E4-C1E5-410C-1AB3FB4DB03A}"/>
              </a:ext>
            </a:extLst>
          </p:cNvPr>
          <p:cNvSpPr/>
          <p:nvPr/>
        </p:nvSpPr>
        <p:spPr>
          <a:xfrm>
            <a:off x="5861742" y="4824871"/>
            <a:ext cx="2562225" cy="419100"/>
          </a:xfrm>
          <a:custGeom>
            <a:avLst/>
            <a:gdLst>
              <a:gd name="connsiteX0" fmla="*/ 2581275 w 2581275"/>
              <a:gd name="connsiteY0" fmla="*/ 419109 h 419109"/>
              <a:gd name="connsiteX1" fmla="*/ 1333500 w 2581275"/>
              <a:gd name="connsiteY1" fmla="*/ 9 h 419109"/>
              <a:gd name="connsiteX2" fmla="*/ 0 w 2581275"/>
              <a:gd name="connsiteY2" fmla="*/ 409584 h 419109"/>
              <a:gd name="connsiteX0" fmla="*/ 2562225 w 2562225"/>
              <a:gd name="connsiteY0" fmla="*/ 90038 h 509138"/>
              <a:gd name="connsiteX1" fmla="*/ 1333500 w 2562225"/>
              <a:gd name="connsiteY1" fmla="*/ 99563 h 509138"/>
              <a:gd name="connsiteX2" fmla="*/ 0 w 2562225"/>
              <a:gd name="connsiteY2" fmla="*/ 509138 h 509138"/>
              <a:gd name="connsiteX0" fmla="*/ 2562225 w 2562225"/>
              <a:gd name="connsiteY0" fmla="*/ 90038 h 509138"/>
              <a:gd name="connsiteX1" fmla="*/ 1333500 w 2562225"/>
              <a:gd name="connsiteY1" fmla="*/ 99563 h 509138"/>
              <a:gd name="connsiteX2" fmla="*/ 0 w 2562225"/>
              <a:gd name="connsiteY2" fmla="*/ 509138 h 509138"/>
              <a:gd name="connsiteX0" fmla="*/ 2562225 w 2562225"/>
              <a:gd name="connsiteY0" fmla="*/ 0 h 419100"/>
              <a:gd name="connsiteX1" fmla="*/ 0 w 2562225"/>
              <a:gd name="connsiteY1" fmla="*/ 419100 h 419100"/>
              <a:gd name="connsiteX0" fmla="*/ 2562225 w 2562225"/>
              <a:gd name="connsiteY0" fmla="*/ 0 h 419100"/>
              <a:gd name="connsiteX1" fmla="*/ 0 w 2562225"/>
              <a:gd name="connsiteY1" fmla="*/ 419100 h 419100"/>
              <a:gd name="connsiteX0" fmla="*/ 2562225 w 2562225"/>
              <a:gd name="connsiteY0" fmla="*/ 0 h 419100"/>
              <a:gd name="connsiteX1" fmla="*/ 0 w 2562225"/>
              <a:gd name="connsiteY1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62225" h="419100">
                <a:moveTo>
                  <a:pt x="2562225" y="0"/>
                </a:moveTo>
                <a:cubicBezTo>
                  <a:pt x="1708150" y="6350"/>
                  <a:pt x="787400" y="22225"/>
                  <a:pt x="0" y="419100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D03667F-96E7-C614-FE4C-2B114D3E02A5}"/>
              </a:ext>
            </a:extLst>
          </p:cNvPr>
          <p:cNvSpPr/>
          <p:nvPr/>
        </p:nvSpPr>
        <p:spPr>
          <a:xfrm>
            <a:off x="6271317" y="3529471"/>
            <a:ext cx="2562225" cy="419100"/>
          </a:xfrm>
          <a:custGeom>
            <a:avLst/>
            <a:gdLst>
              <a:gd name="connsiteX0" fmla="*/ 2581275 w 2581275"/>
              <a:gd name="connsiteY0" fmla="*/ 419109 h 419109"/>
              <a:gd name="connsiteX1" fmla="*/ 1333500 w 2581275"/>
              <a:gd name="connsiteY1" fmla="*/ 9 h 419109"/>
              <a:gd name="connsiteX2" fmla="*/ 0 w 2581275"/>
              <a:gd name="connsiteY2" fmla="*/ 409584 h 419109"/>
              <a:gd name="connsiteX0" fmla="*/ 2562225 w 2562225"/>
              <a:gd name="connsiteY0" fmla="*/ 90038 h 509138"/>
              <a:gd name="connsiteX1" fmla="*/ 1333500 w 2562225"/>
              <a:gd name="connsiteY1" fmla="*/ 99563 h 509138"/>
              <a:gd name="connsiteX2" fmla="*/ 0 w 2562225"/>
              <a:gd name="connsiteY2" fmla="*/ 509138 h 509138"/>
              <a:gd name="connsiteX0" fmla="*/ 2562225 w 2562225"/>
              <a:gd name="connsiteY0" fmla="*/ 90038 h 509138"/>
              <a:gd name="connsiteX1" fmla="*/ 1333500 w 2562225"/>
              <a:gd name="connsiteY1" fmla="*/ 99563 h 509138"/>
              <a:gd name="connsiteX2" fmla="*/ 0 w 2562225"/>
              <a:gd name="connsiteY2" fmla="*/ 509138 h 509138"/>
              <a:gd name="connsiteX0" fmla="*/ 2562225 w 2562225"/>
              <a:gd name="connsiteY0" fmla="*/ 0 h 419100"/>
              <a:gd name="connsiteX1" fmla="*/ 0 w 2562225"/>
              <a:gd name="connsiteY1" fmla="*/ 419100 h 419100"/>
              <a:gd name="connsiteX0" fmla="*/ 2562225 w 2562225"/>
              <a:gd name="connsiteY0" fmla="*/ 0 h 419100"/>
              <a:gd name="connsiteX1" fmla="*/ 0 w 2562225"/>
              <a:gd name="connsiteY1" fmla="*/ 419100 h 419100"/>
              <a:gd name="connsiteX0" fmla="*/ 2562225 w 2562225"/>
              <a:gd name="connsiteY0" fmla="*/ 0 h 419100"/>
              <a:gd name="connsiteX1" fmla="*/ 0 w 2562225"/>
              <a:gd name="connsiteY1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62225" h="419100">
                <a:moveTo>
                  <a:pt x="2562225" y="0"/>
                </a:moveTo>
                <a:cubicBezTo>
                  <a:pt x="1708150" y="6350"/>
                  <a:pt x="787400" y="22225"/>
                  <a:pt x="0" y="419100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1D5831-4494-B39A-EC1D-DAB2A344C96F}"/>
              </a:ext>
            </a:extLst>
          </p:cNvPr>
          <p:cNvSpPr txBox="1"/>
          <p:nvPr/>
        </p:nvSpPr>
        <p:spPr>
          <a:xfrm>
            <a:off x="8837410" y="3325534"/>
            <a:ext cx="78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14623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98031-B358-C9EB-FC10-90329ADA2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Intractability vs. undecidability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BBD81F-B53C-EA56-1A50-903BA7C10B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020291"/>
                <a:ext cx="10515600" cy="3156672"/>
              </a:xfrm>
            </p:spPr>
            <p:txBody>
              <a:bodyPr/>
              <a:lstStyle/>
              <a:p>
                <a:r>
                  <a:rPr lang="en-US" b="1" dirty="0"/>
                  <a:t>Proof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rejects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within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d>
                              </m:e>
                            </m:d>
                          </m:sup>
                        </m:s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steps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On the next three slides, we will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is decidable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BBD81F-B53C-EA56-1A50-903BA7C10B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020291"/>
                <a:ext cx="10515600" cy="3156672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5A357-0A49-34F7-582E-C4933EF48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49D6A08-D98F-878E-2015-40737A3B5BA9}"/>
                  </a:ext>
                </a:extLst>
              </p:cNvPr>
              <p:cNvSpPr/>
              <p:nvPr/>
            </p:nvSpPr>
            <p:spPr>
              <a:xfrm>
                <a:off x="739302" y="1825625"/>
                <a:ext cx="10713396" cy="90257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:r>
                  <a:rPr lang="en-US" sz="2800" dirty="0">
                    <a:solidFill>
                      <a:schemeClr val="tx1"/>
                    </a:solidFill>
                  </a:rPr>
                  <a:t>There exists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decidable, but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49D6A08-D98F-878E-2015-40737A3B5B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302" y="1825625"/>
                <a:ext cx="10713396" cy="9025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252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E19742C-D011-F3A8-CA1F-464C581C849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74250" y="314252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Proof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is decidable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E19742C-D011-F3A8-CA1F-464C581C84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74250" y="314252"/>
                <a:ext cx="10515600" cy="1325563"/>
              </a:xfrm>
              <a:blipFill>
                <a:blip r:embed="rId2"/>
                <a:stretch>
                  <a:fillRect l="-2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D88C2A-3738-63EC-7CA9-8D8C5CD4D3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07909"/>
                <a:ext cx="10515600" cy="4619134"/>
              </a:xfrm>
            </p:spPr>
            <p:txBody>
              <a:bodyPr/>
              <a:lstStyle/>
              <a:p>
                <a:r>
                  <a:rPr lang="en-US" dirty="0"/>
                  <a:t>An algorithm that decides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D88C2A-3738-63EC-7CA9-8D8C5CD4D3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07909"/>
                <a:ext cx="10515600" cy="4619134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BB447-8093-94D3-569A-EBE0EC22C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CDC955F-89DA-68CD-D268-AB4D62073987}"/>
                  </a:ext>
                </a:extLst>
              </p:cNvPr>
              <p:cNvSpPr/>
              <p:nvPr/>
            </p:nvSpPr>
            <p:spPr>
              <a:xfrm>
                <a:off x="1003496" y="3136769"/>
                <a:ext cx="7404841" cy="2813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lvl="1"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tx1"/>
                    </a:solidFill>
                  </a:rPr>
                  <a:t>Given the input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Simulate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on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</m:sup>
                    </m:sSup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steps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If it rejects within that time, accept</a:t>
                </a: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Otherwise, reject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CDC955F-89DA-68CD-D268-AB4D620739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496" y="3136769"/>
                <a:ext cx="7404841" cy="28135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C421513-5879-594D-8F95-9D6AADCFCE44}"/>
                  </a:ext>
                </a:extLst>
              </p:cNvPr>
              <p:cNvSpPr/>
              <p:nvPr/>
            </p:nvSpPr>
            <p:spPr>
              <a:xfrm>
                <a:off x="6504495" y="615462"/>
                <a:ext cx="5505253" cy="7231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1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21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r>
                            <a:rPr lang="en-US" sz="2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sz="2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100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rejects</m:t>
                          </m:r>
                          <m:r>
                            <a:rPr lang="en-US" sz="2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sz="21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r>
                            <a:rPr lang="en-US" sz="2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100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within</m:t>
                          </m:r>
                          <m:r>
                            <a:rPr lang="en-US" sz="2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1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1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1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sz="2100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100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</m:d>
                                </m:e>
                              </m:d>
                            </m:sup>
                          </m:sSup>
                          <m:r>
                            <a:rPr lang="en-US" sz="2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100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steps</m:t>
                          </m:r>
                        </m:e>
                      </m:d>
                    </m:oMath>
                  </m:oMathPara>
                </a14:m>
                <a:endParaRPr lang="en-US" sz="21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C421513-5879-594D-8F95-9D6AADCFCE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495" y="615462"/>
                <a:ext cx="5505253" cy="7231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000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38C6AEC6-852A-4E63-7064-C973A6BA0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CE5B054-79D9-FCBD-2B1D-9C9D631B43E1}"/>
                  </a:ext>
                </a:extLst>
              </p:cNvPr>
              <p:cNvSpPr/>
              <p:nvPr/>
            </p:nvSpPr>
            <p:spPr>
              <a:xfrm>
                <a:off x="6504495" y="615462"/>
                <a:ext cx="5505253" cy="7231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1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21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r>
                            <a:rPr lang="en-US" sz="2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sz="2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100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rejects</m:t>
                          </m:r>
                          <m:r>
                            <a:rPr lang="en-US" sz="2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sz="21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r>
                            <a:rPr lang="en-US" sz="2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100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within</m:t>
                          </m:r>
                          <m:r>
                            <a:rPr lang="en-US" sz="2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1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1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1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sz="2100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100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</m:d>
                                </m:e>
                              </m:d>
                            </m:sup>
                          </m:sSup>
                          <m:r>
                            <a:rPr lang="en-US" sz="2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100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steps</m:t>
                          </m:r>
                        </m:e>
                      </m:d>
                    </m:oMath>
                  </m:oMathPara>
                </a14:m>
                <a:endParaRPr lang="en-US" sz="21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CE5B054-79D9-FCBD-2B1D-9C9D631B43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495" y="615462"/>
                <a:ext cx="5505253" cy="7231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1108C3D-8225-028D-C8DD-396240774CB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Proof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1108C3D-8225-028D-C8DD-396240774C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8E149A-4A3D-2BAF-5B80-7E8C26D592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1890" y="1891831"/>
                <a:ext cx="11453567" cy="523455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be a TM that decides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be the time complexity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,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accept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dirty="0"/>
                  <a:t>? No, because that would imply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reject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within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steps</a:t>
                </a:r>
                <a:r>
                  <a:rPr lang="en-US" dirty="0"/>
                  <a:t>? No, because that would imply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Only remaining possibility: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rejects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dirty="0"/>
                  <a:t> after </a:t>
                </a:r>
                <a:r>
                  <a:rPr lang="en-US" dirty="0">
                    <a:solidFill>
                      <a:schemeClr val="accent1"/>
                    </a:solidFill>
                  </a:rPr>
                  <a:t>more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steps</a:t>
                </a:r>
                <a:endParaRPr lang="en-US" dirty="0"/>
              </a:p>
              <a:p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… but this does not imply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☹️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8E149A-4A3D-2BAF-5B80-7E8C26D592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1890" y="1891831"/>
                <a:ext cx="11453567" cy="5234559"/>
              </a:xfrm>
              <a:blipFill>
                <a:blip r:embed="rId4"/>
                <a:stretch>
                  <a:fillRect l="-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48A74A-75FA-B285-385B-C09DD95E1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86B1395-94C1-3E6F-3979-BB6DA36085F5}"/>
              </a:ext>
            </a:extLst>
          </p:cNvPr>
          <p:cNvGrpSpPr/>
          <p:nvPr/>
        </p:nvGrpSpPr>
        <p:grpSpPr>
          <a:xfrm>
            <a:off x="4582067" y="205277"/>
            <a:ext cx="7267433" cy="2657374"/>
            <a:chOff x="4602804" y="3977893"/>
            <a:chExt cx="7267433" cy="26573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E4BBABE-AA1F-9E83-D2EE-27BF87378AEF}"/>
                </a:ext>
              </a:extLst>
            </p:cNvPr>
            <p:cNvSpPr/>
            <p:nvPr/>
          </p:nvSpPr>
          <p:spPr>
            <a:xfrm>
              <a:off x="4602804" y="3977893"/>
              <a:ext cx="7267433" cy="265737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blurRad="279400" dist="38100" dir="13500000" sx="102000" sy="102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A7511C4D-11E9-00F3-33FA-E12F17153205}"/>
                </a:ext>
              </a:extLst>
            </p:cNvPr>
            <p:cNvSpPr/>
            <p:nvPr/>
          </p:nvSpPr>
          <p:spPr>
            <a:xfrm>
              <a:off x="4702115" y="4071809"/>
              <a:ext cx="7053278" cy="606055"/>
            </a:xfrm>
            <a:prstGeom prst="hexagon">
              <a:avLst>
                <a:gd name="adj" fmla="val 60088"/>
                <a:gd name="vf" fmla="val 11547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sz="1800" b="1" dirty="0">
                  <a:solidFill>
                    <a:schemeClr val="tx1"/>
                  </a:solidFill>
                </a:rPr>
                <a:t>Which of the following best describes what we’ve proven?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D45DAF-5FF4-81E4-DF78-2C0CB351ACAB}"/>
                </a:ext>
              </a:extLst>
            </p:cNvPr>
            <p:cNvSpPr txBox="1"/>
            <p:nvPr/>
          </p:nvSpPr>
          <p:spPr>
            <a:xfrm>
              <a:off x="4702115" y="6254664"/>
              <a:ext cx="7085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Respond at PollEv.com/</a:t>
              </a:r>
              <a:r>
                <a:rPr lang="en-US" sz="1600" dirty="0" err="1"/>
                <a:t>whoza</a:t>
              </a:r>
              <a:r>
                <a:rPr lang="en-US" sz="1600" dirty="0"/>
                <a:t> or text “</a:t>
              </a:r>
              <a:r>
                <a:rPr lang="en-US" sz="1600" dirty="0" err="1"/>
                <a:t>whoza</a:t>
              </a:r>
              <a:r>
                <a:rPr lang="en-US" sz="1600" dirty="0"/>
                <a:t>” to 22333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Hexagon 8">
                <a:extLst>
                  <a:ext uri="{FF2B5EF4-FFF2-40B4-BE49-F238E27FC236}">
                    <a16:creationId xmlns:a16="http://schemas.microsoft.com/office/drawing/2014/main" id="{7722F0D6-0BE6-D493-1791-C15D54DA12DA}"/>
                  </a:ext>
                </a:extLst>
              </p:cNvPr>
              <p:cNvSpPr/>
              <p:nvPr/>
            </p:nvSpPr>
            <p:spPr>
              <a:xfrm>
                <a:off x="4668260" y="1758622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C:</a:t>
                </a:r>
                <a:r>
                  <a:rPr lang="en-US" sz="1600" dirty="0">
                    <a:solidFill>
                      <a:schemeClr val="tx1"/>
                    </a:solidFill>
                  </a:rPr>
                  <a:t> We showed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for all sufficiently large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Hexagon 8">
                <a:extLst>
                  <a:ext uri="{FF2B5EF4-FFF2-40B4-BE49-F238E27FC236}">
                    <a16:creationId xmlns:a16="http://schemas.microsoft.com/office/drawing/2014/main" id="{7722F0D6-0BE6-D493-1791-C15D54DA1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260" y="1758622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5"/>
                <a:stretch>
                  <a:fillRect b="-7547"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C60E381A-291D-E7D4-D595-41CAD67F886E}"/>
                  </a:ext>
                </a:extLst>
              </p:cNvPr>
              <p:cNvSpPr/>
              <p:nvPr/>
            </p:nvSpPr>
            <p:spPr>
              <a:xfrm>
                <a:off x="8208017" y="1035196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B:</a:t>
                </a:r>
                <a:r>
                  <a:rPr lang="en-US" sz="1600" dirty="0">
                    <a:solidFill>
                      <a:schemeClr val="tx1"/>
                    </a:solidFill>
                  </a:rPr>
                  <a:t> We showed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C60E381A-291D-E7D4-D595-41CAD67F88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8017" y="1035196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6"/>
                <a:stretch>
                  <a:fillRect b="-7619"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Hexagon 10">
                <a:extLst>
                  <a:ext uri="{FF2B5EF4-FFF2-40B4-BE49-F238E27FC236}">
                    <a16:creationId xmlns:a16="http://schemas.microsoft.com/office/drawing/2014/main" id="{31922C80-DB79-EF95-D31C-10FDC71B8C9D}"/>
                  </a:ext>
                </a:extLst>
              </p:cNvPr>
              <p:cNvSpPr/>
              <p:nvPr/>
            </p:nvSpPr>
            <p:spPr>
              <a:xfrm>
                <a:off x="8217407" y="1758622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D:</a:t>
                </a:r>
                <a:r>
                  <a:rPr lang="en-US" sz="1600" dirty="0">
                    <a:solidFill>
                      <a:schemeClr val="tx1"/>
                    </a:solidFill>
                  </a:rPr>
                  <a:t> We showed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for infinitely many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Hexagon 10">
                <a:extLst>
                  <a:ext uri="{FF2B5EF4-FFF2-40B4-BE49-F238E27FC236}">
                    <a16:creationId xmlns:a16="http://schemas.microsoft.com/office/drawing/2014/main" id="{31922C80-DB79-EF95-D31C-10FDC71B8C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407" y="1758622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7"/>
                <a:stretch>
                  <a:fillRect b="-7547"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35675DF2-2502-A944-E5E6-F3576A81CB29}"/>
                  </a:ext>
                </a:extLst>
              </p:cNvPr>
              <p:cNvSpPr/>
              <p:nvPr/>
            </p:nvSpPr>
            <p:spPr>
              <a:xfrm>
                <a:off x="4666636" y="1035196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A:</a:t>
                </a:r>
                <a:r>
                  <a:rPr lang="en-US" sz="1600" dirty="0">
                    <a:solidFill>
                      <a:schemeClr val="tx1"/>
                    </a:solidFill>
                  </a:rPr>
                  <a:t> We showed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for a single value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35675DF2-2502-A944-E5E6-F3576A81CB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636" y="1035196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8"/>
                <a:stretch>
                  <a:fillRect b="-7619"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13758375-7F3B-CD38-6E0D-103BAED7A0CB}"/>
              </a:ext>
            </a:extLst>
          </p:cNvPr>
          <p:cNvSpPr/>
          <p:nvPr/>
        </p:nvSpPr>
        <p:spPr>
          <a:xfrm>
            <a:off x="4027713" y="6426746"/>
            <a:ext cx="6770915" cy="6996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6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96296E-6 L 0.00013 -0.10208 " pathEditMode="relative" rAng="0" ptsTypes="AA">
                                      <p:cBhvr>
                                        <p:cTn id="26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4" grpId="0" animBg="1"/>
      <p:bldP spid="1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8029F-E2C2-5BC5-91DA-D439A8E02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C40056F-86B5-6C96-B356-CD3FBD65F40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Proof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C40056F-86B5-6C96-B356-CD3FBD65F4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9E57EE-0DBC-EB18-3A00-07ADA79C07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1635" y="1778710"/>
                <a:ext cx="11650110" cy="523455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be a TM that decides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with time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Add dummy states! For </a:t>
                </a:r>
                <a:r>
                  <a:rPr lang="en-US" dirty="0">
                    <a:solidFill>
                      <a:schemeClr val="accent1"/>
                    </a:solidFill>
                  </a:rPr>
                  <a:t>infinitely many</a:t>
                </a:r>
                <a:r>
                  <a:rPr lang="en-US" dirty="0"/>
                  <a:t>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there exists a TM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decides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has time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must reject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after more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steps</a:t>
                </a:r>
              </a:p>
              <a:p>
                <a:pPr lvl="1"/>
                <a:r>
                  <a:rPr lang="en-US" dirty="0"/>
                  <a:t>Otherwise, it would get trapped in a liar paradox</a:t>
                </a:r>
              </a:p>
              <a:p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for </a:t>
                </a:r>
                <a:r>
                  <a:rPr lang="en-US" dirty="0">
                    <a:solidFill>
                      <a:schemeClr val="accent1"/>
                    </a:solidFill>
                  </a:rPr>
                  <a:t>infinitely many</a:t>
                </a:r>
                <a:r>
                  <a:rPr lang="en-US" dirty="0"/>
                  <a:t>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9E57EE-0DBC-EB18-3A00-07ADA79C07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635" y="1778710"/>
                <a:ext cx="11650110" cy="5234559"/>
              </a:xfrm>
              <a:blipFill>
                <a:blip r:embed="rId3"/>
                <a:stretch>
                  <a:fillRect l="-942" r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291AC8-CFC5-D398-671D-5203DA2F5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0ABA5E3-9A13-8E2D-F448-050D7F401D7B}"/>
                  </a:ext>
                </a:extLst>
              </p:cNvPr>
              <p:cNvSpPr/>
              <p:nvPr/>
            </p:nvSpPr>
            <p:spPr>
              <a:xfrm>
                <a:off x="6504495" y="615462"/>
                <a:ext cx="5505253" cy="7231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1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21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r>
                            <a:rPr lang="en-US" sz="2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sz="2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100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rejects</m:t>
                          </m:r>
                          <m:r>
                            <a:rPr lang="en-US" sz="2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sz="21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r>
                            <a:rPr lang="en-US" sz="2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100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within</m:t>
                          </m:r>
                          <m:r>
                            <a:rPr lang="en-US" sz="2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1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1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1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sz="2100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100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</m:d>
                                </m:e>
                              </m:d>
                            </m:sup>
                          </m:sSup>
                          <m:r>
                            <a:rPr lang="en-US" sz="21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100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steps</m:t>
                          </m:r>
                        </m:e>
                      </m:d>
                    </m:oMath>
                  </m:oMathPara>
                </a14:m>
                <a:endParaRPr lang="en-US" sz="21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0ABA5E3-9A13-8E2D-F448-050D7F401D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495" y="615462"/>
                <a:ext cx="5505253" cy="7231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3024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634C8-B00C-1CEB-940A-403CDF3E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2"/>
            <a:ext cx="10515600" cy="1325563"/>
          </a:xfrm>
        </p:spPr>
        <p:txBody>
          <a:bodyPr/>
          <a:lstStyle/>
          <a:p>
            <a:r>
              <a:rPr lang="en-US" dirty="0"/>
              <a:t>The Time Hierarchy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8FC1BE-BBC8-3B3C-D60E-13D99ED613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1" y="1447043"/>
                <a:ext cx="11807456" cy="516528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Using the same proof idea, we can prove a more general theorem:</a:t>
                </a:r>
              </a:p>
              <a:p>
                <a:pPr>
                  <a:lnSpc>
                    <a:spcPct val="250000"/>
                  </a:lnSpc>
                </a:pPr>
                <a:endParaRPr lang="en-US" dirty="0"/>
              </a:p>
              <a:p>
                <a:pPr>
                  <a:lnSpc>
                    <a:spcPct val="200000"/>
                  </a:lnSpc>
                </a:pPr>
                <a:endParaRPr lang="en-US" dirty="0"/>
              </a:p>
              <a:p>
                <a:pPr lvl="1"/>
                <a:r>
                  <a:rPr lang="en-US" sz="2000" dirty="0"/>
                  <a:t>*assuming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 is a “reasonable” time complexity bound. We will come back to this</a:t>
                </a:r>
              </a:p>
              <a:p>
                <a:r>
                  <a:rPr lang="en-US" dirty="0"/>
                  <a:t>“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TIME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” means the set of languages that are decidable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“Given more time, we can solve more problems”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8FC1BE-BBC8-3B3C-D60E-13D99ED613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1" y="1447043"/>
                <a:ext cx="11807456" cy="5165281"/>
              </a:xfrm>
              <a:blipFill>
                <a:blip r:embed="rId3"/>
                <a:stretch>
                  <a:fillRect l="-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2AEA16-63FF-9305-50C2-4A88055DA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666A0DA-77CD-1E9B-FABA-214F5B7A6871}"/>
                  </a:ext>
                </a:extLst>
              </p:cNvPr>
              <p:cNvSpPr/>
              <p:nvPr/>
            </p:nvSpPr>
            <p:spPr>
              <a:xfrm>
                <a:off x="228601" y="2401039"/>
                <a:ext cx="11807456" cy="162864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Time Hierarchy Theorem: </a:t>
                </a:r>
                <a:r>
                  <a:rPr lang="en-US" sz="2800" dirty="0">
                    <a:solidFill>
                      <a:schemeClr val="tx1"/>
                    </a:solidFill>
                  </a:rPr>
                  <a:t>For every* function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</a:t>
                </a:r>
                <a:br>
                  <a:rPr lang="en-US" sz="2800" dirty="0">
                    <a:solidFill>
                      <a:schemeClr val="tx1"/>
                    </a:solidFill>
                  </a:rPr>
                </a:br>
                <a:r>
                  <a:rPr lang="en-US" sz="2800" dirty="0">
                    <a:solidFill>
                      <a:schemeClr val="tx1"/>
                    </a:solidFill>
                  </a:rPr>
                  <a:t>there is a language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TIME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TIME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666A0DA-77CD-1E9B-FABA-214F5B7A68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1" y="2401039"/>
                <a:ext cx="11807456" cy="1628644"/>
              </a:xfrm>
              <a:prstGeom prst="rect">
                <a:avLst/>
              </a:prstGeom>
              <a:blipFill>
                <a:blip r:embed="rId4"/>
                <a:stretch>
                  <a:fillRect b="-1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075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47499-09CD-5C18-44CC-A553D2377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the Time Hierarchy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99E23A-A87A-A865-8716-91E5761A80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3143" y="1839685"/>
                <a:ext cx="10853057" cy="4337277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rejects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within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steps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On the next four slides, we will prove: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TIME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TIME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99E23A-A87A-A865-8716-91E5761A80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3143" y="1839685"/>
                <a:ext cx="10853057" cy="4337277"/>
              </a:xfrm>
              <a:blipFill>
                <a:blip r:embed="rId2"/>
                <a:stretch>
                  <a:fillRect l="-10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95F3B5-A41B-BD6D-F683-6E3D41B05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914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9E2FCD2-11DE-55F9-B26A-B1847713A7B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00743" y="343121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Proof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TIME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9E2FCD2-11DE-55F9-B26A-B1847713A7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00743" y="343121"/>
                <a:ext cx="10515600" cy="1325563"/>
              </a:xfrm>
              <a:blipFill>
                <a:blip r:embed="rId2"/>
                <a:stretch>
                  <a:fillRect l="-2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67262-516D-C49F-1841-73064A1CC5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896600" cy="4689254"/>
              </a:xfrm>
            </p:spPr>
            <p:txBody>
              <a:bodyPr/>
              <a:lstStyle/>
              <a:p>
                <a:r>
                  <a:rPr lang="en-US" dirty="0"/>
                  <a:t>An algorithm that decides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Time complexity in the TM model?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67262-516D-C49F-1841-73064A1CC5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896600" cy="4689254"/>
              </a:xfrm>
              <a:blipFill>
                <a:blip r:embed="rId3"/>
                <a:stretch>
                  <a:fillRect l="-10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23010-CA35-085C-36A9-377B3B70F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CA9F429-BA0A-0AA2-03BD-7AE092DE1314}"/>
                  </a:ext>
                </a:extLst>
              </p:cNvPr>
              <p:cNvSpPr/>
              <p:nvPr/>
            </p:nvSpPr>
            <p:spPr>
              <a:xfrm>
                <a:off x="6889254" y="583969"/>
                <a:ext cx="5119092" cy="7231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rejects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within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steps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CA9F429-BA0A-0AA2-03BD-7AE092DE1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254" y="583969"/>
                <a:ext cx="5119092" cy="7231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F7D2530-99FE-9678-68C8-43C0DC885FB9}"/>
                  </a:ext>
                </a:extLst>
              </p:cNvPr>
              <p:cNvSpPr/>
              <p:nvPr/>
            </p:nvSpPr>
            <p:spPr>
              <a:xfrm>
                <a:off x="970839" y="2701341"/>
                <a:ext cx="7404841" cy="2813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lvl="1"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tx1"/>
                    </a:solidFill>
                  </a:rPr>
                  <a:t>Given the input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Simulate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on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steps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If it rejects within that time, accept</a:t>
                </a: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Otherwise, reject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F7D2530-99FE-9678-68C8-43C0DC885F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839" y="2701341"/>
                <a:ext cx="7404841" cy="28135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277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C6454-A200-E38E-A71A-F133CFEB1D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67455C0-6E18-7F01-CA2B-1D6582B9B2B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55172" y="364574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Proof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TIME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67455C0-6E18-7F01-CA2B-1D6582B9B2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55172" y="364574"/>
                <a:ext cx="10515600" cy="1325563"/>
              </a:xfrm>
              <a:blipFill>
                <a:blip r:embed="rId2"/>
                <a:stretch>
                  <a:fillRect l="-2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E04E13-8908-AFC8-A842-4F7306A593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1296" y="1623031"/>
                <a:ext cx="6045609" cy="509345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Each simulated step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actual steps</a:t>
                </a:r>
              </a:p>
              <a:p>
                <a:r>
                  <a:rPr lang="en-US" dirty="0"/>
                  <a:t>Total time complexity of multi-tape machine: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After converting to a one-tape machine: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E04E13-8908-AFC8-A842-4F7306A593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1296" y="1623031"/>
                <a:ext cx="6045609" cy="5093455"/>
              </a:xfrm>
              <a:blipFill>
                <a:blip r:embed="rId3"/>
                <a:stretch>
                  <a:fillRect l="-1815" r="-1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09BECC-6003-49BD-7998-C7DB8BA79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C387797-2A78-FBB4-A9C3-CAD108FFCF3A}"/>
                  </a:ext>
                </a:extLst>
              </p:cNvPr>
              <p:cNvSpPr/>
              <p:nvPr/>
            </p:nvSpPr>
            <p:spPr>
              <a:xfrm>
                <a:off x="6889254" y="583969"/>
                <a:ext cx="5119092" cy="7231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rejects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within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steps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C387797-2A78-FBB4-A9C3-CAD108FFCF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254" y="583969"/>
                <a:ext cx="5119092" cy="7231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44D2995-9E22-E48E-EE06-923F0FCE53C2}"/>
                  </a:ext>
                </a:extLst>
              </p:cNvPr>
              <p:cNvSpPr/>
              <p:nvPr/>
            </p:nvSpPr>
            <p:spPr>
              <a:xfrm>
                <a:off x="6978790" y="3855083"/>
                <a:ext cx="4761913" cy="498870"/>
              </a:xfrm>
              <a:prstGeom prst="rect">
                <a:avLst/>
              </a:prstGeom>
              <a:gradFill flip="none" rotWithShape="1">
                <a:gsLst>
                  <a:gs pos="10000">
                    <a:srgbClr val="F2F2F2"/>
                  </a:gs>
                  <a:gs pos="0">
                    <a:schemeClr val="bg1">
                      <a:lumMod val="95000"/>
                      <a:alpha val="0"/>
                    </a:schemeClr>
                  </a:gs>
                  <a:gs pos="9000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  <a:alpha val="0"/>
                    </a:schemeClr>
                  </a:gs>
                </a:gsLst>
                <a:lin ang="0" scaled="1"/>
                <a:tileRect/>
              </a:gradFill>
              <a:ln>
                <a:gradFill flip="none" rotWithShape="1">
                  <a:gsLst>
                    <a:gs pos="90000">
                      <a:srgbClr val="000000"/>
                    </a:gs>
                    <a:gs pos="10000">
                      <a:schemeClr val="tx1"/>
                    </a:gs>
                    <a:gs pos="1000">
                      <a:schemeClr val="tx1">
                        <a:alpha val="0"/>
                      </a:schemeClr>
                    </a:gs>
                    <a:gs pos="99000">
                      <a:schemeClr val="tx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44D2995-9E22-E48E-EE06-923F0FCE53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790" y="3855083"/>
                <a:ext cx="4761913" cy="4988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gradFill flip="none" rotWithShape="1">
                  <a:gsLst>
                    <a:gs pos="90000">
                      <a:srgbClr val="000000"/>
                    </a:gs>
                    <a:gs pos="10000">
                      <a:schemeClr val="tx1"/>
                    </a:gs>
                    <a:gs pos="1000">
                      <a:schemeClr val="tx1">
                        <a:alpha val="0"/>
                      </a:schemeClr>
                    </a:gs>
                    <a:gs pos="99000">
                      <a:schemeClr val="tx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356A01A-D427-B92E-C6B4-F73158044B16}"/>
                  </a:ext>
                </a:extLst>
              </p:cNvPr>
              <p:cNvSpPr/>
              <p:nvPr/>
            </p:nvSpPr>
            <p:spPr>
              <a:xfrm>
                <a:off x="6978789" y="2842877"/>
                <a:ext cx="4761913" cy="498870"/>
              </a:xfrm>
              <a:prstGeom prst="rect">
                <a:avLst/>
              </a:prstGeom>
              <a:gradFill flip="none" rotWithShape="1">
                <a:gsLst>
                  <a:gs pos="10000">
                    <a:srgbClr val="F2F2F2"/>
                  </a:gs>
                  <a:gs pos="0">
                    <a:schemeClr val="bg1">
                      <a:lumMod val="95000"/>
                      <a:alpha val="0"/>
                    </a:schemeClr>
                  </a:gs>
                  <a:gs pos="9000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  <a:alpha val="0"/>
                    </a:schemeClr>
                  </a:gs>
                </a:gsLst>
                <a:lin ang="0" scaled="1"/>
                <a:tileRect/>
              </a:gradFill>
              <a:ln>
                <a:gradFill flip="none" rotWithShape="1">
                  <a:gsLst>
                    <a:gs pos="90000">
                      <a:srgbClr val="000000"/>
                    </a:gs>
                    <a:gs pos="10000">
                      <a:schemeClr val="tx1"/>
                    </a:gs>
                    <a:gs pos="1000">
                      <a:schemeClr val="tx1">
                        <a:alpha val="0"/>
                      </a:schemeClr>
                    </a:gs>
                    <a:gs pos="99000">
                      <a:schemeClr val="tx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356A01A-D427-B92E-C6B4-F73158044B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789" y="2842877"/>
                <a:ext cx="4761913" cy="4988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gradFill flip="none" rotWithShape="1">
                  <a:gsLst>
                    <a:gs pos="90000">
                      <a:srgbClr val="000000"/>
                    </a:gs>
                    <a:gs pos="10000">
                      <a:schemeClr val="tx1"/>
                    </a:gs>
                    <a:gs pos="1000">
                      <a:schemeClr val="tx1">
                        <a:alpha val="0"/>
                      </a:schemeClr>
                    </a:gs>
                    <a:gs pos="99000">
                      <a:schemeClr val="tx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560CD06-D83D-4EC4-22D0-8339EED91D57}"/>
                  </a:ext>
                </a:extLst>
              </p:cNvPr>
              <p:cNvSpPr/>
              <p:nvPr/>
            </p:nvSpPr>
            <p:spPr>
              <a:xfrm>
                <a:off x="6978788" y="4867289"/>
                <a:ext cx="4761913" cy="498870"/>
              </a:xfrm>
              <a:prstGeom prst="rect">
                <a:avLst/>
              </a:prstGeom>
              <a:gradFill flip="none" rotWithShape="1">
                <a:gsLst>
                  <a:gs pos="10000">
                    <a:srgbClr val="F2F2F2"/>
                  </a:gs>
                  <a:gs pos="0">
                    <a:schemeClr val="bg1">
                      <a:lumMod val="95000"/>
                      <a:alpha val="0"/>
                    </a:schemeClr>
                  </a:gs>
                  <a:gs pos="9000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  <a:alpha val="0"/>
                    </a:schemeClr>
                  </a:gs>
                </a:gsLst>
                <a:lin ang="0" scaled="1"/>
                <a:tileRect/>
              </a:gradFill>
              <a:ln>
                <a:gradFill flip="none" rotWithShape="1">
                  <a:gsLst>
                    <a:gs pos="90000">
                      <a:srgbClr val="000000"/>
                    </a:gs>
                    <a:gs pos="10000">
                      <a:schemeClr val="tx1"/>
                    </a:gs>
                    <a:gs pos="1000">
                      <a:schemeClr val="tx1">
                        <a:alpha val="0"/>
                      </a:schemeClr>
                    </a:gs>
                    <a:gs pos="99000">
                      <a:schemeClr val="tx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560CD06-D83D-4EC4-22D0-8339EED91D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788" y="4867289"/>
                <a:ext cx="4761913" cy="4988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gradFill flip="none" rotWithShape="1">
                  <a:gsLst>
                    <a:gs pos="90000">
                      <a:srgbClr val="000000"/>
                    </a:gs>
                    <a:gs pos="10000">
                      <a:schemeClr val="tx1"/>
                    </a:gs>
                    <a:gs pos="1000">
                      <a:schemeClr val="tx1">
                        <a:alpha val="0"/>
                      </a:schemeClr>
                    </a:gs>
                    <a:gs pos="99000">
                      <a:schemeClr val="tx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49FCF6D-C13D-1D69-307D-962FCCA82788}"/>
              </a:ext>
            </a:extLst>
          </p:cNvPr>
          <p:cNvSpPr/>
          <p:nvPr/>
        </p:nvSpPr>
        <p:spPr>
          <a:xfrm>
            <a:off x="9188999" y="5317034"/>
            <a:ext cx="283779" cy="24463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153707B3-90E4-9F2D-63D4-6635BFE887A1}"/>
              </a:ext>
            </a:extLst>
          </p:cNvPr>
          <p:cNvSpPr/>
          <p:nvPr/>
        </p:nvSpPr>
        <p:spPr>
          <a:xfrm>
            <a:off x="9188999" y="4269571"/>
            <a:ext cx="283779" cy="24463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8A53BC41-DFE2-876E-9C3B-A16600748C0D}"/>
              </a:ext>
            </a:extLst>
          </p:cNvPr>
          <p:cNvSpPr/>
          <p:nvPr/>
        </p:nvSpPr>
        <p:spPr>
          <a:xfrm>
            <a:off x="9217854" y="3264628"/>
            <a:ext cx="283779" cy="24463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2F3E5FF-D4B6-6A20-44B3-FBB2CD443A46}"/>
                  </a:ext>
                </a:extLst>
              </p:cNvPr>
              <p:cNvSpPr/>
              <p:nvPr/>
            </p:nvSpPr>
            <p:spPr>
              <a:xfrm>
                <a:off x="6978788" y="1849882"/>
                <a:ext cx="4761913" cy="498870"/>
              </a:xfrm>
              <a:prstGeom prst="rect">
                <a:avLst/>
              </a:prstGeom>
              <a:gradFill flip="none" rotWithShape="1">
                <a:gsLst>
                  <a:gs pos="10000">
                    <a:srgbClr val="F2F2F2"/>
                  </a:gs>
                  <a:gs pos="0">
                    <a:schemeClr val="bg1">
                      <a:lumMod val="95000"/>
                      <a:alpha val="0"/>
                    </a:schemeClr>
                  </a:gs>
                  <a:gs pos="9000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  <a:alpha val="0"/>
                    </a:schemeClr>
                  </a:gs>
                </a:gsLst>
                <a:lin ang="0" scaled="1"/>
                <a:tileRect/>
              </a:gradFill>
              <a:ln>
                <a:gradFill flip="none" rotWithShape="1">
                  <a:gsLst>
                    <a:gs pos="90000">
                      <a:srgbClr val="000000"/>
                    </a:gs>
                    <a:gs pos="10000">
                      <a:schemeClr val="tx1"/>
                    </a:gs>
                    <a:gs pos="1000">
                      <a:schemeClr val="tx1">
                        <a:alpha val="0"/>
                      </a:schemeClr>
                    </a:gs>
                    <a:gs pos="99000">
                      <a:schemeClr val="tx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2F3E5FF-D4B6-6A20-44B3-FBB2CD443A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788" y="1849882"/>
                <a:ext cx="4761913" cy="4988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gradFill flip="none" rotWithShape="1">
                  <a:gsLst>
                    <a:gs pos="90000">
                      <a:srgbClr val="000000"/>
                    </a:gs>
                    <a:gs pos="10000">
                      <a:schemeClr val="tx1"/>
                    </a:gs>
                    <a:gs pos="1000">
                      <a:schemeClr val="tx1">
                        <a:alpha val="0"/>
                      </a:schemeClr>
                    </a:gs>
                    <a:gs pos="99000">
                      <a:schemeClr val="tx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EF2758CD-C116-84EE-7410-DF75D6C70437}"/>
              </a:ext>
            </a:extLst>
          </p:cNvPr>
          <p:cNvSpPr/>
          <p:nvPr/>
        </p:nvSpPr>
        <p:spPr>
          <a:xfrm>
            <a:off x="8991994" y="2290365"/>
            <a:ext cx="283779" cy="24463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E54AD6-39FD-9060-D929-4BFE5FC31DF1}"/>
              </a:ext>
            </a:extLst>
          </p:cNvPr>
          <p:cNvSpPr/>
          <p:nvPr/>
        </p:nvSpPr>
        <p:spPr>
          <a:xfrm>
            <a:off x="6978788" y="5879495"/>
            <a:ext cx="4761913" cy="498870"/>
          </a:xfrm>
          <a:prstGeom prst="rect">
            <a:avLst/>
          </a:prstGeom>
          <a:gradFill flip="none" rotWithShape="1">
            <a:gsLst>
              <a:gs pos="10000">
                <a:srgbClr val="F2F2F2"/>
              </a:gs>
              <a:gs pos="0">
                <a:schemeClr val="bg1">
                  <a:lumMod val="95000"/>
                  <a:alpha val="0"/>
                </a:schemeClr>
              </a:gs>
              <a:gs pos="90000">
                <a:schemeClr val="bg1">
                  <a:lumMod val="95000"/>
                </a:schemeClr>
              </a:gs>
              <a:gs pos="100000">
                <a:schemeClr val="bg1">
                  <a:lumMod val="95000"/>
                  <a:alpha val="0"/>
                </a:schemeClr>
              </a:gs>
            </a:gsLst>
            <a:lin ang="0" scaled="1"/>
            <a:tileRect/>
          </a:gradFill>
          <a:ln>
            <a:gradFill flip="none" rotWithShape="1">
              <a:gsLst>
                <a:gs pos="90000">
                  <a:srgbClr val="000000"/>
                </a:gs>
                <a:gs pos="10000">
                  <a:schemeClr val="tx1"/>
                </a:gs>
                <a:gs pos="1000">
                  <a:schemeClr val="tx1">
                    <a:alpha val="0"/>
                  </a:schemeClr>
                </a:gs>
                <a:gs pos="99000">
                  <a:schemeClr val="tx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C370B2EB-89DC-03E9-1127-AC33DB14E52D}"/>
              </a:ext>
            </a:extLst>
          </p:cNvPr>
          <p:cNvSpPr/>
          <p:nvPr/>
        </p:nvSpPr>
        <p:spPr>
          <a:xfrm>
            <a:off x="8849261" y="5935585"/>
            <a:ext cx="947882" cy="389016"/>
          </a:xfrm>
          <a:prstGeom prst="parallelogram">
            <a:avLst>
              <a:gd name="adj" fmla="val 911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208DA255-687B-DBBB-D1B5-049336A644EA}"/>
              </a:ext>
            </a:extLst>
          </p:cNvPr>
          <p:cNvSpPr/>
          <p:nvPr/>
        </p:nvSpPr>
        <p:spPr>
          <a:xfrm>
            <a:off x="9165021" y="6312286"/>
            <a:ext cx="283779" cy="24463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454431B-7C3F-917F-47C7-625C0EC5491B}"/>
                  </a:ext>
                </a:extLst>
              </p:cNvPr>
              <p:cNvSpPr txBox="1"/>
              <p:nvPr/>
            </p:nvSpPr>
            <p:spPr>
              <a:xfrm>
                <a:off x="8764831" y="5954134"/>
                <a:ext cx="1132114" cy="387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454431B-7C3F-917F-47C7-625C0EC54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4831" y="5954134"/>
                <a:ext cx="1132114" cy="38792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537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C95B7-F0F9-B0B1-1DF9-59CF1D1E9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Time-constructible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42096E-101E-6EEE-45A7-96A4D9D6B9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7810" y="1553738"/>
                <a:ext cx="11499574" cy="4937106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Definition:</a:t>
                </a:r>
                <a:r>
                  <a:rPr lang="en-US" dirty="0"/>
                  <a:t>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time-constructible</a:t>
                </a:r>
                <a:r>
                  <a:rPr lang="en-US" dirty="0"/>
                  <a:t> if there exists a multi-tape 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such that</a:t>
                </a:r>
              </a:p>
              <a:p>
                <a:pPr lvl="1"/>
                <a:r>
                  <a:rPr lang="en-US" dirty="0"/>
                  <a:t>Given input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halts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written on tape 2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has time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Our proof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TIME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works assuming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time-constructible</a:t>
                </a:r>
              </a:p>
              <a:p>
                <a:r>
                  <a:rPr lang="en-US" dirty="0"/>
                  <a:t>All “reasonable” time complexity bounds (e.g.,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) are time-constructible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42096E-101E-6EEE-45A7-96A4D9D6B9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7810" y="1553738"/>
                <a:ext cx="11499574" cy="4937106"/>
              </a:xfrm>
              <a:blipFill>
                <a:blip r:embed="rId2"/>
                <a:stretch>
                  <a:fillRect l="-954" b="-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9B1A8-19C1-4A63-B30B-8D46CDFCC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351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7EA034AA-95D2-C1EF-84EE-0F454B6FF7BA}"/>
              </a:ext>
            </a:extLst>
          </p:cNvPr>
          <p:cNvSpPr/>
          <p:nvPr/>
        </p:nvSpPr>
        <p:spPr>
          <a:xfrm>
            <a:off x="6096000" y="3091229"/>
            <a:ext cx="1952625" cy="940777"/>
          </a:xfrm>
          <a:prstGeom prst="parallelogram">
            <a:avLst>
              <a:gd name="adj" fmla="val 911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Which problems</a:t>
            </a:r>
            <a:br>
              <a:rPr lang="en-US" sz="5400" b="1" dirty="0"/>
            </a:br>
            <a:r>
              <a:rPr lang="en-US" sz="5400" b="1" dirty="0"/>
              <a:t>can be solved</a:t>
            </a:r>
            <a:br>
              <a:rPr lang="en-US" sz="5400" b="1" dirty="0"/>
            </a:br>
            <a:r>
              <a:rPr lang="en-US" sz="5400" b="1" dirty="0"/>
              <a:t>through computation?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92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82AC3-5963-4135-A783-432C4F4D7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8" y="337422"/>
            <a:ext cx="10515600" cy="1325563"/>
          </a:xfrm>
        </p:spPr>
        <p:txBody>
          <a:bodyPr/>
          <a:lstStyle/>
          <a:p>
            <a:r>
              <a:rPr lang="en-US" dirty="0"/>
              <a:t>Time Hierarchy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C01E85-8B65-ECCC-9F98-413BE11E3B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975669"/>
                <a:ext cx="10515600" cy="2201293"/>
              </a:xfrm>
            </p:spPr>
            <p:txBody>
              <a:bodyPr/>
              <a:lstStyle/>
              <a:p>
                <a:r>
                  <a:rPr lang="en-US" dirty="0"/>
                  <a:t>We showed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TIME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We still need to show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TIME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C01E85-8B65-ECCC-9F98-413BE11E3B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975669"/>
                <a:ext cx="10515600" cy="2201293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F0E23-5062-08D4-09ED-6EB77257D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E2B28F4-A948-BA01-61C4-D26E7BE0FE60}"/>
                  </a:ext>
                </a:extLst>
              </p:cNvPr>
              <p:cNvSpPr/>
              <p:nvPr/>
            </p:nvSpPr>
            <p:spPr>
              <a:xfrm>
                <a:off x="1054079" y="1964194"/>
                <a:ext cx="10083842" cy="162864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Time Hierarchy Theorem: </a:t>
                </a:r>
                <a:r>
                  <a:rPr lang="en-US" sz="2800" dirty="0">
                    <a:solidFill>
                      <a:schemeClr val="tx1"/>
                    </a:solidFill>
                  </a:rPr>
                  <a:t>For every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time-constructible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</a:t>
                </a:r>
                <a:br>
                  <a:rPr lang="en-US" sz="2800" dirty="0">
                    <a:solidFill>
                      <a:schemeClr val="tx1"/>
                    </a:solidFill>
                  </a:rPr>
                </a:br>
                <a:r>
                  <a:rPr lang="en-US" sz="2800" dirty="0">
                    <a:solidFill>
                      <a:schemeClr val="tx1"/>
                    </a:solidFill>
                  </a:rPr>
                  <a:t>there is a language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TIME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TIME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E2B28F4-A948-BA01-61C4-D26E7BE0FE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079" y="1964194"/>
                <a:ext cx="10083842" cy="1628644"/>
              </a:xfrm>
              <a:prstGeom prst="rect">
                <a:avLst/>
              </a:prstGeom>
              <a:blipFill>
                <a:blip r:embed="rId3"/>
                <a:stretch>
                  <a:fillRect b="-1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0647958-D048-BD72-40E1-AD5B1C3B1673}"/>
                  </a:ext>
                </a:extLst>
              </p:cNvPr>
              <p:cNvSpPr/>
              <p:nvPr/>
            </p:nvSpPr>
            <p:spPr>
              <a:xfrm>
                <a:off x="6889254" y="638631"/>
                <a:ext cx="5119092" cy="7231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rejects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within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steps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0647958-D048-BD72-40E1-AD5B1C3B16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254" y="638631"/>
                <a:ext cx="5119092" cy="7231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09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8711A-A6E6-A344-D6E5-98232F340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C00B880-C9A0-9BFD-B656-EA0AB3AB556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04800" y="295847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Proof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TIME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C00B880-C9A0-9BFD-B656-EA0AB3AB55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04800" y="295847"/>
                <a:ext cx="10515600" cy="1325563"/>
              </a:xfrm>
              <a:blipFill>
                <a:blip r:embed="rId2"/>
                <a:stretch>
                  <a:fillRect l="-2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4BE579-67AF-6888-7137-A1945BB12F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1634" y="1778710"/>
                <a:ext cx="11810365" cy="523455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be a TM that decides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with time complexity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Add dummy states! For </a:t>
                </a:r>
                <a:r>
                  <a:rPr lang="en-US" dirty="0">
                    <a:solidFill>
                      <a:schemeClr val="accent1"/>
                    </a:solidFill>
                  </a:rPr>
                  <a:t>infinitely many</a:t>
                </a:r>
                <a:r>
                  <a:rPr lang="en-US" dirty="0"/>
                  <a:t>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there exists a TM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decides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has time complexity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must reject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after more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steps</a:t>
                </a:r>
              </a:p>
              <a:p>
                <a:pPr lvl="1"/>
                <a:r>
                  <a:rPr lang="en-US" dirty="0"/>
                  <a:t>Otherwise, it would get trapped in a liar paradox</a:t>
                </a:r>
              </a:p>
              <a:p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for </a:t>
                </a:r>
                <a:r>
                  <a:rPr lang="en-US" dirty="0">
                    <a:solidFill>
                      <a:schemeClr val="accent1"/>
                    </a:solidFill>
                  </a:rPr>
                  <a:t>infinitely many</a:t>
                </a:r>
                <a:r>
                  <a:rPr lang="en-US" dirty="0"/>
                  <a:t>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hence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is not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4BE579-67AF-6888-7137-A1945BB12F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634" y="1778710"/>
                <a:ext cx="11810365" cy="5234559"/>
              </a:xfrm>
              <a:blipFill>
                <a:blip r:embed="rId3"/>
                <a:stretch>
                  <a:fillRect l="-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2FE9E2-410B-C7CA-14DF-0C22836B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7C18FC3-4738-DE07-E4A7-F898D00FFA04}"/>
                  </a:ext>
                </a:extLst>
              </p:cNvPr>
              <p:cNvSpPr/>
              <p:nvPr/>
            </p:nvSpPr>
            <p:spPr>
              <a:xfrm>
                <a:off x="6889254" y="583969"/>
                <a:ext cx="5119092" cy="72314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rejects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within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ysClr val="windowText" lastClr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steps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7C18FC3-4738-DE07-E4A7-F898D00FFA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254" y="583969"/>
                <a:ext cx="5119092" cy="7231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9135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9C0FE-28D8-BFA8-2555-A48E3C0BB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8269"/>
            <a:ext cx="10515600" cy="1325563"/>
          </a:xfrm>
        </p:spPr>
        <p:txBody>
          <a:bodyPr/>
          <a:lstStyle/>
          <a:p>
            <a:r>
              <a:rPr lang="en-US" dirty="0"/>
              <a:t>Word RAM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DC1BF-D9AF-FFC7-8690-64C0DF87C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00" y="1937656"/>
            <a:ext cx="11129137" cy="4454448"/>
          </a:xfrm>
        </p:spPr>
        <p:txBody>
          <a:bodyPr>
            <a:normAutofit/>
          </a:bodyPr>
          <a:lstStyle/>
          <a:p>
            <a:r>
              <a:rPr lang="en-US" dirty="0"/>
              <a:t>Word RAM time complexity</a:t>
            </a:r>
            <a:br>
              <a:rPr lang="en-US" dirty="0"/>
            </a:br>
            <a:r>
              <a:rPr lang="en-US" dirty="0"/>
              <a:t>closely matches time complexity</a:t>
            </a:r>
            <a:br>
              <a:rPr lang="en-US" dirty="0"/>
            </a:br>
            <a:r>
              <a:rPr lang="en-US" dirty="0"/>
              <a:t>“in practice” on ordinary</a:t>
            </a:r>
            <a:br>
              <a:rPr lang="en-US" dirty="0"/>
            </a:br>
            <a:r>
              <a:rPr lang="en-US" dirty="0"/>
              <a:t>computers</a:t>
            </a:r>
          </a:p>
          <a:p>
            <a:r>
              <a:rPr lang="en-US" dirty="0"/>
              <a:t>Some version of the word RAM model is typically assumed (implicitly or explicitly) in </a:t>
            </a:r>
            <a:r>
              <a:rPr lang="en-US" dirty="0">
                <a:solidFill>
                  <a:schemeClr val="accent1"/>
                </a:solidFill>
              </a:rPr>
              <a:t>algorithms courses</a:t>
            </a:r>
            <a:r>
              <a:rPr lang="en-US" dirty="0"/>
              <a:t> and the </a:t>
            </a:r>
            <a:r>
              <a:rPr lang="en-US" dirty="0">
                <a:solidFill>
                  <a:schemeClr val="accent1"/>
                </a:solidFill>
              </a:rPr>
              <a:t>computing industry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6DD549-A5E5-0E74-59A3-2151A75B6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1DEF92-098C-E8D6-7DBE-F408E1BEAC42}"/>
              </a:ext>
            </a:extLst>
          </p:cNvPr>
          <p:cNvGrpSpPr/>
          <p:nvPr/>
        </p:nvGrpSpPr>
        <p:grpSpPr>
          <a:xfrm>
            <a:off x="5747657" y="370114"/>
            <a:ext cx="6444343" cy="4212771"/>
            <a:chOff x="5747657" y="2645229"/>
            <a:chExt cx="6444343" cy="421277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C4917F9-713A-E219-6975-8B2CC8D3CECC}"/>
                </a:ext>
              </a:extLst>
            </p:cNvPr>
            <p:cNvSpPr/>
            <p:nvPr/>
          </p:nvSpPr>
          <p:spPr>
            <a:xfrm>
              <a:off x="5747657" y="2645229"/>
              <a:ext cx="6444343" cy="42127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671283D-5688-884A-1FE3-35CEDB278267}"/>
                </a:ext>
              </a:extLst>
            </p:cNvPr>
            <p:cNvSpPr/>
            <p:nvPr/>
          </p:nvSpPr>
          <p:spPr>
            <a:xfrm>
              <a:off x="6640287" y="3768746"/>
              <a:ext cx="740228" cy="4485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010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48E05A4-EB40-2A3C-420B-8D37997B90FF}"/>
                </a:ext>
              </a:extLst>
            </p:cNvPr>
            <p:cNvSpPr/>
            <p:nvPr/>
          </p:nvSpPr>
          <p:spPr>
            <a:xfrm>
              <a:off x="7380515" y="3768746"/>
              <a:ext cx="740228" cy="4485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930BCC3-9429-35E7-8BD3-C206B48866ED}"/>
                </a:ext>
              </a:extLst>
            </p:cNvPr>
            <p:cNvSpPr/>
            <p:nvPr/>
          </p:nvSpPr>
          <p:spPr>
            <a:xfrm>
              <a:off x="8120743" y="3768746"/>
              <a:ext cx="740228" cy="4485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FB10E59-E516-4BFC-16A4-85814A1A976E}"/>
                </a:ext>
              </a:extLst>
            </p:cNvPr>
            <p:cNvSpPr/>
            <p:nvPr/>
          </p:nvSpPr>
          <p:spPr>
            <a:xfrm>
              <a:off x="8860971" y="3768746"/>
              <a:ext cx="740228" cy="4485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56E3CA6-02E8-3BDE-14BA-CD3AD74CB189}"/>
                </a:ext>
              </a:extLst>
            </p:cNvPr>
            <p:cNvSpPr/>
            <p:nvPr/>
          </p:nvSpPr>
          <p:spPr>
            <a:xfrm>
              <a:off x="9601199" y="3768746"/>
              <a:ext cx="740228" cy="4485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110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580B423-CB60-C268-A960-DD81746A341F}"/>
                </a:ext>
              </a:extLst>
            </p:cNvPr>
            <p:cNvSpPr/>
            <p:nvPr/>
          </p:nvSpPr>
          <p:spPr>
            <a:xfrm>
              <a:off x="10341427" y="3768746"/>
              <a:ext cx="740228" cy="4485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42D4EB-761C-D187-E545-E28EDF04E5E6}"/>
                </a:ext>
              </a:extLst>
            </p:cNvPr>
            <p:cNvSpPr/>
            <p:nvPr/>
          </p:nvSpPr>
          <p:spPr>
            <a:xfrm>
              <a:off x="11081658" y="3768746"/>
              <a:ext cx="740228" cy="4485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000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CA1F97D-1EFB-0D2C-A3F9-E8E667FE3968}"/>
                </a:ext>
              </a:extLst>
            </p:cNvPr>
            <p:cNvSpPr/>
            <p:nvPr/>
          </p:nvSpPr>
          <p:spPr>
            <a:xfrm>
              <a:off x="8177893" y="4850634"/>
              <a:ext cx="740228" cy="4485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110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6B6BD91-FAB9-0B2E-6DDA-0079C8E6AF40}"/>
                </a:ext>
              </a:extLst>
            </p:cNvPr>
            <p:cNvSpPr/>
            <p:nvPr/>
          </p:nvSpPr>
          <p:spPr>
            <a:xfrm>
              <a:off x="8177893" y="5299210"/>
              <a:ext cx="740228" cy="4485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101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4655C17-0E33-6DDB-3E83-58A5B7845C92}"/>
                </a:ext>
              </a:extLst>
            </p:cNvPr>
            <p:cNvSpPr/>
            <p:nvPr/>
          </p:nvSpPr>
          <p:spPr>
            <a:xfrm>
              <a:off x="8177893" y="5745398"/>
              <a:ext cx="740228" cy="4485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110</a:t>
              </a:r>
            </a:p>
          </p:txBody>
        </p:sp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7F93C9D6-B4F8-CFB7-E4FE-FFDD6A18DAE8}"/>
                </a:ext>
              </a:extLst>
            </p:cNvPr>
            <p:cNvSpPr/>
            <p:nvPr/>
          </p:nvSpPr>
          <p:spPr>
            <a:xfrm rot="16200000">
              <a:off x="9066894" y="838200"/>
              <a:ext cx="328387" cy="5181600"/>
            </a:xfrm>
            <a:prstGeom prst="rightBrace">
              <a:avLst>
                <a:gd name="adj1" fmla="val 33974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33FD04F8-DCCA-E723-9B4F-2B169319247E}"/>
                    </a:ext>
                  </a:extLst>
                </p:cNvPr>
                <p:cNvSpPr txBox="1"/>
                <p:nvPr/>
              </p:nvSpPr>
              <p:spPr>
                <a:xfrm>
                  <a:off x="8605156" y="2895474"/>
                  <a:ext cx="12518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MEMORY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59CE1DC-7EB6-7309-03B8-F5B5A62A34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5156" y="2895474"/>
                  <a:ext cx="125185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7984D4F-9762-6003-1FD4-F1E3F950B2BB}"/>
                    </a:ext>
                  </a:extLst>
                </p:cNvPr>
                <p:cNvSpPr txBox="1"/>
                <p:nvPr/>
              </p:nvSpPr>
              <p:spPr>
                <a:xfrm>
                  <a:off x="7502978" y="4890256"/>
                  <a:ext cx="60960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626DD79-3673-F14A-4620-E60F3366E5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2978" y="4890256"/>
                  <a:ext cx="60960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6B53788-7608-6EAF-9288-38A0B384D97B}"/>
                    </a:ext>
                  </a:extLst>
                </p:cNvPr>
                <p:cNvSpPr txBox="1"/>
                <p:nvPr/>
              </p:nvSpPr>
              <p:spPr>
                <a:xfrm>
                  <a:off x="7502978" y="5338961"/>
                  <a:ext cx="60960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4A910E8-B1EB-38C8-66F6-4AECD9A634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2978" y="5338961"/>
                  <a:ext cx="609601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C09AACA-3C09-BCBB-702B-749A9623185B}"/>
                    </a:ext>
                  </a:extLst>
                </p:cNvPr>
                <p:cNvSpPr txBox="1"/>
                <p:nvPr/>
              </p:nvSpPr>
              <p:spPr>
                <a:xfrm>
                  <a:off x="7502979" y="5785020"/>
                  <a:ext cx="60960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BF6AE7B-8A88-5654-865F-B25E784089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2979" y="5785020"/>
                  <a:ext cx="609601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8307F95-806A-5450-9F9B-D0DD46A6851B}"/>
                </a:ext>
              </a:extLst>
            </p:cNvPr>
            <p:cNvSpPr/>
            <p:nvPr/>
          </p:nvSpPr>
          <p:spPr>
            <a:xfrm>
              <a:off x="7502978" y="4612594"/>
              <a:ext cx="2269670" cy="183968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88499E6-4EE2-E81A-890C-8F1F25D8A5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57014" y="5523498"/>
              <a:ext cx="85452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804811E-8C0E-A834-690A-0C1B4F4830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11541" y="4332514"/>
              <a:ext cx="0" cy="11909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2CEB8CF-4555-3CB8-56ED-8EBE2BCC2B02}"/>
                </a:ext>
              </a:extLst>
            </p:cNvPr>
            <p:cNvSpPr txBox="1"/>
            <p:nvPr/>
          </p:nvSpPr>
          <p:spPr>
            <a:xfrm>
              <a:off x="10341427" y="5605418"/>
              <a:ext cx="1284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Load/Store</a:t>
              </a:r>
            </a:p>
          </p:txBody>
        </p:sp>
        <p:sp>
          <p:nvSpPr>
            <p:cNvPr id="26" name="Right Brace 25">
              <a:extLst>
                <a:ext uri="{FF2B5EF4-FFF2-40B4-BE49-F238E27FC236}">
                  <a16:creationId xmlns:a16="http://schemas.microsoft.com/office/drawing/2014/main" id="{36A725E4-FB45-6854-DD29-1E6E5D310C45}"/>
                </a:ext>
              </a:extLst>
            </p:cNvPr>
            <p:cNvSpPr/>
            <p:nvPr/>
          </p:nvSpPr>
          <p:spPr>
            <a:xfrm rot="10800000">
              <a:off x="6860720" y="4612594"/>
              <a:ext cx="348794" cy="1839685"/>
            </a:xfrm>
            <a:prstGeom prst="rightBrace">
              <a:avLst>
                <a:gd name="adj1" fmla="val 33974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242861D-9A5C-9488-EE2E-485CF4AF84E8}"/>
                </a:ext>
              </a:extLst>
            </p:cNvPr>
            <p:cNvSpPr txBox="1"/>
            <p:nvPr/>
          </p:nvSpPr>
          <p:spPr>
            <a:xfrm>
              <a:off x="5890532" y="5338961"/>
              <a:ext cx="928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Control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609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61673D3-950F-9809-54D3-0DF08A10374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Robustness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61673D3-950F-9809-54D3-0DF08A1037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6F1F29-996A-328C-BC1B-0F499531EE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13857"/>
                <a:ext cx="10515600" cy="463731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Proof omitted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6F1F29-996A-328C-BC1B-0F499531EE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13857"/>
                <a:ext cx="10515600" cy="4637314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DF609-3C11-9E02-E717-AE38F0326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AFD20D9-CDE2-E8DA-3B08-BDAF4A8A925D}"/>
                  </a:ext>
                </a:extLst>
              </p:cNvPr>
              <p:cNvSpPr/>
              <p:nvPr/>
            </p:nvSpPr>
            <p:spPr>
              <a:xfrm>
                <a:off x="560293" y="3038931"/>
                <a:ext cx="11250707" cy="169971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Theorem:</a:t>
                </a:r>
                <a:r>
                  <a:rPr lang="en-US" sz="2800" dirty="0">
                    <a:solidFill>
                      <a:schemeClr val="tx1"/>
                    </a:solidFill>
                  </a:rPr>
                  <a:t> If there is a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word RAM</a:t>
                </a:r>
                <a:r>
                  <a:rPr lang="en-US" sz="2800" dirty="0">
                    <a:solidFill>
                      <a:schemeClr val="tx1"/>
                    </a:solidFill>
                  </a:rPr>
                  <a:t> program that decides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in time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then there is a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Turing machine</a:t>
                </a:r>
                <a:r>
                  <a:rPr lang="en-US" sz="2800" dirty="0">
                    <a:solidFill>
                      <a:schemeClr val="tx1"/>
                    </a:solidFill>
                  </a:rPr>
                  <a:t> that decides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in time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AFD20D9-CDE2-E8DA-3B08-BDAF4A8A9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93" y="3038931"/>
                <a:ext cx="11250707" cy="16997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583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A56009-25D4-84B7-43F0-4956B5033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79F16-CAD6-BBDC-33C0-BCEF6CC5A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896"/>
            <a:ext cx="10515600" cy="1325563"/>
          </a:xfrm>
        </p:spPr>
        <p:txBody>
          <a:bodyPr/>
          <a:lstStyle/>
          <a:p>
            <a:r>
              <a:rPr lang="en-US" dirty="0"/>
              <a:t>Fine-grained vs. coarse-grained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2FD15-ED8A-D3F7-974D-062058F7D7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61456"/>
                <a:ext cx="10635342" cy="4741647"/>
              </a:xfrm>
            </p:spPr>
            <p:txBody>
              <a:bodyPr>
                <a:noAutofit/>
              </a:bodyPr>
              <a:lstStyle/>
              <a:p>
                <a:r>
                  <a:rPr lang="en-US" dirty="0"/>
                  <a:t>If/when you care about the distinction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time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time, you should probably use the </a:t>
                </a:r>
                <a:r>
                  <a:rPr lang="en-US" dirty="0">
                    <a:solidFill>
                      <a:schemeClr val="accent1"/>
                    </a:solidFill>
                  </a:rPr>
                  <a:t>word RAM </a:t>
                </a:r>
                <a:r>
                  <a:rPr lang="en-US" dirty="0"/>
                  <a:t>model</a:t>
                </a:r>
              </a:p>
              <a:p>
                <a:r>
                  <a:rPr lang="en-US" dirty="0"/>
                  <a:t>In this course:</a:t>
                </a:r>
              </a:p>
              <a:p>
                <a:pPr lvl="1"/>
                <a:r>
                  <a:rPr lang="en-US" dirty="0"/>
                  <a:t>We focus on the distinction between polynomial time and exponential time</a:t>
                </a:r>
              </a:p>
              <a:p>
                <a:pPr lvl="1"/>
                <a:r>
                  <a:rPr lang="en-US" dirty="0"/>
                  <a:t>We can therefore continue using the </a:t>
                </a:r>
                <a:r>
                  <a:rPr lang="en-US" dirty="0">
                    <a:solidFill>
                      <a:schemeClr val="accent1"/>
                    </a:solidFill>
                  </a:rPr>
                  <a:t>Turing machine </a:t>
                </a:r>
                <a:r>
                  <a:rPr lang="en-US" dirty="0"/>
                  <a:t>model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2FD15-ED8A-D3F7-974D-062058F7D7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61456"/>
                <a:ext cx="10635342" cy="4741647"/>
              </a:xfrm>
              <a:blipFill>
                <a:blip r:embed="rId2"/>
                <a:stretch>
                  <a:fillRect l="-1032" r="-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94343-13BD-8F4C-4610-59FD5E1F9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456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CBA9F3-E105-6A28-CD87-C17BAB9F4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F3730-3345-AB10-0BA5-65BC6FCD2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Which problems</a:t>
            </a:r>
            <a:br>
              <a:rPr lang="en-US" sz="5400" b="1" dirty="0"/>
            </a:br>
            <a:r>
              <a:rPr lang="en-US" sz="5400" b="1" dirty="0"/>
              <a:t>can be solved</a:t>
            </a:r>
            <a:br>
              <a:rPr lang="en-US" sz="5400" b="1" dirty="0"/>
            </a:br>
            <a:r>
              <a:rPr lang="en-US" sz="5400" b="1" dirty="0"/>
              <a:t>through computation?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E6BA2-FA94-3854-A365-0D16C1BC3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505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AE4F40-8100-B23A-F36F-FFBFA6D8D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251CDC1-C196-9A8F-41B5-13BF0A37E1B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438901"/>
                <a:ext cx="10515600" cy="3980198"/>
              </a:xfrm>
            </p:spPr>
            <p:txBody>
              <a:bodyPr>
                <a:norm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5400" b="1" dirty="0"/>
                  <a:t>Which languages are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5400" b="1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5400" b="1" dirty="0"/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251CDC1-C196-9A8F-41B5-13BF0A37E1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438901"/>
                <a:ext cx="10515600" cy="398019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E0231-A4DB-FD16-8BA6-E516DA025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301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E33189-67A2-F908-8972-EF42921F67A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438901"/>
                <a:ext cx="10515600" cy="3980198"/>
              </a:xfrm>
            </p:spPr>
            <p:txBody>
              <a:bodyPr>
                <a:norm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5400" b="1" dirty="0"/>
                  <a:t>Which languages are </a:t>
                </a:r>
                <a:r>
                  <a:rPr lang="en-US" sz="5400" b="1" dirty="0">
                    <a:solidFill>
                      <a:schemeClr val="accent1"/>
                    </a:solidFill>
                  </a:rPr>
                  <a:t>not</a:t>
                </a:r>
                <a:r>
                  <a:rPr lang="en-US" sz="5400" b="1" dirty="0"/>
                  <a:t>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5400" b="1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5400" b="1" dirty="0"/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E33189-67A2-F908-8972-EF42921F67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438901"/>
                <a:ext cx="10515600" cy="398019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109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DBF57-6198-4BB5-B000-594FD44C6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Intractability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B0036E-0AAE-5759-1965-3899AB3F22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0199"/>
                <a:ext cx="10515600" cy="505777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How can we prove that certain languages are outside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Certainly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Is </a:t>
                </a:r>
                <a:r>
                  <a:rPr lang="en-US" dirty="0">
                    <a:solidFill>
                      <a:schemeClr val="accent1"/>
                    </a:solidFill>
                  </a:rPr>
                  <a:t>every decidable language</a:t>
                </a:r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This would mean that every algorithm can be modified to make it run in polynomial time!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B0036E-0AAE-5759-1965-3899AB3F22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0199"/>
                <a:ext cx="10515600" cy="5057775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77C08-D02F-028A-A336-0C2AAF755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6FCBCE30-779C-EC02-58AB-FB3F0876F8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846" y="367156"/>
            <a:ext cx="1078185" cy="107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102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4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191205</TotalTime>
  <Words>1111</Words>
  <Application>Microsoft Office PowerPoint</Application>
  <PresentationFormat>Widescreen</PresentationFormat>
  <Paragraphs>159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CMSC 28100  Introduction to Complexity Theory  Spring 2025 Instructor: William Hoza</vt:lpstr>
      <vt:lpstr>Which problems can be solved through computation?</vt:lpstr>
      <vt:lpstr>Word RAM model</vt:lpstr>
      <vt:lpstr>Robustness of "P"</vt:lpstr>
      <vt:lpstr>Fine-grained vs. coarse-grained complexity</vt:lpstr>
      <vt:lpstr>Which problems can be solved through computation?</vt:lpstr>
      <vt:lpstr>Which languages are in "P"?</vt:lpstr>
      <vt:lpstr>Which languages are not in "P"?</vt:lpstr>
      <vt:lpstr>Intractability</vt:lpstr>
      <vt:lpstr>Intractability vs. undecidability</vt:lpstr>
      <vt:lpstr>Intractability vs. undecidability</vt:lpstr>
      <vt:lpstr>Proof that Y is decidable</vt:lpstr>
      <vt:lpstr>Proof that Y∉"P"</vt:lpstr>
      <vt:lpstr>Proof that Y∉"P"</vt:lpstr>
      <vt:lpstr>The Time Hierarchy Theorem</vt:lpstr>
      <vt:lpstr>Proof of the Time Hierarchy Theorem</vt:lpstr>
      <vt:lpstr>Proof that Y∈"TIME" (T^4 )</vt:lpstr>
      <vt:lpstr>Proof that Y∈"TIME" (T^4 )</vt:lpstr>
      <vt:lpstr>Time-constructible functions</vt:lpstr>
      <vt:lpstr>Time Hierarchy Theorem</vt:lpstr>
      <vt:lpstr>Proof that Y∉"TIME" (o(T))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Complexity Theory</dc:title>
  <dc:creator>William Hoza</dc:creator>
  <cp:lastModifiedBy>William Hoza</cp:lastModifiedBy>
  <cp:revision>988</cp:revision>
  <dcterms:created xsi:type="dcterms:W3CDTF">2022-12-12T23:26:37Z</dcterms:created>
  <dcterms:modified xsi:type="dcterms:W3CDTF">2025-04-14T22:15:18Z</dcterms:modified>
</cp:coreProperties>
</file>