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3" r:id="rId4"/>
    <p:sldId id="280" r:id="rId5"/>
    <p:sldId id="301" r:id="rId6"/>
    <p:sldId id="302" r:id="rId7"/>
    <p:sldId id="270" r:id="rId8"/>
    <p:sldId id="285" r:id="rId9"/>
    <p:sldId id="286" r:id="rId10"/>
    <p:sldId id="303" r:id="rId11"/>
    <p:sldId id="291" r:id="rId12"/>
    <p:sldId id="273" r:id="rId13"/>
    <p:sldId id="305" r:id="rId14"/>
    <p:sldId id="296" r:id="rId15"/>
    <p:sldId id="298" r:id="rId16"/>
    <p:sldId id="272" r:id="rId17"/>
    <p:sldId id="274" r:id="rId18"/>
    <p:sldId id="275" r:id="rId19"/>
    <p:sldId id="276" r:id="rId20"/>
    <p:sldId id="278" r:id="rId21"/>
    <p:sldId id="279" r:id="rId22"/>
    <p:sldId id="306" r:id="rId23"/>
    <p:sldId id="281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A95-B4B9-E256-E2FA-11F06838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A8186-7015-942E-E886-191E2FB6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BAB-1FEF-7027-78AE-8E24CEE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F89D-A9E7-369F-E781-397DBF4C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B30C-9FA2-9FEC-4325-6A63C77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04C-F475-8110-1D11-E54169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6755-0F85-3DC9-9D12-DB966EBB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EB8-7135-F3F2-E882-6065B33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AA62-E8FB-C19E-57E4-A6F3B95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2FC3-AA52-AB3C-AFF2-8F1A38D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69970-E1E3-9013-53ED-E7FDA32B1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418F-C642-AE4B-9066-7C21D23B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10DA-DA39-571A-FCF2-5871D3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623F-D828-7735-0672-AA3666A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333A-D3D7-77D9-74BA-69D81F0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DF61-EF87-2A9F-3748-9BFCD5E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31E-2BCC-BA18-E985-8331A816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93B8-AA97-8EA6-98A0-47F1C439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C69E-F516-9434-D036-9750DCD2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F276-8629-A656-7BD3-B7B3818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A2E9-B2E7-0719-EE78-4780B51C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FB54-49E0-312F-7C1B-1D484CE8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AEC5-0317-0C40-351E-4FE8438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0D43-A004-3060-8881-A7FD635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B69E-4D7A-B83C-FF64-425D1BDB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3893-5877-646F-F719-F3BE471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B48-B835-2752-381B-EB043689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F06F-8FB2-4224-FBAE-8CD2AF67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2D4A-6B27-8AE3-F6DA-9025118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CDAC-FAED-0BDA-979F-3D42903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2527-DF38-42D7-DEF0-A3E3188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76C-8FD2-F616-596C-947DE7F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2443-4E18-C7E0-866B-E9BC085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C45D-DD97-CF11-CA29-ED13903C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FF242-0519-34EE-3139-3D819BE25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E5AC5-C77D-8A12-12B7-FE860F7B3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DB63-802E-F79D-E23E-F99CC40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B9DC-97CB-376F-DC47-9C8CA5F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54B0-C9AA-F74C-0231-CD4FC61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9C7D-3660-8C1B-0E30-78888B1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B41F2-7FD2-7FA4-8E3A-2F39752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EE23-3E9F-2579-A3E6-8B3746D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103E-7251-1197-A251-0E3A411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B693-3B16-740E-19CC-0FEE825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A0D8-72F2-4B50-0F4B-C53BFEA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2EAB-2900-3197-C840-53AF8CF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6BD-3599-0BB6-BD87-2AB13397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815-0FB1-53F1-13C0-D250F63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82F6-1538-40C3-49A0-DBB052E1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AE29-F5AF-88B2-0558-40EBD197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8F95-86DD-D554-2182-E206141C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DA63-23B2-CBE4-AF54-EB8F841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05B-73A0-DCAF-A617-6611126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C2CC-3421-1B37-887C-D78CA45B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9BBCA-F46B-6E07-DA3B-B3A8283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F54A-27FF-9DFB-9902-747A44C8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F1A7-D513-D460-535E-37F79D4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E1D0-F426-2E88-CBE7-B7B0E39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8BB6-B445-6BEB-261C-8C2D1D0F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9C30-38D5-8D40-9C09-D35BFCCC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2FB2-9243-772D-CDE0-8CAC8578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B0A-A477-4289-9623-3D676C2FE3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13D7-F12A-88B9-1378-4CAE6B835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756-E270-8D75-B028-632A0A62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66225"/>
                <a:ext cx="9144000" cy="2529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A Technique for Hardness Amplification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66225"/>
                <a:ext cx="9144000" cy="2529375"/>
              </a:xfrm>
              <a:blipFill>
                <a:blip r:embed="rId2"/>
                <a:stretch>
                  <a:fillRect b="-1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7A1296EB-348B-12AD-4F4C-A1C7D5BF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5305"/>
            <a:ext cx="9144000" cy="2444331"/>
          </a:xfrm>
        </p:spPr>
        <p:txBody>
          <a:bodyPr>
            <a:normAutofit/>
          </a:bodyPr>
          <a:lstStyle/>
          <a:p>
            <a:r>
              <a:rPr lang="en-US" dirty="0"/>
              <a:t>@ CCC – July 23, 2024</a:t>
            </a:r>
          </a:p>
          <a:p>
            <a:endParaRPr lang="en-US" dirty="0"/>
          </a:p>
          <a:p>
            <a:r>
              <a:rPr lang="en-US" b="1" dirty="0"/>
              <a:t>William M. Hoza</a:t>
            </a:r>
            <a:r>
              <a:rPr lang="en-US" baseline="30000" dirty="0"/>
              <a:t>1</a:t>
            </a:r>
          </a:p>
          <a:p>
            <a:r>
              <a:rPr lang="en-US" dirty="0"/>
              <a:t>The University of Chicago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Part of this work was done while the author was visiting the Simons Institute for the Theory of Computing.</a:t>
            </a:r>
          </a:p>
        </p:txBody>
      </p:sp>
    </p:spTree>
    <p:extLst>
      <p:ext uri="{BB962C8B-B14F-4D97-AF65-F5344CB8AC3E}">
        <p14:creationId xmlns:p14="http://schemas.microsoft.com/office/powerpoint/2010/main" val="237159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F6F3-172D-9846-DA42-CF7559E1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XOR-of-Majority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5010-A8A1-0B7D-9242-29B9B178B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2876551"/>
                <a:ext cx="10810875" cy="3300412"/>
              </a:xfrm>
            </p:spPr>
            <p:txBody>
              <a:bodyPr/>
              <a:lstStyle/>
              <a:p>
                <a:r>
                  <a:rPr lang="en-US" dirty="0"/>
                  <a:t>We also analyze the correlation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Motivation: We would like to understand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 circuits,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 augmented with </a:t>
                </a:r>
                <a:r>
                  <a:rPr lang="en-US" dirty="0">
                    <a:solidFill>
                      <a:schemeClr val="accent1"/>
                    </a:solidFill>
                  </a:rPr>
                  <a:t>parity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5010-A8A1-0B7D-9242-29B9B178B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2876551"/>
                <a:ext cx="10810875" cy="3300412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D56284A-3524-AC9C-8FB0-3F5F929D96C1}"/>
              </a:ext>
            </a:extLst>
          </p:cNvPr>
          <p:cNvGrpSpPr/>
          <p:nvPr/>
        </p:nvGrpSpPr>
        <p:grpSpPr>
          <a:xfrm>
            <a:off x="6424863" y="472948"/>
            <a:ext cx="5491060" cy="1906731"/>
            <a:chOff x="6545553" y="242513"/>
            <a:chExt cx="5491060" cy="190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519AE173-0148-4D48-CA3E-B0CDC7A84336}"/>
                    </a:ext>
                  </a:extLst>
                </p:cNvPr>
                <p:cNvSpPr/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519AE173-0148-4D48-CA3E-B0CDC7A84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blipFill>
                  <a:blip r:embed="rId3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3FD478-F54E-28C1-A548-E1E8124C4022}"/>
                    </a:ext>
                  </a:extLst>
                </p:cNvPr>
                <p:cNvSpPr txBox="1"/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3FD478-F54E-28C1-A548-E1E8124C4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F5277AE-5B85-9148-2B2F-3315BCF337E4}"/>
                    </a:ext>
                  </a:extLst>
                </p:cNvPr>
                <p:cNvSpPr/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F5277AE-5B85-9148-2B2F-3315BCF33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7C1C36-4F07-087C-02E8-9DE03ED118A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7184878" y="583252"/>
              <a:ext cx="1635792" cy="941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0B8CBE-1142-848A-DE62-2175D75D8AFB}"/>
                </a:ext>
              </a:extLst>
            </p:cNvPr>
            <p:cNvCxnSpPr>
              <a:cxnSpLocks/>
              <a:stCxn id="12" idx="0"/>
              <a:endCxn id="7" idx="3"/>
            </p:cNvCxnSpPr>
            <p:nvPr/>
          </p:nvCxnSpPr>
          <p:spPr>
            <a:xfrm flipV="1">
              <a:off x="8490420" y="648062"/>
              <a:ext cx="397048" cy="876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B097A0-B22C-02E0-CE67-FE3A59380660}"/>
                </a:ext>
              </a:extLst>
            </p:cNvPr>
            <p:cNvCxnSpPr>
              <a:cxnSpLocks/>
              <a:stCxn id="13" idx="0"/>
              <a:endCxn id="7" idx="5"/>
            </p:cNvCxnSpPr>
            <p:nvPr/>
          </p:nvCxnSpPr>
          <p:spPr>
            <a:xfrm flipH="1" flipV="1">
              <a:off x="9223436" y="648062"/>
              <a:ext cx="594443" cy="876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E5264B-CA1E-E393-AA3C-586A6A8450D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9272337" y="561474"/>
              <a:ext cx="2124951" cy="949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E9BA450D-6490-7DFB-6931-2AA9F756A841}"/>
                    </a:ext>
                  </a:extLst>
                </p:cNvPr>
                <p:cNvSpPr/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E9BA450D-6490-7DFB-6931-2AA9F756A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82B19E4A-9D80-EC9F-8264-7D8D7D8CAA90}"/>
                    </a:ext>
                  </a:extLst>
                </p:cNvPr>
                <p:cNvSpPr/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82B19E4A-9D80-EC9F-8264-7D8D7D8CAA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D9CC02A5-D1A8-811A-A08E-3A81EDD3F33A}"/>
                    </a:ext>
                  </a:extLst>
                </p:cNvPr>
                <p:cNvSpPr/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D9CC02A5-D1A8-811A-A08E-3A81EDD3F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blipFill>
                  <a:blip r:embed="rId8"/>
                  <a:stretch>
                    <a:fillRect b="-10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206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4694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Majority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4694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72504"/>
                <a:ext cx="11831052" cy="5133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Major open problem: Prove that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very hard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 circuits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a good </a:t>
                </a:r>
                <a:r>
                  <a:rPr lang="en-US" dirty="0">
                    <a:solidFill>
                      <a:schemeClr val="accent1"/>
                    </a:solidFill>
                  </a:rPr>
                  <a:t>candidate hard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72504"/>
                <a:ext cx="11831052" cy="5133096"/>
              </a:xfrm>
              <a:blipFill>
                <a:blip r:embed="rId3"/>
                <a:stretch>
                  <a:fillRect l="-927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1840832" y="2659368"/>
                <a:ext cx="8510336" cy="19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Razborov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Smolensky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…]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659368"/>
                <a:ext cx="8510336" cy="197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correlation bound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r>
                  <a:rPr lang="en-US" dirty="0"/>
                  <a:t>The XOR-of-Majority function is </a:t>
                </a:r>
                <a:r>
                  <a:rPr lang="en-US" dirty="0">
                    <a:solidFill>
                      <a:schemeClr val="accent1"/>
                    </a:solidFill>
                  </a:rPr>
                  <a:t>very hard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1043189" y="3076462"/>
                <a:ext cx="9646275" cy="1944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9" y="3076462"/>
                <a:ext cx="9646275" cy="1944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2441-6304-4C5D-2393-B5C9469E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5556-CD35-B0E2-5955-89E1BF9FD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087" y="1978025"/>
                <a:ext cx="10791825" cy="4351338"/>
              </a:xfrm>
            </p:spPr>
            <p:txBody>
              <a:bodyPr/>
              <a:lstStyle/>
              <a:p>
                <a:r>
                  <a:rPr lang="en-US" dirty="0"/>
                  <a:t>In summary, we prove new correlation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The proofs are similar. Let’s focus on the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 Step 1: Re-prove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moderately hard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5556-CD35-B0E2-5955-89E1BF9FD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87" y="19780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7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97A04BAF-D8E7-7371-68D1-25F4E895AD9D}"/>
                  </a:ext>
                </a:extLst>
              </p:cNvPr>
              <p:cNvSpPr/>
              <p:nvPr/>
            </p:nvSpPr>
            <p:spPr>
              <a:xfrm>
                <a:off x="10155238" y="971550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97A04BAF-D8E7-7371-68D1-25F4E895A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238" y="971550"/>
                <a:ext cx="1352550" cy="1325563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F060-4290-95E9-86A0-F1CA04923B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055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F060-4290-95E9-86A0-F1CA04923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055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1CB5-0948-9DFD-F3BA-3ED71CE41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6" y="1825624"/>
                <a:ext cx="11268074" cy="47466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be a random balanced </a:t>
                </a:r>
                <a:r>
                  <a:rPr lang="en-US" dirty="0">
                    <a:solidFill>
                      <a:schemeClr val="accent1"/>
                    </a:solidFill>
                  </a:rPr>
                  <a:t>restriction</a:t>
                </a:r>
              </a:p>
              <a:p>
                <a:r>
                  <a:rPr lang="en-US" dirty="0"/>
                  <a:t>Switching lemmas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W.h.p.,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</a:t>
                </a:r>
                <a:r>
                  <a:rPr lang="en-US" dirty="0">
                    <a:solidFill>
                      <a:schemeClr val="accent1"/>
                    </a:solidFill>
                  </a:rPr>
                  <a:t> shallow decision tree</a:t>
                </a:r>
                <a:endParaRPr lang="en-US" dirty="0"/>
              </a:p>
              <a:p>
                <a:r>
                  <a:rPr lang="en-US" dirty="0"/>
                  <a:t>Meanwhile,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/>
                  <a:t> is simply the majority function on fewer bits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shallow decision trees </a:t>
                </a:r>
                <a:r>
                  <a:rPr lang="en-US" sz="1900" dirty="0"/>
                  <a:t>(</a:t>
                </a:r>
                <a:r>
                  <a:rPr lang="en-US" sz="1900" dirty="0" err="1"/>
                  <a:t>w.r.t.</a:t>
                </a:r>
                <a:r>
                  <a:rPr lang="en-US" sz="1900" dirty="0"/>
                  <a:t> suitable input distribution)</a:t>
                </a:r>
                <a:endParaRPr lang="en-US" dirty="0"/>
              </a:p>
              <a:p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1CB5-0948-9DFD-F3BA-3ED71CE41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6" y="1825624"/>
                <a:ext cx="11268074" cy="4746625"/>
              </a:xfrm>
              <a:blipFill>
                <a:blip r:embed="rId4"/>
                <a:stretch>
                  <a:fillRect l="-974" b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57CD2D1-14B4-48A4-622F-ECA86BD6971B}"/>
                  </a:ext>
                </a:extLst>
              </p:cNvPr>
              <p:cNvSpPr/>
              <p:nvPr/>
            </p:nvSpPr>
            <p:spPr>
              <a:xfrm>
                <a:off x="8340725" y="971550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57CD2D1-14B4-48A4-622F-ECA86BD69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25" y="971550"/>
                <a:ext cx="1352550" cy="132556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A14037F-C4F2-A1AC-DCDF-6A00A0F8B463}"/>
              </a:ext>
            </a:extLst>
          </p:cNvPr>
          <p:cNvGrpSpPr/>
          <p:nvPr/>
        </p:nvGrpSpPr>
        <p:grpSpPr>
          <a:xfrm>
            <a:off x="9048750" y="133350"/>
            <a:ext cx="1289050" cy="1289050"/>
            <a:chOff x="9048750" y="133350"/>
            <a:chExt cx="1289050" cy="1289050"/>
          </a:xfrm>
        </p:grpSpPr>
        <p:pic>
          <p:nvPicPr>
            <p:cNvPr id="8" name="Picture 7" descr="A yellow lightning bolt on a black background&#10;&#10;Description automatically generated">
              <a:extLst>
                <a:ext uri="{FF2B5EF4-FFF2-40B4-BE49-F238E27FC236}">
                  <a16:creationId xmlns:a16="http://schemas.microsoft.com/office/drawing/2014/main" id="{7B951149-2FCB-F2C0-B68D-10B3CABF7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50" y="133350"/>
              <a:ext cx="1289050" cy="12890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8A09A6-3790-9B20-1484-099A0FB696ED}"/>
                    </a:ext>
                  </a:extLst>
                </p:cNvPr>
                <p:cNvSpPr txBox="1"/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8A09A6-3790-9B20-1484-099A0FB69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30E30-01A8-3049-F31A-FAE6AE3ABC9A}"/>
              </a:ext>
            </a:extLst>
          </p:cNvPr>
          <p:cNvGrpSpPr/>
          <p:nvPr/>
        </p:nvGrpSpPr>
        <p:grpSpPr>
          <a:xfrm>
            <a:off x="10863263" y="133350"/>
            <a:ext cx="1289050" cy="1289050"/>
            <a:chOff x="9048750" y="133350"/>
            <a:chExt cx="1289050" cy="1289050"/>
          </a:xfrm>
        </p:grpSpPr>
        <p:pic>
          <p:nvPicPr>
            <p:cNvPr id="13" name="Picture 12" descr="A yellow lightning bolt on a black background&#10;&#10;Description automatically generated">
              <a:extLst>
                <a:ext uri="{FF2B5EF4-FFF2-40B4-BE49-F238E27FC236}">
                  <a16:creationId xmlns:a16="http://schemas.microsoft.com/office/drawing/2014/main" id="{4489C8ED-90E9-5123-1697-FEF40BD2F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50" y="133350"/>
              <a:ext cx="1289050" cy="12890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F891B5-E368-DBC5-06C3-9C44D457AF8A}"/>
                    </a:ext>
                  </a:extLst>
                </p:cNvPr>
                <p:cNvSpPr txBox="1"/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F891B5-E368-DBC5-06C3-9C44D457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6965EF-D88D-F09B-E44D-AC74BA6417E0}"/>
              </a:ext>
            </a:extLst>
          </p:cNvPr>
          <p:cNvGrpSpPr/>
          <p:nvPr/>
        </p:nvGrpSpPr>
        <p:grpSpPr>
          <a:xfrm>
            <a:off x="8523287" y="1295955"/>
            <a:ext cx="900951" cy="1019175"/>
            <a:chOff x="8523287" y="1295955"/>
            <a:chExt cx="900951" cy="1019175"/>
          </a:xfrm>
        </p:grpSpPr>
        <p:pic>
          <p:nvPicPr>
            <p:cNvPr id="16" name="Picture 2" descr="Tree in spring vector drawing">
              <a:extLst>
                <a:ext uri="{FF2B5EF4-FFF2-40B4-BE49-F238E27FC236}">
                  <a16:creationId xmlns:a16="http://schemas.microsoft.com/office/drawing/2014/main" id="{6A4372A4-A79D-1610-9055-BEB3C9112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287" y="1295955"/>
              <a:ext cx="900951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470616-AC1B-1C9D-B669-14287A6532D6}"/>
                    </a:ext>
                  </a:extLst>
                </p:cNvPr>
                <p:cNvSpPr txBox="1"/>
                <p:nvPr/>
              </p:nvSpPr>
              <p:spPr>
                <a:xfrm>
                  <a:off x="8742780" y="1411523"/>
                  <a:ext cx="461963" cy="394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470616-AC1B-1C9D-B669-14287A65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780" y="1411523"/>
                  <a:ext cx="461963" cy="394019"/>
                </a:xfrm>
                <a:prstGeom prst="rect">
                  <a:avLst/>
                </a:prstGeom>
                <a:blipFill>
                  <a:blip r:embed="rId10"/>
                  <a:stretch>
                    <a:fillRect l="-40789" t="-112500" r="-60526" b="-17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3094114-BFF9-EAFE-D465-3988D9EFA116}"/>
                  </a:ext>
                </a:extLst>
              </p:cNvPr>
              <p:cNvSpPr/>
              <p:nvPr/>
            </p:nvSpPr>
            <p:spPr>
              <a:xfrm>
                <a:off x="10335377" y="995363"/>
                <a:ext cx="950912" cy="128905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3094114-BFF9-EAFE-D465-3988D9EF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7" y="995363"/>
                <a:ext cx="950912" cy="1289050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uiExpand="1" build="p"/>
      <p:bldP spid="4" grpId="0" animBg="1"/>
      <p:bldP spid="4" grpId="1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6FD2D-D82E-4F69-7F56-07C6C518E1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Analyzing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via random restrictions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6FD2D-D82E-4F69-7F56-07C6C518E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6E810-DC10-C5B4-D31D-D3FD20272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948306"/>
                <a:ext cx="11191875" cy="16938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Step 2: Apply an </a:t>
                </a:r>
                <a:r>
                  <a:rPr lang="en-US" dirty="0">
                    <a:solidFill>
                      <a:schemeClr val="accent1"/>
                    </a:solidFill>
                  </a:rPr>
                  <a:t>XOR lemma for decision trees</a:t>
                </a:r>
              </a:p>
              <a:p>
                <a:r>
                  <a:rPr lang="en-US" dirty="0"/>
                  <a:t>This will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very hard for shallow decision trees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6E810-DC10-C5B4-D31D-D3FD20272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948306"/>
                <a:ext cx="11191875" cy="1693864"/>
              </a:xfr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D142631A-CC4B-73C8-A4A3-F08743C39DB9}"/>
                  </a:ext>
                </a:extLst>
              </p:cNvPr>
              <p:cNvSpPr/>
              <p:nvPr/>
            </p:nvSpPr>
            <p:spPr>
              <a:xfrm>
                <a:off x="2565412" y="2695736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D142631A-CC4B-73C8-A4A3-F08743C3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12" y="2695736"/>
                <a:ext cx="1352550" cy="132556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CA73F5B0-C4CD-A037-8533-A74374DA2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18" y="1690688"/>
            <a:ext cx="1289050" cy="1289050"/>
          </a:xfrm>
          <a:prstGeom prst="rect">
            <a:avLst/>
          </a:prstGeom>
        </p:spPr>
      </p:pic>
      <p:pic>
        <p:nvPicPr>
          <p:cNvPr id="10" name="Picture 9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F240A5E6-DF08-3A90-9C47-5A87F76B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70" y="1690688"/>
            <a:ext cx="1289050" cy="12890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42DFEB-85D0-FF17-3878-8202F268B5F0}"/>
              </a:ext>
            </a:extLst>
          </p:cNvPr>
          <p:cNvGrpSpPr/>
          <p:nvPr/>
        </p:nvGrpSpPr>
        <p:grpSpPr>
          <a:xfrm>
            <a:off x="2747974" y="3020141"/>
            <a:ext cx="900951" cy="1019175"/>
            <a:chOff x="8523287" y="1295955"/>
            <a:chExt cx="900951" cy="1019175"/>
          </a:xfrm>
        </p:grpSpPr>
        <p:pic>
          <p:nvPicPr>
            <p:cNvPr id="13" name="Picture 2" descr="Tree in spring vector drawing">
              <a:extLst>
                <a:ext uri="{FF2B5EF4-FFF2-40B4-BE49-F238E27FC236}">
                  <a16:creationId xmlns:a16="http://schemas.microsoft.com/office/drawing/2014/main" id="{346867A7-B76A-2083-AEEE-65B20698B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287" y="1295955"/>
              <a:ext cx="900951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0E6B8D-1CC5-46B6-EFDE-234A471B22F6}"/>
                </a:ext>
              </a:extLst>
            </p:cNvPr>
            <p:cNvSpPr txBox="1"/>
            <p:nvPr/>
          </p:nvSpPr>
          <p:spPr>
            <a:xfrm>
              <a:off x="8742780" y="1411523"/>
              <a:ext cx="46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14019299-AAE4-60F4-B4BE-56AC43144BE0}"/>
                  </a:ext>
                </a:extLst>
              </p:cNvPr>
              <p:cNvSpPr/>
              <p:nvPr/>
            </p:nvSpPr>
            <p:spPr>
              <a:xfrm>
                <a:off x="4946414" y="3572348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14019299-AAE4-60F4-B4BE-56AC43144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14" y="3572348"/>
                <a:ext cx="1278650" cy="817048"/>
              </a:xfrm>
              <a:prstGeom prst="triangle">
                <a:avLst/>
              </a:prstGeom>
              <a:blipFill>
                <a:blip r:embed="rId7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82475-87AB-A540-AE3A-00DFCA05D5C2}"/>
                  </a:ext>
                </a:extLst>
              </p:cNvPr>
              <p:cNvSpPr txBox="1"/>
              <p:nvPr/>
            </p:nvSpPr>
            <p:spPr>
              <a:xfrm>
                <a:off x="8785706" y="3643582"/>
                <a:ext cx="445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82475-87AB-A540-AE3A-00DFCA05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06" y="3643582"/>
                <a:ext cx="445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869563-0931-4A6D-9C1A-4FCAD7BDE982}"/>
                  </a:ext>
                </a:extLst>
              </p:cNvPr>
              <p:cNvSpPr/>
              <p:nvPr/>
            </p:nvSpPr>
            <p:spPr>
              <a:xfrm>
                <a:off x="7218748" y="2290187"/>
                <a:ext cx="475130" cy="4751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869563-0931-4A6D-9C1A-4FCAD7BDE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48" y="2290187"/>
                <a:ext cx="475130" cy="47513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0F0942-B897-629D-C360-B82E5932647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585739" y="2630926"/>
            <a:ext cx="1635792" cy="94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9A53F4-AA3A-26D8-70B7-2F6439C8273E}"/>
              </a:ext>
            </a:extLst>
          </p:cNvPr>
          <p:cNvCxnSpPr>
            <a:cxnSpLocks/>
            <a:stCxn id="24" idx="0"/>
            <a:endCxn id="19" idx="3"/>
          </p:cNvCxnSpPr>
          <p:nvPr/>
        </p:nvCxnSpPr>
        <p:spPr>
          <a:xfrm flipV="1">
            <a:off x="6891281" y="2695736"/>
            <a:ext cx="397048" cy="87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625267-DDE5-A031-EA4A-3DACFFD57A9D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7624297" y="2695736"/>
            <a:ext cx="594443" cy="876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1C9D35-1FC3-BF41-464B-3A0149848B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73198" y="2627061"/>
            <a:ext cx="2124951" cy="949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78C325F-A833-D6B4-6400-1BEC60211700}"/>
                  </a:ext>
                </a:extLst>
              </p:cNvPr>
              <p:cNvSpPr/>
              <p:nvPr/>
            </p:nvSpPr>
            <p:spPr>
              <a:xfrm>
                <a:off x="6251956" y="3572564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78C325F-A833-D6B4-6400-1BEC60211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56" y="3572564"/>
                <a:ext cx="1278650" cy="817048"/>
              </a:xfrm>
              <a:prstGeom prst="triangle">
                <a:avLst/>
              </a:prstGeom>
              <a:blipFill>
                <a:blip r:embed="rId10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3EEB7CAA-75A6-942A-8A52-7E6FF79166F8}"/>
                  </a:ext>
                </a:extLst>
              </p:cNvPr>
              <p:cNvSpPr/>
              <p:nvPr/>
            </p:nvSpPr>
            <p:spPr>
              <a:xfrm>
                <a:off x="7579415" y="3572348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3EEB7CAA-75A6-942A-8A52-7E6FF791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5" y="3572348"/>
                <a:ext cx="1278650" cy="817048"/>
              </a:xfrm>
              <a:prstGeom prst="triangle">
                <a:avLst/>
              </a:prstGeom>
              <a:blipFill>
                <a:blip r:embed="rId11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CDC1549C-C179-1AD4-4778-48CE20F6791F}"/>
                  </a:ext>
                </a:extLst>
              </p:cNvPr>
              <p:cNvSpPr/>
              <p:nvPr/>
            </p:nvSpPr>
            <p:spPr>
              <a:xfrm>
                <a:off x="9158824" y="3576503"/>
                <a:ext cx="1278650" cy="81289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CDC1549C-C179-1AD4-4778-48CE20F6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824" y="3576503"/>
                <a:ext cx="1278650" cy="812893"/>
              </a:xfrm>
              <a:prstGeom prst="triangle">
                <a:avLst/>
              </a:prstGeom>
              <a:blipFill>
                <a:blip r:embed="rId12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B66ADE6-1680-C9C6-1A5B-CF910D35AA59}"/>
                  </a:ext>
                </a:extLst>
              </p:cNvPr>
              <p:cNvSpPr/>
              <p:nvPr/>
            </p:nvSpPr>
            <p:spPr>
              <a:xfrm>
                <a:off x="5209152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B66ADE6-1680-C9C6-1A5B-CF910D35A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52" y="3572348"/>
                <a:ext cx="730524" cy="817048"/>
              </a:xfrm>
              <a:prstGeom prst="triangle">
                <a:avLst/>
              </a:prstGeom>
              <a:blipFill>
                <a:blip r:embed="rId13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466AD50-E848-9845-3A5A-E081673DB6F1}"/>
                  </a:ext>
                </a:extLst>
              </p:cNvPr>
              <p:cNvSpPr/>
              <p:nvPr/>
            </p:nvSpPr>
            <p:spPr>
              <a:xfrm>
                <a:off x="6522992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466AD50-E848-9845-3A5A-E081673DB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992" y="3572348"/>
                <a:ext cx="730524" cy="817048"/>
              </a:xfrm>
              <a:prstGeom prst="triangle">
                <a:avLst/>
              </a:prstGeom>
              <a:blipFill>
                <a:blip r:embed="rId14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CC9FD50E-77CA-F40B-DD96-D5C80E199C52}"/>
                  </a:ext>
                </a:extLst>
              </p:cNvPr>
              <p:cNvSpPr/>
              <p:nvPr/>
            </p:nvSpPr>
            <p:spPr>
              <a:xfrm>
                <a:off x="7862748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CC9FD50E-77CA-F40B-DD96-D5C80E199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748" y="3572348"/>
                <a:ext cx="730524" cy="817048"/>
              </a:xfrm>
              <a:prstGeom prst="triangle">
                <a:avLst/>
              </a:prstGeom>
              <a:blipFill>
                <a:blip r:embed="rId15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F556EC97-7806-6E6B-2B2A-C3205394E69E}"/>
                  </a:ext>
                </a:extLst>
              </p:cNvPr>
              <p:cNvSpPr/>
              <p:nvPr/>
            </p:nvSpPr>
            <p:spPr>
              <a:xfrm>
                <a:off x="9432887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F556EC97-7806-6E6B-2B2A-C3205394E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887" y="3572348"/>
                <a:ext cx="730524" cy="817048"/>
              </a:xfrm>
              <a:prstGeom prst="triangle">
                <a:avLst/>
              </a:prstGeom>
              <a:blipFill>
                <a:blip r:embed="rId16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7" grpId="0" animBg="1"/>
      <p:bldP spid="24" grpId="0" animBg="1"/>
      <p:bldP spid="25" grpId="0" animBg="1"/>
      <p:bldP spid="2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4C2C-987B-1CD3-0246-A09F83B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86" y="195109"/>
            <a:ext cx="10760242" cy="1325563"/>
          </a:xfrm>
        </p:spPr>
        <p:txBody>
          <a:bodyPr/>
          <a:lstStyle/>
          <a:p>
            <a:r>
              <a:rPr lang="en-US" dirty="0"/>
              <a:t>Drucker’s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672" y="1581149"/>
                <a:ext cx="11314656" cy="4807353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672" y="1581149"/>
                <a:ext cx="11314656" cy="480735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/>
              <p:nvPr/>
            </p:nvSpPr>
            <p:spPr>
              <a:xfrm>
                <a:off x="438672" y="3485148"/>
                <a:ext cx="10978166" cy="2833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[Drucker 2012]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depth-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2" y="3485148"/>
                <a:ext cx="10978166" cy="2833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3B7A3BA7-DB9A-602D-A962-DF1D25F9CDDD}"/>
              </a:ext>
            </a:extLst>
          </p:cNvPr>
          <p:cNvSpPr/>
          <p:nvPr/>
        </p:nvSpPr>
        <p:spPr>
          <a:xfrm>
            <a:off x="7029450" y="5457824"/>
            <a:ext cx="1800225" cy="438151"/>
          </a:xfrm>
          <a:prstGeom prst="parallelogram">
            <a:avLst>
              <a:gd name="adj" fmla="val 112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C3B27B-8CCC-FA69-585B-5A73D6868EF6}"/>
                  </a:ext>
                </a:extLst>
              </p:cNvPr>
              <p:cNvSpPr/>
              <p:nvPr/>
            </p:nvSpPr>
            <p:spPr>
              <a:xfrm>
                <a:off x="1352550" y="5010150"/>
                <a:ext cx="9239250" cy="12668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C3B27B-8CCC-FA69-585B-5A73D6868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5010150"/>
                <a:ext cx="9239250" cy="1266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8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6CAE-8AFD-D896-973C-CAC8EFA3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XOR lemmas for decision trees?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739" y="1838504"/>
                <a:ext cx="11743386" cy="48585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Drucker’s XOR lemma is not quite good enough for us</a:t>
                </a:r>
              </a:p>
              <a:p>
                <a:r>
                  <a:rPr lang="en-US" dirty="0"/>
                  <a:t>We need a correlation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OBSTACLE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There are counterexamples!</a:t>
                </a:r>
              </a:p>
              <a:p>
                <a:pPr lvl="1"/>
                <a:r>
                  <a:rPr lang="en-US" dirty="0"/>
                  <a:t>The issue is that 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hard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trees,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might nevertheless be </a:t>
                </a:r>
                <a:r>
                  <a:rPr lang="en-US" dirty="0">
                    <a:solidFill>
                      <a:schemeClr val="accent1"/>
                    </a:solidFill>
                  </a:rPr>
                  <a:t>easy for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trees. In this case, a tree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𝑐𝐷𝑡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strengthen the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39" y="1838504"/>
                <a:ext cx="11743386" cy="4858510"/>
              </a:xfrm>
              <a:blipFill>
                <a:blip r:embed="rId2"/>
                <a:stretch>
                  <a:fillRect l="-934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9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481-AF58-5FCA-CF9F-9E579D3A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26"/>
            <a:ext cx="10515600" cy="1325563"/>
          </a:xfrm>
        </p:spPr>
        <p:txBody>
          <a:bodyPr/>
          <a:lstStyle/>
          <a:p>
            <a:r>
              <a:rPr lang="en-US" dirty="0"/>
              <a:t>Our new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log-concave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/>
              <p:nvPr/>
            </p:nvSpPr>
            <p:spPr>
              <a:xfrm>
                <a:off x="552316" y="4137338"/>
                <a:ext cx="11087368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6" y="4137338"/>
                <a:ext cx="11087368" cy="2389031"/>
              </a:xfrm>
              <a:prstGeom prst="rect">
                <a:avLst/>
              </a:prstGeom>
              <a:blipFill>
                <a:blip r:embed="rId3"/>
                <a:stretch>
                  <a:fillRect l="-110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DFA-50E8-F70B-CBD4-52773821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“Fair”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88332" cy="4667250"/>
              </a:xfrm>
            </p:spPr>
            <p:txBody>
              <a:bodyPr/>
              <a:lstStyle/>
              <a:p>
                <a:r>
                  <a:rPr lang="en-US" dirty="0"/>
                  <a:t>The proof of our new XOR lemma is based on a concept of a “fair” decision tree, generalizing a definition in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tree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computation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involves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queries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88332" cy="4667250"/>
              </a:xfrm>
              <a:blipFill>
                <a:blip r:embed="rId2"/>
                <a:stretch>
                  <a:fillRect l="-97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28" y="2244315"/>
                <a:ext cx="10515600" cy="41567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circuit: Literals (variables and their negations)</a:t>
                </a:r>
                <a:br>
                  <a:rPr lang="en-US" dirty="0"/>
                </a:br>
                <a:r>
                  <a:rPr lang="en-US" dirty="0"/>
                  <a:t>feeding into a </a:t>
                </a:r>
                <a:r>
                  <a:rPr lang="en-US" dirty="0">
                    <a:solidFill>
                      <a:schemeClr val="accent1"/>
                    </a:solidFill>
                  </a:rPr>
                  <a:t>network of AND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OR gates</a:t>
                </a:r>
              </a:p>
              <a:p>
                <a:r>
                  <a:rPr lang="en-US" dirty="0"/>
                  <a:t>Fan-in is unbounded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28" y="2244315"/>
                <a:ext cx="10515600" cy="415671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2BC021-7A8E-6D6E-4368-92510EF71E03}"/>
              </a:ext>
            </a:extLst>
          </p:cNvPr>
          <p:cNvGrpSpPr/>
          <p:nvPr/>
        </p:nvGrpSpPr>
        <p:grpSpPr>
          <a:xfrm>
            <a:off x="8555748" y="220115"/>
            <a:ext cx="3231381" cy="2941146"/>
            <a:chOff x="7092503" y="2105791"/>
            <a:chExt cx="4667985" cy="42487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996585-02FE-05EB-EE3D-F42AB9C1330E}"/>
                </a:ext>
              </a:extLst>
            </p:cNvPr>
            <p:cNvGrpSpPr/>
            <p:nvPr/>
          </p:nvGrpSpPr>
          <p:grpSpPr>
            <a:xfrm>
              <a:off x="7092503" y="2105791"/>
              <a:ext cx="4667985" cy="4248714"/>
              <a:chOff x="5515510" y="767694"/>
              <a:chExt cx="6244976" cy="56840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CF7EEC-55D6-3868-BA98-1DDACC777D56}"/>
                  </a:ext>
                </a:extLst>
              </p:cNvPr>
              <p:cNvGrpSpPr/>
              <p:nvPr/>
            </p:nvGrpSpPr>
            <p:grpSpPr>
              <a:xfrm>
                <a:off x="5515510" y="767694"/>
                <a:ext cx="6244976" cy="5684063"/>
                <a:chOff x="4590835" y="1075543"/>
                <a:chExt cx="6244976" cy="5684063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6204E2-3D38-DF1D-0721-9BF6D8DB4B73}"/>
                    </a:ext>
                  </a:extLst>
                </p:cNvPr>
                <p:cNvSpPr/>
                <p:nvPr/>
              </p:nvSpPr>
              <p:spPr>
                <a:xfrm>
                  <a:off x="5774075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F974A9A-5996-0586-317C-A16291D9FF7A}"/>
                    </a:ext>
                  </a:extLst>
                </p:cNvPr>
                <p:cNvSpPr/>
                <p:nvPr/>
              </p:nvSpPr>
              <p:spPr>
                <a:xfrm>
                  <a:off x="7380268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FEF330-18E2-2CBF-A644-55FEC0C9E0E1}"/>
                    </a:ext>
                  </a:extLst>
                </p:cNvPr>
                <p:cNvSpPr/>
                <p:nvPr/>
              </p:nvSpPr>
              <p:spPr>
                <a:xfrm>
                  <a:off x="8986461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63E9ED-3D6C-6A4A-AA0A-7095E0B5A36D}"/>
                    </a:ext>
                  </a:extLst>
                </p:cNvPr>
                <p:cNvSpPr/>
                <p:nvPr/>
              </p:nvSpPr>
              <p:spPr>
                <a:xfrm>
                  <a:off x="4590835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93CCB58-580E-E44A-6B44-EFC7AF752B40}"/>
                    </a:ext>
                  </a:extLst>
                </p:cNvPr>
                <p:cNvSpPr/>
                <p:nvPr/>
              </p:nvSpPr>
              <p:spPr>
                <a:xfrm>
                  <a:off x="6275796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5C8F2E-95C3-3E86-5C98-F865272BC0A6}"/>
                    </a:ext>
                  </a:extLst>
                </p:cNvPr>
                <p:cNvSpPr/>
                <p:nvPr/>
              </p:nvSpPr>
              <p:spPr>
                <a:xfrm>
                  <a:off x="8181653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F01D886-72B5-25F5-6977-E9B50E1526B0}"/>
                    </a:ext>
                  </a:extLst>
                </p:cNvPr>
                <p:cNvSpPr/>
                <p:nvPr/>
              </p:nvSpPr>
              <p:spPr>
                <a:xfrm>
                  <a:off x="10034426" y="3112972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1B1A40-84E7-B75E-B6B0-CE37F2A10DE0}"/>
                    </a:ext>
                  </a:extLst>
                </p:cNvPr>
                <p:cNvSpPr/>
                <p:nvPr/>
              </p:nvSpPr>
              <p:spPr>
                <a:xfrm>
                  <a:off x="7148633" y="1627780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2069E1C-7BC5-1951-E465-4A2117BD7917}"/>
                    </a:ext>
                  </a:extLst>
                </p:cNvPr>
                <p:cNvCxnSpPr>
                  <a:cxnSpLocks/>
                  <a:stCxn id="15" idx="7"/>
                  <a:endCxn id="20" idx="3"/>
                </p:cNvCxnSpPr>
                <p:nvPr/>
              </p:nvCxnSpPr>
              <p:spPr>
                <a:xfrm flipV="1">
                  <a:off x="6458100" y="3796998"/>
                  <a:ext cx="1840913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75986A-7697-0539-3071-8E1B177816EA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6174768" y="3878336"/>
                  <a:ext cx="316786" cy="6747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3444C9B-0B9E-10CC-4F02-682EF085741D}"/>
                    </a:ext>
                  </a:extLst>
                </p:cNvPr>
                <p:cNvCxnSpPr>
                  <a:cxnSpLocks/>
                  <a:stCxn id="15" idx="1"/>
                  <a:endCxn id="18" idx="4"/>
                </p:cNvCxnSpPr>
                <p:nvPr/>
              </p:nvCxnSpPr>
              <p:spPr>
                <a:xfrm flipH="1" flipV="1">
                  <a:off x="4991528" y="3914358"/>
                  <a:ext cx="899907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1D1125E-836E-6B64-1506-262E9472CB52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>
                  <a:off x="5274860" y="3796998"/>
                  <a:ext cx="2222768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37F701-D7CD-2384-FD6A-FB9AC456B983}"/>
                    </a:ext>
                  </a:extLst>
                </p:cNvPr>
                <p:cNvCxnSpPr>
                  <a:cxnSpLocks/>
                  <a:stCxn id="16" idx="0"/>
                  <a:endCxn id="22" idx="4"/>
                </p:cNvCxnSpPr>
                <p:nvPr/>
              </p:nvCxnSpPr>
              <p:spPr>
                <a:xfrm flipH="1" flipV="1">
                  <a:off x="7549326" y="2429165"/>
                  <a:ext cx="231635" cy="21239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04ED40-CEFB-13FE-953E-6E6F32B2FA63}"/>
                    </a:ext>
                  </a:extLst>
                </p:cNvPr>
                <p:cNvCxnSpPr>
                  <a:cxnSpLocks/>
                  <a:stCxn id="16" idx="7"/>
                  <a:endCxn id="21" idx="3"/>
                </p:cNvCxnSpPr>
                <p:nvPr/>
              </p:nvCxnSpPr>
              <p:spPr>
                <a:xfrm flipV="1">
                  <a:off x="8064293" y="3796997"/>
                  <a:ext cx="2087493" cy="8734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58CEAE8-CF0A-BEF3-FEC9-071F8AF17CC7}"/>
                    </a:ext>
                  </a:extLst>
                </p:cNvPr>
                <p:cNvCxnSpPr>
                  <a:cxnSpLocks/>
                  <a:stCxn id="17" idx="1"/>
                  <a:endCxn id="19" idx="5"/>
                </p:cNvCxnSpPr>
                <p:nvPr/>
              </p:nvCxnSpPr>
              <p:spPr>
                <a:xfrm flipH="1" flipV="1">
                  <a:off x="6959821" y="3796998"/>
                  <a:ext cx="2144000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4E98B82-1103-C062-FE98-10ACB02CA87D}"/>
                    </a:ext>
                  </a:extLst>
                </p:cNvPr>
                <p:cNvCxnSpPr>
                  <a:cxnSpLocks/>
                  <a:stCxn id="17" idx="0"/>
                  <a:endCxn id="20" idx="5"/>
                </p:cNvCxnSpPr>
                <p:nvPr/>
              </p:nvCxnSpPr>
              <p:spPr>
                <a:xfrm flipH="1" flipV="1">
                  <a:off x="8865678" y="3796998"/>
                  <a:ext cx="521476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C6819DE-8AF9-97E2-7EAE-4C1AFE4AC55A}"/>
                    </a:ext>
                  </a:extLst>
                </p:cNvPr>
                <p:cNvCxnSpPr>
                  <a:cxnSpLocks/>
                  <a:stCxn id="17" idx="7"/>
                  <a:endCxn id="21" idx="4"/>
                </p:cNvCxnSpPr>
                <p:nvPr/>
              </p:nvCxnSpPr>
              <p:spPr>
                <a:xfrm flipV="1">
                  <a:off x="9670486" y="3914357"/>
                  <a:ext cx="764633" cy="7560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83331B-FBB1-77BB-4839-934B6222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5494" y="3881611"/>
                  <a:ext cx="759494" cy="694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91EA9B6-7CF6-1BF2-55C6-CD90BAAF95CE}"/>
                    </a:ext>
                  </a:extLst>
                </p:cNvPr>
                <p:cNvCxnSpPr>
                  <a:cxnSpLocks/>
                  <a:stCxn id="18" idx="7"/>
                </p:cNvCxnSpPr>
                <p:nvPr/>
              </p:nvCxnSpPr>
              <p:spPr>
                <a:xfrm flipV="1">
                  <a:off x="5274860" y="2174163"/>
                  <a:ext cx="1926858" cy="10561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E2EC562-EE13-F624-12EA-6E0F5B7993B7}"/>
                    </a:ext>
                  </a:extLst>
                </p:cNvPr>
                <p:cNvCxnSpPr>
                  <a:cxnSpLocks/>
                  <a:stCxn id="19" idx="0"/>
                  <a:endCxn id="22" idx="3"/>
                </p:cNvCxnSpPr>
                <p:nvPr/>
              </p:nvCxnSpPr>
              <p:spPr>
                <a:xfrm flipV="1">
                  <a:off x="6676489" y="2311805"/>
                  <a:ext cx="589504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D699847-5D5F-AD2A-7469-862AFE479775}"/>
                    </a:ext>
                  </a:extLst>
                </p:cNvPr>
                <p:cNvCxnSpPr>
                  <a:cxnSpLocks/>
                  <a:stCxn id="22" idx="5"/>
                  <a:endCxn id="20" idx="0"/>
                </p:cNvCxnSpPr>
                <p:nvPr/>
              </p:nvCxnSpPr>
              <p:spPr>
                <a:xfrm>
                  <a:off x="7832658" y="2311805"/>
                  <a:ext cx="749688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8D46E91-6547-ED18-B713-2713F12EC352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7913265" y="2193174"/>
                  <a:ext cx="2238520" cy="10371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A8F5EBB-C0BA-6F8F-6860-69658DFE8D69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7545902" y="1075543"/>
                  <a:ext cx="3424" cy="5522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C4E76A-17B8-5A66-AA4F-9C736AB1FCA8}"/>
                    </a:ext>
                  </a:extLst>
                </p:cNvPr>
                <p:cNvCxnSpPr>
                  <a:cxnSpLocks/>
                  <a:stCxn id="39" idx="0"/>
                  <a:endCxn id="15" idx="3"/>
                </p:cNvCxnSpPr>
                <p:nvPr/>
              </p:nvCxnSpPr>
              <p:spPr>
                <a:xfrm flipV="1">
                  <a:off x="5678562" y="5237092"/>
                  <a:ext cx="212872" cy="7888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581"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729" r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A370D88-1D63-5FB4-5F0A-D3B3A6BEB506}"/>
                    </a:ext>
                  </a:extLst>
                </p:cNvPr>
                <p:cNvCxnSpPr>
                  <a:cxnSpLocks/>
                  <a:endCxn id="15" idx="4"/>
                </p:cNvCxnSpPr>
                <p:nvPr/>
              </p:nvCxnSpPr>
              <p:spPr>
                <a:xfrm flipH="1" flipV="1">
                  <a:off x="6174768" y="5354452"/>
                  <a:ext cx="349224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5705B4B-1E96-9489-FBA4-8BF1E0CA4DB0}"/>
                    </a:ext>
                  </a:extLst>
                </p:cNvPr>
                <p:cNvCxnSpPr>
                  <a:cxnSpLocks/>
                  <a:endCxn id="15" idx="5"/>
                </p:cNvCxnSpPr>
                <p:nvPr/>
              </p:nvCxnSpPr>
              <p:spPr>
                <a:xfrm flipH="1" flipV="1">
                  <a:off x="6458100" y="5237092"/>
                  <a:ext cx="1021487" cy="845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FB69529-77D0-DD1E-43B5-92FA80CE7231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6768432" y="5237092"/>
                  <a:ext cx="729196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82CC8A3-064A-B195-7D91-C95B62A7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254" y="5144710"/>
                  <a:ext cx="1665090" cy="9684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4CAA405-9F8F-2960-3900-9887AB9A7C35}"/>
                    </a:ext>
                  </a:extLst>
                </p:cNvPr>
                <p:cNvCxnSpPr>
                  <a:cxnSpLocks/>
                  <a:stCxn id="41" idx="0"/>
                  <a:endCxn id="16" idx="4"/>
                </p:cNvCxnSpPr>
                <p:nvPr/>
              </p:nvCxnSpPr>
              <p:spPr>
                <a:xfrm flipV="1">
                  <a:off x="7706674" y="5354451"/>
                  <a:ext cx="74287" cy="685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841042-9894-AB92-4B5A-B7FED3013B9C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7925382" y="5237091"/>
                  <a:ext cx="1178439" cy="8657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592824C-317D-A0A8-5C5A-80993AC51A50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 flipV="1">
                  <a:off x="8582346" y="3914358"/>
                  <a:ext cx="68494" cy="213674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E32931-BA40-C043-3FD2-13D776C8727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H="1">
                  <a:off x="8774130" y="5354452"/>
                  <a:ext cx="613024" cy="7483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D6D3C7A-AC52-DA7F-2F2D-877CC4326C43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9507937" y="5336640"/>
                  <a:ext cx="356567" cy="6892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3BAA17-0DD0-13F4-F73E-C614594DF6D7}"/>
                    </a:ext>
                  </a:extLst>
                </p:cNvPr>
                <p:cNvCxnSpPr>
                  <a:cxnSpLocks/>
                  <a:endCxn id="16" idx="5"/>
                </p:cNvCxnSpPr>
                <p:nvPr/>
              </p:nvCxnSpPr>
              <p:spPr>
                <a:xfrm flipH="1" flipV="1">
                  <a:off x="8064293" y="5237092"/>
                  <a:ext cx="1531770" cy="865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303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/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blipFill>
                  <a:blip r:embed="rId11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/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blipFill>
                  <a:blip r:embed="rId12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/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blipFill>
                  <a:blip r:embed="rId13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/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blipFill>
                  <a:blip r:embed="rId14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/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blipFill>
                  <a:blip r:embed="rId15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/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blipFill>
                  <a:blip r:embed="rId16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7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XOR lemma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-fair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-fair decision tree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is a straightforward induction on depth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/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Corr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depth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decision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trees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7C6-9BAF-BE42-5EB4-A74D0C5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859" cy="1325563"/>
          </a:xfrm>
        </p:spPr>
        <p:txBody>
          <a:bodyPr/>
          <a:lstStyle/>
          <a:p>
            <a:r>
              <a:rPr lang="en-US" dirty="0"/>
              <a:t>Proof of our main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tree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multiple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</a:t>
                </a:r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Corr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depth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DTs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			(log-concavity)</a:t>
                </a:r>
                <a:br>
                  <a:rPr lang="en-US" dirty="0"/>
                </a:br>
                <a:r>
                  <a:rPr lang="en-US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  <a:blipFill>
                <a:blip r:embed="rId2"/>
                <a:stretch>
                  <a:fillRect l="-952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9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A3770-7ACC-181F-FB84-86EBA2AFEA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Correlation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A3770-7ACC-181F-FB84-86EBA2AFE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7C518-1A1D-9E42-568B-613E774B0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825625"/>
                <a:ext cx="11696700" cy="487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HRST’s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is moderately hard has the </a:t>
                </a:r>
                <a:r>
                  <a:rPr lang="en-US" dirty="0">
                    <a:solidFill>
                      <a:schemeClr val="accent1"/>
                    </a:solidFill>
                  </a:rPr>
                  <a:t>same structure</a:t>
                </a:r>
                <a:r>
                  <a:rPr lang="en-US" dirty="0"/>
                  <a:t> as our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design a distribution over random projections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show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circuit, then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a shallow decision tree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show that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moderately hard for decision trees </a:t>
                </a:r>
                <a:r>
                  <a:rPr lang="en-US" sz="1400" dirty="0"/>
                  <a:t>(</a:t>
                </a:r>
                <a:r>
                  <a:rPr lang="en-US" sz="1400" dirty="0" err="1"/>
                  <a:t>w.r.t.</a:t>
                </a:r>
                <a:r>
                  <a:rPr lang="en-US" sz="1400" dirty="0"/>
                  <a:t> suitable input distribution)</a:t>
                </a:r>
                <a:endParaRPr lang="en-US" dirty="0"/>
              </a:p>
              <a:p>
                <a:r>
                  <a:rPr lang="en-US" dirty="0"/>
                  <a:t>Hence, our technique of using XOR lemmas for decision trees works here too </a:t>
                </a:r>
              </a:p>
              <a:p>
                <a:pPr lvl="1"/>
                <a:r>
                  <a:rPr lang="en-US" dirty="0"/>
                  <a:t>In fact, a </a:t>
                </a:r>
                <a:r>
                  <a:rPr lang="en-US" dirty="0">
                    <a:solidFill>
                      <a:schemeClr val="accent1"/>
                    </a:solidFill>
                  </a:rPr>
                  <a:t>weak</a:t>
                </a:r>
                <a:r>
                  <a:rPr lang="en-US" dirty="0"/>
                  <a:t> XOR lemma for decision trees is sufficient in this case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7C518-1A1D-9E42-568B-613E774B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825625"/>
                <a:ext cx="11696700" cy="4870450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37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84E-A7F3-B774-C1E0-A803E0D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8715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Prove a general </a:t>
                </a:r>
                <a:r>
                  <a:rPr lang="en-US" dirty="0">
                    <a:solidFill>
                      <a:schemeClr val="accent1"/>
                    </a:solidFill>
                  </a:rPr>
                  <a:t>“XOR Lemma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Circuits”</a:t>
                </a:r>
                <a:endParaRPr lang="en-US" dirty="0"/>
              </a:p>
              <a:p>
                <a:r>
                  <a:rPr lang="en-US" b="1" dirty="0"/>
                  <a:t>Problem:</a:t>
                </a:r>
                <a:r>
                  <a:rPr lang="en-US" dirty="0"/>
                  <a:t> Prove </a:t>
                </a:r>
                <a:r>
                  <a:rPr lang="en-US" dirty="0">
                    <a:solidFill>
                      <a:schemeClr val="accent1"/>
                    </a:solidFill>
                  </a:rPr>
                  <a:t>tight</a:t>
                </a:r>
                <a:r>
                  <a:rPr lang="en-US" dirty="0"/>
                  <a:t> bounds on the correlation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circuits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</a:t>
                </a:r>
              </a:p>
              <a:p>
                <a:pPr lvl="1"/>
                <a:r>
                  <a:rPr lang="en-US" dirty="0"/>
                  <a:t>(Near-tight bounds are known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Thanks for listening! Questions?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87153"/>
              </a:xfrm>
              <a:blipFill>
                <a:blip r:embed="rId2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28" y="2075021"/>
                <a:ext cx="10515600" cy="4326009"/>
              </a:xfrm>
            </p:spPr>
            <p:txBody>
              <a:bodyPr/>
              <a:lstStyle/>
              <a:p>
                <a:r>
                  <a:rPr lang="en-US" dirty="0"/>
                  <a:t>Size = number of AND/OR gates</a:t>
                </a:r>
              </a:p>
              <a:p>
                <a:r>
                  <a:rPr lang="en-US" dirty="0"/>
                  <a:t>Depth = length of longest path from input to output</a:t>
                </a:r>
              </a:p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circuit” means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especially interested in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model of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constant-time parallel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28" y="2075021"/>
                <a:ext cx="10515600" cy="432600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2BC021-7A8E-6D6E-4368-92510EF71E03}"/>
              </a:ext>
            </a:extLst>
          </p:cNvPr>
          <p:cNvGrpSpPr/>
          <p:nvPr/>
        </p:nvGrpSpPr>
        <p:grpSpPr>
          <a:xfrm>
            <a:off x="8555748" y="220115"/>
            <a:ext cx="3231381" cy="2941146"/>
            <a:chOff x="7092503" y="2105791"/>
            <a:chExt cx="4667985" cy="42487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996585-02FE-05EB-EE3D-F42AB9C1330E}"/>
                </a:ext>
              </a:extLst>
            </p:cNvPr>
            <p:cNvGrpSpPr/>
            <p:nvPr/>
          </p:nvGrpSpPr>
          <p:grpSpPr>
            <a:xfrm>
              <a:off x="7092503" y="2105791"/>
              <a:ext cx="4667985" cy="4248714"/>
              <a:chOff x="5515510" y="767694"/>
              <a:chExt cx="6244976" cy="56840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CF7EEC-55D6-3868-BA98-1DDACC777D56}"/>
                  </a:ext>
                </a:extLst>
              </p:cNvPr>
              <p:cNvGrpSpPr/>
              <p:nvPr/>
            </p:nvGrpSpPr>
            <p:grpSpPr>
              <a:xfrm>
                <a:off x="5515510" y="767694"/>
                <a:ext cx="6244976" cy="5684063"/>
                <a:chOff x="4590835" y="1075543"/>
                <a:chExt cx="6244976" cy="5684063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6204E2-3D38-DF1D-0721-9BF6D8DB4B73}"/>
                    </a:ext>
                  </a:extLst>
                </p:cNvPr>
                <p:cNvSpPr/>
                <p:nvPr/>
              </p:nvSpPr>
              <p:spPr>
                <a:xfrm>
                  <a:off x="5774075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F974A9A-5996-0586-317C-A16291D9FF7A}"/>
                    </a:ext>
                  </a:extLst>
                </p:cNvPr>
                <p:cNvSpPr/>
                <p:nvPr/>
              </p:nvSpPr>
              <p:spPr>
                <a:xfrm>
                  <a:off x="7380268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FEF330-18E2-2CBF-A644-55FEC0C9E0E1}"/>
                    </a:ext>
                  </a:extLst>
                </p:cNvPr>
                <p:cNvSpPr/>
                <p:nvPr/>
              </p:nvSpPr>
              <p:spPr>
                <a:xfrm>
                  <a:off x="8986461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63E9ED-3D6C-6A4A-AA0A-7095E0B5A36D}"/>
                    </a:ext>
                  </a:extLst>
                </p:cNvPr>
                <p:cNvSpPr/>
                <p:nvPr/>
              </p:nvSpPr>
              <p:spPr>
                <a:xfrm>
                  <a:off x="4590835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93CCB58-580E-E44A-6B44-EFC7AF752B40}"/>
                    </a:ext>
                  </a:extLst>
                </p:cNvPr>
                <p:cNvSpPr/>
                <p:nvPr/>
              </p:nvSpPr>
              <p:spPr>
                <a:xfrm>
                  <a:off x="6275796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5C8F2E-95C3-3E86-5C98-F865272BC0A6}"/>
                    </a:ext>
                  </a:extLst>
                </p:cNvPr>
                <p:cNvSpPr/>
                <p:nvPr/>
              </p:nvSpPr>
              <p:spPr>
                <a:xfrm>
                  <a:off x="8181653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F01D886-72B5-25F5-6977-E9B50E1526B0}"/>
                    </a:ext>
                  </a:extLst>
                </p:cNvPr>
                <p:cNvSpPr/>
                <p:nvPr/>
              </p:nvSpPr>
              <p:spPr>
                <a:xfrm>
                  <a:off x="10034426" y="3112972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1B1A40-84E7-B75E-B6B0-CE37F2A10DE0}"/>
                    </a:ext>
                  </a:extLst>
                </p:cNvPr>
                <p:cNvSpPr/>
                <p:nvPr/>
              </p:nvSpPr>
              <p:spPr>
                <a:xfrm>
                  <a:off x="7148633" y="1627780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2069E1C-7BC5-1951-E465-4A2117BD7917}"/>
                    </a:ext>
                  </a:extLst>
                </p:cNvPr>
                <p:cNvCxnSpPr>
                  <a:cxnSpLocks/>
                  <a:stCxn id="15" idx="7"/>
                  <a:endCxn id="20" idx="3"/>
                </p:cNvCxnSpPr>
                <p:nvPr/>
              </p:nvCxnSpPr>
              <p:spPr>
                <a:xfrm flipV="1">
                  <a:off x="6458100" y="3796998"/>
                  <a:ext cx="1840913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75986A-7697-0539-3071-8E1B177816EA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6174768" y="3878336"/>
                  <a:ext cx="316786" cy="6747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3444C9B-0B9E-10CC-4F02-682EF085741D}"/>
                    </a:ext>
                  </a:extLst>
                </p:cNvPr>
                <p:cNvCxnSpPr>
                  <a:cxnSpLocks/>
                  <a:stCxn id="15" idx="1"/>
                  <a:endCxn id="18" idx="4"/>
                </p:cNvCxnSpPr>
                <p:nvPr/>
              </p:nvCxnSpPr>
              <p:spPr>
                <a:xfrm flipH="1" flipV="1">
                  <a:off x="4991528" y="3914358"/>
                  <a:ext cx="899907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1D1125E-836E-6B64-1506-262E9472CB52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>
                  <a:off x="5274860" y="3796998"/>
                  <a:ext cx="2222768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37F701-D7CD-2384-FD6A-FB9AC456B983}"/>
                    </a:ext>
                  </a:extLst>
                </p:cNvPr>
                <p:cNvCxnSpPr>
                  <a:cxnSpLocks/>
                  <a:stCxn id="16" idx="0"/>
                  <a:endCxn id="22" idx="4"/>
                </p:cNvCxnSpPr>
                <p:nvPr/>
              </p:nvCxnSpPr>
              <p:spPr>
                <a:xfrm flipH="1" flipV="1">
                  <a:off x="7549326" y="2429165"/>
                  <a:ext cx="231635" cy="21239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04ED40-CEFB-13FE-953E-6E6F32B2FA63}"/>
                    </a:ext>
                  </a:extLst>
                </p:cNvPr>
                <p:cNvCxnSpPr>
                  <a:cxnSpLocks/>
                  <a:stCxn id="16" idx="7"/>
                  <a:endCxn id="21" idx="3"/>
                </p:cNvCxnSpPr>
                <p:nvPr/>
              </p:nvCxnSpPr>
              <p:spPr>
                <a:xfrm flipV="1">
                  <a:off x="8064293" y="3796997"/>
                  <a:ext cx="2087493" cy="8734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58CEAE8-CF0A-BEF3-FEC9-071F8AF17CC7}"/>
                    </a:ext>
                  </a:extLst>
                </p:cNvPr>
                <p:cNvCxnSpPr>
                  <a:cxnSpLocks/>
                  <a:stCxn id="17" idx="1"/>
                  <a:endCxn id="19" idx="5"/>
                </p:cNvCxnSpPr>
                <p:nvPr/>
              </p:nvCxnSpPr>
              <p:spPr>
                <a:xfrm flipH="1" flipV="1">
                  <a:off x="6959821" y="3796998"/>
                  <a:ext cx="2144000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4E98B82-1103-C062-FE98-10ACB02CA87D}"/>
                    </a:ext>
                  </a:extLst>
                </p:cNvPr>
                <p:cNvCxnSpPr>
                  <a:cxnSpLocks/>
                  <a:stCxn id="17" idx="0"/>
                  <a:endCxn id="20" idx="5"/>
                </p:cNvCxnSpPr>
                <p:nvPr/>
              </p:nvCxnSpPr>
              <p:spPr>
                <a:xfrm flipH="1" flipV="1">
                  <a:off x="8865678" y="3796998"/>
                  <a:ext cx="521476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C6819DE-8AF9-97E2-7EAE-4C1AFE4AC55A}"/>
                    </a:ext>
                  </a:extLst>
                </p:cNvPr>
                <p:cNvCxnSpPr>
                  <a:cxnSpLocks/>
                  <a:stCxn id="17" idx="7"/>
                  <a:endCxn id="21" idx="4"/>
                </p:cNvCxnSpPr>
                <p:nvPr/>
              </p:nvCxnSpPr>
              <p:spPr>
                <a:xfrm flipV="1">
                  <a:off x="9670486" y="3914357"/>
                  <a:ext cx="764633" cy="7560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83331B-FBB1-77BB-4839-934B6222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5494" y="3881611"/>
                  <a:ext cx="759494" cy="694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91EA9B6-7CF6-1BF2-55C6-CD90BAAF95CE}"/>
                    </a:ext>
                  </a:extLst>
                </p:cNvPr>
                <p:cNvCxnSpPr>
                  <a:cxnSpLocks/>
                  <a:stCxn id="18" idx="7"/>
                </p:cNvCxnSpPr>
                <p:nvPr/>
              </p:nvCxnSpPr>
              <p:spPr>
                <a:xfrm flipV="1">
                  <a:off x="5274860" y="2174163"/>
                  <a:ext cx="1926858" cy="10561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E2EC562-EE13-F624-12EA-6E0F5B7993B7}"/>
                    </a:ext>
                  </a:extLst>
                </p:cNvPr>
                <p:cNvCxnSpPr>
                  <a:cxnSpLocks/>
                  <a:stCxn id="19" idx="0"/>
                  <a:endCxn id="22" idx="3"/>
                </p:cNvCxnSpPr>
                <p:nvPr/>
              </p:nvCxnSpPr>
              <p:spPr>
                <a:xfrm flipV="1">
                  <a:off x="6676489" y="2311805"/>
                  <a:ext cx="589504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D699847-5D5F-AD2A-7469-862AFE479775}"/>
                    </a:ext>
                  </a:extLst>
                </p:cNvPr>
                <p:cNvCxnSpPr>
                  <a:cxnSpLocks/>
                  <a:stCxn id="22" idx="5"/>
                  <a:endCxn id="20" idx="0"/>
                </p:cNvCxnSpPr>
                <p:nvPr/>
              </p:nvCxnSpPr>
              <p:spPr>
                <a:xfrm>
                  <a:off x="7832658" y="2311805"/>
                  <a:ext cx="749688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8D46E91-6547-ED18-B713-2713F12EC352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7913265" y="2193174"/>
                  <a:ext cx="2238520" cy="10371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A8F5EBB-C0BA-6F8F-6860-69658DFE8D69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7545902" y="1075543"/>
                  <a:ext cx="3424" cy="5522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C4E76A-17B8-5A66-AA4F-9C736AB1FCA8}"/>
                    </a:ext>
                  </a:extLst>
                </p:cNvPr>
                <p:cNvCxnSpPr>
                  <a:cxnSpLocks/>
                  <a:stCxn id="39" idx="0"/>
                  <a:endCxn id="15" idx="3"/>
                </p:cNvCxnSpPr>
                <p:nvPr/>
              </p:nvCxnSpPr>
              <p:spPr>
                <a:xfrm flipV="1">
                  <a:off x="5678562" y="5237092"/>
                  <a:ext cx="212872" cy="7888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581"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729" r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A370D88-1D63-5FB4-5F0A-D3B3A6BEB506}"/>
                    </a:ext>
                  </a:extLst>
                </p:cNvPr>
                <p:cNvCxnSpPr>
                  <a:cxnSpLocks/>
                  <a:endCxn id="15" idx="4"/>
                </p:cNvCxnSpPr>
                <p:nvPr/>
              </p:nvCxnSpPr>
              <p:spPr>
                <a:xfrm flipH="1" flipV="1">
                  <a:off x="6174768" y="5354452"/>
                  <a:ext cx="349224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5705B4B-1E96-9489-FBA4-8BF1E0CA4DB0}"/>
                    </a:ext>
                  </a:extLst>
                </p:cNvPr>
                <p:cNvCxnSpPr>
                  <a:cxnSpLocks/>
                  <a:endCxn id="15" idx="5"/>
                </p:cNvCxnSpPr>
                <p:nvPr/>
              </p:nvCxnSpPr>
              <p:spPr>
                <a:xfrm flipH="1" flipV="1">
                  <a:off x="6458100" y="5237092"/>
                  <a:ext cx="1021487" cy="845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FB69529-77D0-DD1E-43B5-92FA80CE7231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6768432" y="5237092"/>
                  <a:ext cx="729196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82CC8A3-064A-B195-7D91-C95B62A7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254" y="5144710"/>
                  <a:ext cx="1665090" cy="9684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4CAA405-9F8F-2960-3900-9887AB9A7C35}"/>
                    </a:ext>
                  </a:extLst>
                </p:cNvPr>
                <p:cNvCxnSpPr>
                  <a:cxnSpLocks/>
                  <a:stCxn id="41" idx="0"/>
                  <a:endCxn id="16" idx="4"/>
                </p:cNvCxnSpPr>
                <p:nvPr/>
              </p:nvCxnSpPr>
              <p:spPr>
                <a:xfrm flipV="1">
                  <a:off x="7706674" y="5354451"/>
                  <a:ext cx="74287" cy="685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841042-9894-AB92-4B5A-B7FED3013B9C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7925382" y="5237091"/>
                  <a:ext cx="1178439" cy="8657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592824C-317D-A0A8-5C5A-80993AC51A50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 flipV="1">
                  <a:off x="8582346" y="3914358"/>
                  <a:ext cx="68494" cy="213674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E32931-BA40-C043-3FD2-13D776C8727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H="1">
                  <a:off x="8774130" y="5354452"/>
                  <a:ext cx="613024" cy="7483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D6D3C7A-AC52-DA7F-2F2D-877CC4326C43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9507937" y="5336640"/>
                  <a:ext cx="356567" cy="6892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3BAA17-0DD0-13F4-F73E-C614594DF6D7}"/>
                    </a:ext>
                  </a:extLst>
                </p:cNvPr>
                <p:cNvCxnSpPr>
                  <a:cxnSpLocks/>
                  <a:endCxn id="16" idx="5"/>
                </p:cNvCxnSpPr>
                <p:nvPr/>
              </p:nvCxnSpPr>
              <p:spPr>
                <a:xfrm flipH="1" flipV="1">
                  <a:off x="8064293" y="5237092"/>
                  <a:ext cx="1531770" cy="865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303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/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blipFill>
                  <a:blip r:embed="rId11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/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blipFill>
                  <a:blip r:embed="rId12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/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blipFill>
                  <a:blip r:embed="rId13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/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blipFill>
                  <a:blip r:embed="rId14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/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blipFill>
                  <a:blip r:embed="rId15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/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blipFill>
                  <a:blip r:embed="rId16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72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3B5-E59B-F6A1-C68F-3766DF2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hierarchies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7D3C-CA12-DF6C-F325-EA0A2713D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463645"/>
                <a:ext cx="11925300" cy="4871119"/>
              </a:xfrm>
            </p:spPr>
            <p:txBody>
              <a:bodyPr/>
              <a:lstStyle/>
              <a:p>
                <a:r>
                  <a:rPr lang="en-US" dirty="0"/>
                  <a:t>To what extent are </a:t>
                </a:r>
                <a:r>
                  <a:rPr lang="en-US" dirty="0">
                    <a:solidFill>
                      <a:schemeClr val="accent1"/>
                    </a:solidFill>
                  </a:rPr>
                  <a:t>deeper</a:t>
                </a:r>
                <a:r>
                  <a:rPr lang="en-US" dirty="0"/>
                  <a:t> circuits more powerful than </a:t>
                </a:r>
                <a:r>
                  <a:rPr lang="en-US" dirty="0">
                    <a:solidFill>
                      <a:schemeClr val="accent1"/>
                    </a:solidFill>
                  </a:rPr>
                  <a:t>shallower</a:t>
                </a:r>
                <a:r>
                  <a:rPr lang="en-US" dirty="0"/>
                  <a:t> circuits?</a:t>
                </a:r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1"/>
                    </a:solidFill>
                  </a:rPr>
                  <a:t>marginal utility of time</a:t>
                </a:r>
                <a:r>
                  <a:rPr lang="en-US" dirty="0"/>
                  <a:t> for parallel computation?</a:t>
                </a:r>
              </a:p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Sipser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1983] [Yao 1985]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1989]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about </a:t>
                </a:r>
                <a:r>
                  <a:rPr lang="en-US" dirty="0">
                    <a:solidFill>
                      <a:schemeClr val="accent1"/>
                    </a:solidFill>
                  </a:rPr>
                  <a:t>average-case</a:t>
                </a:r>
                <a:r>
                  <a:rPr lang="en-US" dirty="0"/>
                  <a:t> complexity?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7D3C-CA12-DF6C-F325-EA0A2713D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463645"/>
                <a:ext cx="11925300" cy="4871119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13D4901F-6AC3-B0AD-EA9B-988AD2F547C6}"/>
              </a:ext>
            </a:extLst>
          </p:cNvPr>
          <p:cNvGrpSpPr/>
          <p:nvPr/>
        </p:nvGrpSpPr>
        <p:grpSpPr>
          <a:xfrm>
            <a:off x="7992909" y="4116965"/>
            <a:ext cx="3204267" cy="2625900"/>
            <a:chOff x="7937491" y="4163147"/>
            <a:chExt cx="3204267" cy="2625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446A44-3EF5-9259-33C3-9C425175ECE4}"/>
                    </a:ext>
                  </a:extLst>
                </p:cNvPr>
                <p:cNvSpPr/>
                <p:nvPr/>
              </p:nvSpPr>
              <p:spPr>
                <a:xfrm>
                  <a:off x="9909061" y="4886254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446A44-3EF5-9259-33C3-9C425175E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061" y="4886254"/>
                  <a:ext cx="444222" cy="4442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9636D4A-FF69-1745-8DE5-20CCA8A6AFD7}"/>
                    </a:ext>
                  </a:extLst>
                </p:cNvPr>
                <p:cNvSpPr/>
                <p:nvPr/>
              </p:nvSpPr>
              <p:spPr>
                <a:xfrm>
                  <a:off x="8522911" y="555974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9636D4A-FF69-1745-8DE5-20CCA8A6AF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911" y="5559745"/>
                  <a:ext cx="444222" cy="44422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B338B64-50C3-D4F6-0742-9A5AC19AF0EC}"/>
                    </a:ext>
                  </a:extLst>
                </p:cNvPr>
                <p:cNvSpPr/>
                <p:nvPr/>
              </p:nvSpPr>
              <p:spPr>
                <a:xfrm>
                  <a:off x="10326581" y="556296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B338B64-50C3-D4F6-0742-9A5AC19AF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581" y="5562965"/>
                  <a:ext cx="444222" cy="4442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06AAED8-3C2F-CAD1-884A-B8502888FB87}"/>
                    </a:ext>
                  </a:extLst>
                </p:cNvPr>
                <p:cNvSpPr/>
                <p:nvPr/>
              </p:nvSpPr>
              <p:spPr>
                <a:xfrm>
                  <a:off x="7937491" y="633577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06AAED8-3C2F-CAD1-884A-B8502888F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491" y="6335775"/>
                  <a:ext cx="444222" cy="44422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06F1121-7697-F8EF-24E5-CEBEB11CA877}"/>
                    </a:ext>
                  </a:extLst>
                </p:cNvPr>
                <p:cNvSpPr/>
                <p:nvPr/>
              </p:nvSpPr>
              <p:spPr>
                <a:xfrm>
                  <a:off x="10697536" y="634482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06F1121-7697-F8EF-24E5-CEBEB11CA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536" y="6344825"/>
                  <a:ext cx="444222" cy="44422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A1DDE7-5ECB-7C96-39D5-8AFF60329525}"/>
                </a:ext>
              </a:extLst>
            </p:cNvPr>
            <p:cNvCxnSpPr>
              <a:cxnSpLocks/>
              <a:stCxn id="21" idx="0"/>
              <a:endCxn id="19" idx="3"/>
            </p:cNvCxnSpPr>
            <p:nvPr/>
          </p:nvCxnSpPr>
          <p:spPr>
            <a:xfrm flipV="1">
              <a:off x="8159602" y="5938912"/>
              <a:ext cx="428364" cy="396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87EB68-1E84-AD3F-34DF-5FD190EDD705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8902078" y="5938912"/>
              <a:ext cx="584354" cy="396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C43666-4BCB-F1A0-CB3B-5DA0670D57E9}"/>
                </a:ext>
              </a:extLst>
            </p:cNvPr>
            <p:cNvCxnSpPr>
              <a:cxnSpLocks/>
              <a:stCxn id="19" idx="0"/>
              <a:endCxn id="58" idx="3"/>
            </p:cNvCxnSpPr>
            <p:nvPr/>
          </p:nvCxnSpPr>
          <p:spPr>
            <a:xfrm flipV="1">
              <a:off x="8745022" y="5255738"/>
              <a:ext cx="338742" cy="3040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1ACDDB-D6C9-C7B0-5943-C91CC728FD79}"/>
                </a:ext>
              </a:extLst>
            </p:cNvPr>
            <p:cNvCxnSpPr>
              <a:cxnSpLocks/>
              <a:stCxn id="14" idx="5"/>
              <a:endCxn id="20" idx="0"/>
            </p:cNvCxnSpPr>
            <p:nvPr/>
          </p:nvCxnSpPr>
          <p:spPr>
            <a:xfrm>
              <a:off x="10288228" y="5265421"/>
              <a:ext cx="260464" cy="2975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E9EBF8-A9B6-BDF1-CAF4-7123387FDDE1}"/>
                </a:ext>
              </a:extLst>
            </p:cNvPr>
            <p:cNvCxnSpPr>
              <a:cxnSpLocks/>
              <a:stCxn id="20" idx="5"/>
              <a:endCxn id="22" idx="0"/>
            </p:cNvCxnSpPr>
            <p:nvPr/>
          </p:nvCxnSpPr>
          <p:spPr>
            <a:xfrm>
              <a:off x="10705748" y="5942132"/>
              <a:ext cx="213899" cy="402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4DE4E87-02A8-8595-C6AD-9AF21B4DF387}"/>
                    </a:ext>
                  </a:extLst>
                </p:cNvPr>
                <p:cNvSpPr/>
                <p:nvPr/>
              </p:nvSpPr>
              <p:spPr>
                <a:xfrm>
                  <a:off x="8436597" y="633577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4DE4E87-02A8-8595-C6AD-9AF21B4DF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597" y="6335775"/>
                  <a:ext cx="444222" cy="444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F409FC-4358-5E8D-62AF-28A2A514427A}"/>
                </a:ext>
              </a:extLst>
            </p:cNvPr>
            <p:cNvCxnSpPr>
              <a:stCxn id="33" idx="0"/>
              <a:endCxn id="19" idx="4"/>
            </p:cNvCxnSpPr>
            <p:nvPr/>
          </p:nvCxnSpPr>
          <p:spPr>
            <a:xfrm flipV="1">
              <a:off x="8658708" y="6003967"/>
              <a:ext cx="86314" cy="331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29">
                  <a:extLst>
                    <a:ext uri="{FF2B5EF4-FFF2-40B4-BE49-F238E27FC236}">
                      <a16:creationId xmlns:a16="http://schemas.microsoft.com/office/drawing/2014/main" id="{AD3A3862-DBA1-936A-4F1A-030D4AF186DE}"/>
                    </a:ext>
                  </a:extLst>
                </p:cNvPr>
                <p:cNvSpPr txBox="1"/>
                <p:nvPr/>
              </p:nvSpPr>
              <p:spPr>
                <a:xfrm>
                  <a:off x="8682767" y="6011393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29">
                  <a:extLst>
                    <a:ext uri="{FF2B5EF4-FFF2-40B4-BE49-F238E27FC236}">
                      <a16:creationId xmlns:a16="http://schemas.microsoft.com/office/drawing/2014/main" id="{AD3A3862-DBA1-936A-4F1A-030D4AF18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767" y="6011393"/>
                  <a:ext cx="368969" cy="3490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0">
                  <a:extLst>
                    <a:ext uri="{FF2B5EF4-FFF2-40B4-BE49-F238E27FC236}">
                      <a16:creationId xmlns:a16="http://schemas.microsoft.com/office/drawing/2014/main" id="{C5E24504-2CBD-4F51-BF7F-A5114187FEF8}"/>
                    </a:ext>
                  </a:extLst>
                </p:cNvPr>
                <p:cNvSpPr txBox="1"/>
                <p:nvPr/>
              </p:nvSpPr>
              <p:spPr>
                <a:xfrm>
                  <a:off x="10428421" y="6003438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0">
                  <a:extLst>
                    <a:ext uri="{FF2B5EF4-FFF2-40B4-BE49-F238E27FC236}">
                      <a16:creationId xmlns:a16="http://schemas.microsoft.com/office/drawing/2014/main" id="{C5E24504-2CBD-4F51-BF7F-A5114187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421" y="6003438"/>
                  <a:ext cx="368969" cy="3490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0E52A7-48F1-8BC8-31EF-F9997F91C87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10100135" y="5942132"/>
              <a:ext cx="291502" cy="438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66BA3B-404C-B822-5239-EC4CE3BFE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0453" y="6007255"/>
              <a:ext cx="138239" cy="387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38">
                  <a:extLst>
                    <a:ext uri="{FF2B5EF4-FFF2-40B4-BE49-F238E27FC236}">
                      <a16:creationId xmlns:a16="http://schemas.microsoft.com/office/drawing/2014/main" id="{2D5D7D21-B73D-EA21-A71A-E6C49C32F2C9}"/>
                    </a:ext>
                  </a:extLst>
                </p:cNvPr>
                <p:cNvSpPr txBox="1"/>
                <p:nvPr/>
              </p:nvSpPr>
              <p:spPr>
                <a:xfrm>
                  <a:off x="9448792" y="6382439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38">
                  <a:extLst>
                    <a:ext uri="{FF2B5EF4-FFF2-40B4-BE49-F238E27FC236}">
                      <a16:creationId xmlns:a16="http://schemas.microsoft.com/office/drawing/2014/main" id="{2D5D7D21-B73D-EA21-A71A-E6C49C32F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92" y="6382439"/>
                  <a:ext cx="368969" cy="3490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2">
                  <a:extLst>
                    <a:ext uri="{FF2B5EF4-FFF2-40B4-BE49-F238E27FC236}">
                      <a16:creationId xmlns:a16="http://schemas.microsoft.com/office/drawing/2014/main" id="{D6276B06-ED91-80F1-7270-4A2B7B874B61}"/>
                    </a:ext>
                  </a:extLst>
                </p:cNvPr>
                <p:cNvSpPr txBox="1"/>
                <p:nvPr/>
              </p:nvSpPr>
              <p:spPr>
                <a:xfrm>
                  <a:off x="9444928" y="5727104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2">
                  <a:extLst>
                    <a:ext uri="{FF2B5EF4-FFF2-40B4-BE49-F238E27FC236}">
                      <a16:creationId xmlns:a16="http://schemas.microsoft.com/office/drawing/2014/main" id="{D6276B06-ED91-80F1-7270-4A2B7B874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28" y="5727104"/>
                  <a:ext cx="368969" cy="3490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AAF257-F7AF-EF9B-0666-460413ECA9A7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10057367" y="5330476"/>
              <a:ext cx="73806" cy="357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0">
                  <a:extLst>
                    <a:ext uri="{FF2B5EF4-FFF2-40B4-BE49-F238E27FC236}">
                      <a16:creationId xmlns:a16="http://schemas.microsoft.com/office/drawing/2014/main" id="{A15C2CF8-A4AF-12E5-E0CD-C98950C56B6B}"/>
                    </a:ext>
                  </a:extLst>
                </p:cNvPr>
                <p:cNvSpPr txBox="1"/>
                <p:nvPr/>
              </p:nvSpPr>
              <p:spPr>
                <a:xfrm>
                  <a:off x="10077569" y="5289268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0">
                  <a:extLst>
                    <a:ext uri="{FF2B5EF4-FFF2-40B4-BE49-F238E27FC236}">
                      <a16:creationId xmlns:a16="http://schemas.microsoft.com/office/drawing/2014/main" id="{A15C2CF8-A4AF-12E5-E0CD-C98950C56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7569" y="5289268"/>
                  <a:ext cx="368969" cy="3490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26C6A0C-B348-D1CA-DEC5-8A63363E0966}"/>
                    </a:ext>
                  </a:extLst>
                </p:cNvPr>
                <p:cNvSpPr/>
                <p:nvPr/>
              </p:nvSpPr>
              <p:spPr>
                <a:xfrm>
                  <a:off x="9018709" y="4876571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26C6A0C-B348-D1CA-DEC5-8A63363E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709" y="4876571"/>
                  <a:ext cx="444222" cy="444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08773A-2995-C551-A4E7-8F9A25CCAE9F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 flipH="1">
              <a:off x="9066011" y="5320792"/>
              <a:ext cx="174809" cy="333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8">
                  <a:extLst>
                    <a:ext uri="{FF2B5EF4-FFF2-40B4-BE49-F238E27FC236}">
                      <a16:creationId xmlns:a16="http://schemas.microsoft.com/office/drawing/2014/main" id="{ADAAFFA6-B710-B490-8BDD-3111D1D2BBDA}"/>
                    </a:ext>
                  </a:extLst>
                </p:cNvPr>
                <p:cNvSpPr txBox="1"/>
                <p:nvPr/>
              </p:nvSpPr>
              <p:spPr>
                <a:xfrm>
                  <a:off x="9103479" y="5326356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8">
                  <a:extLst>
                    <a:ext uri="{FF2B5EF4-FFF2-40B4-BE49-F238E27FC236}">
                      <a16:creationId xmlns:a16="http://schemas.microsoft.com/office/drawing/2014/main" id="{ADAAFFA6-B710-B490-8BDD-3111D1D2B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479" y="5326356"/>
                  <a:ext cx="368969" cy="3490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9CD1CA6-D3AF-2FF4-85E2-0BC206BC577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9838130" y="5265421"/>
              <a:ext cx="135987" cy="4196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A71FD2-0EDD-CCFD-5324-1F82CDADAFD8}"/>
                </a:ext>
              </a:extLst>
            </p:cNvPr>
            <p:cNvCxnSpPr>
              <a:cxnSpLocks/>
            </p:cNvCxnSpPr>
            <p:nvPr/>
          </p:nvCxnSpPr>
          <p:spPr>
            <a:xfrm>
              <a:off x="9396413" y="5255737"/>
              <a:ext cx="90706" cy="372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8E38D56-71F3-6244-778C-4D81FDF346FB}"/>
                    </a:ext>
                  </a:extLst>
                </p:cNvPr>
                <p:cNvSpPr/>
                <p:nvPr/>
              </p:nvSpPr>
              <p:spPr>
                <a:xfrm>
                  <a:off x="9486951" y="4163147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8E38D56-71F3-6244-778C-4D81FDF34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951" y="4163147"/>
                  <a:ext cx="444222" cy="444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8AE872-AAF6-CC46-4A73-A5A951B376C9}"/>
                </a:ext>
              </a:extLst>
            </p:cNvPr>
            <p:cNvCxnSpPr>
              <a:cxnSpLocks/>
              <a:stCxn id="63" idx="3"/>
              <a:endCxn id="58" idx="0"/>
            </p:cNvCxnSpPr>
            <p:nvPr/>
          </p:nvCxnSpPr>
          <p:spPr>
            <a:xfrm flipH="1">
              <a:off x="9240821" y="4542314"/>
              <a:ext cx="311186" cy="334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8557C1-5EF8-5809-38D2-A53312DFEF88}"/>
                </a:ext>
              </a:extLst>
            </p:cNvPr>
            <p:cNvCxnSpPr>
              <a:cxnSpLocks/>
              <a:stCxn id="63" idx="5"/>
              <a:endCxn id="14" idx="0"/>
            </p:cNvCxnSpPr>
            <p:nvPr/>
          </p:nvCxnSpPr>
          <p:spPr>
            <a:xfrm>
              <a:off x="9866118" y="4542314"/>
              <a:ext cx="265055" cy="34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1A32FF3-5F92-C469-A852-A1909272A86F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9565510" y="4607369"/>
              <a:ext cx="143553" cy="2692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80">
                  <a:extLst>
                    <a:ext uri="{FF2B5EF4-FFF2-40B4-BE49-F238E27FC236}">
                      <a16:creationId xmlns:a16="http://schemas.microsoft.com/office/drawing/2014/main" id="{32FF3823-4E00-22E8-33F4-1318021E15E8}"/>
                    </a:ext>
                  </a:extLst>
                </p:cNvPr>
                <p:cNvSpPr txBox="1"/>
                <p:nvPr/>
              </p:nvSpPr>
              <p:spPr>
                <a:xfrm>
                  <a:off x="9640538" y="4573605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80">
                  <a:extLst>
                    <a:ext uri="{FF2B5EF4-FFF2-40B4-BE49-F238E27FC236}">
                      <a16:creationId xmlns:a16="http://schemas.microsoft.com/office/drawing/2014/main" id="{32FF3823-4E00-22E8-33F4-1318021E1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538" y="4573605"/>
                  <a:ext cx="368969" cy="3490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81">
                  <a:extLst>
                    <a:ext uri="{FF2B5EF4-FFF2-40B4-BE49-F238E27FC236}">
                      <a16:creationId xmlns:a16="http://schemas.microsoft.com/office/drawing/2014/main" id="{9DC199D4-0A7C-DC04-9C6B-37DC26AC89FD}"/>
                    </a:ext>
                  </a:extLst>
                </p:cNvPr>
                <p:cNvSpPr txBox="1"/>
                <p:nvPr/>
              </p:nvSpPr>
              <p:spPr>
                <a:xfrm>
                  <a:off x="9508622" y="4925501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81">
                  <a:extLst>
                    <a:ext uri="{FF2B5EF4-FFF2-40B4-BE49-F238E27FC236}">
                      <a16:creationId xmlns:a16="http://schemas.microsoft.com/office/drawing/2014/main" id="{9DC199D4-0A7C-DC04-9C6B-37DC26AC8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622" y="4925501"/>
                  <a:ext cx="368969" cy="34906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10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844-0F20-C14A-814B-3D409AAB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7"/>
            <a:ext cx="10515600" cy="1325563"/>
          </a:xfrm>
        </p:spPr>
        <p:txBody>
          <a:bodyPr/>
          <a:lstStyle/>
          <a:p>
            <a:r>
              <a:rPr lang="en-US" dirty="0"/>
              <a:t>The average-case depth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69890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69890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/>
              <p:nvPr/>
            </p:nvSpPr>
            <p:spPr>
              <a:xfrm>
                <a:off x="361950" y="2724149"/>
                <a:ext cx="11410413" cy="3857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Rossman,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Servedio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Tan 2017]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we have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2724149"/>
                <a:ext cx="11410413" cy="3857625"/>
              </a:xfrm>
              <a:prstGeom prst="rect">
                <a:avLst/>
              </a:prstGeo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allelogram 6">
            <a:extLst>
              <a:ext uri="{FF2B5EF4-FFF2-40B4-BE49-F238E27FC236}">
                <a16:creationId xmlns:a16="http://schemas.microsoft.com/office/drawing/2014/main" id="{8CCA7F1D-A7BA-01A5-3F73-3FCAFD5DE274}"/>
              </a:ext>
            </a:extLst>
          </p:cNvPr>
          <p:cNvSpPr/>
          <p:nvPr/>
        </p:nvSpPr>
        <p:spPr>
          <a:xfrm>
            <a:off x="7677150" y="5591174"/>
            <a:ext cx="1428750" cy="466725"/>
          </a:xfrm>
          <a:prstGeom prst="parallelogram">
            <a:avLst>
              <a:gd name="adj" fmla="val 112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67CB6A-4494-4640-57D0-75232975B4E0}"/>
                  </a:ext>
                </a:extLst>
              </p:cNvPr>
              <p:cNvSpPr/>
              <p:nvPr/>
            </p:nvSpPr>
            <p:spPr>
              <a:xfrm>
                <a:off x="596427" y="5047942"/>
                <a:ext cx="11100619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67CB6A-4494-4640-57D0-75232975B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7" y="5047942"/>
                <a:ext cx="11100619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B227-35C3-42AF-4E1C-6CF82301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9268E-FE97-C401-BA69-AB354777D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485900"/>
                <a:ext cx="1102995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HRST correlation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might be a little disappointing</a:t>
                </a:r>
              </a:p>
              <a:p>
                <a:r>
                  <a:rPr lang="en-US" dirty="0"/>
                  <a:t>Can we improve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No. The “</a:t>
                </a:r>
                <a:r>
                  <a:rPr lang="en-US" dirty="0">
                    <a:solidFill>
                      <a:schemeClr val="accent1"/>
                    </a:solidFill>
                  </a:rPr>
                  <a:t>discriminator lemma</a:t>
                </a:r>
                <a:r>
                  <a:rPr lang="en-US" dirty="0"/>
                  <a:t>” implies that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 exists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However, what happens if we compare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9268E-FE97-C401-BA69-AB354777D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485900"/>
                <a:ext cx="11029950" cy="5257800"/>
              </a:xfr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3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10D-E070-F298-80A1-3EBB8690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120426"/>
            <a:ext cx="11213431" cy="1325563"/>
          </a:xfrm>
        </p:spPr>
        <p:txBody>
          <a:bodyPr>
            <a:normAutofit/>
          </a:bodyPr>
          <a:lstStyle/>
          <a:p>
            <a:r>
              <a:rPr lang="en-US" dirty="0"/>
              <a:t>Our correlation bound for depth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5558"/>
                <a:ext cx="10515600" cy="54509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5558"/>
                <a:ext cx="10515600" cy="54509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/>
              <p:nvPr/>
            </p:nvSpPr>
            <p:spPr>
              <a:xfrm>
                <a:off x="1454298" y="2795421"/>
                <a:ext cx="9668411" cy="35683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we have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⋅(1</m:t>
                          </m:r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98" y="2795421"/>
                <a:ext cx="9668411" cy="3568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A57-3DF0-2F19-E0A4-24FCD248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B8A9A-87B7-154D-B3CA-F9DF1EFD9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116" y="2452339"/>
                <a:ext cx="11149263" cy="42785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hard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Sip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⨁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Basic intuition: From the perspective of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almost like a </a:t>
                </a:r>
                <a:r>
                  <a:rPr lang="en-US" dirty="0">
                    <a:solidFill>
                      <a:schemeClr val="accent1"/>
                    </a:solidFill>
                  </a:rPr>
                  <a:t>biased coin</a:t>
                </a:r>
              </a:p>
              <a:p>
                <a:r>
                  <a:rPr lang="en-US" dirty="0"/>
                  <a:t>XORing independent coin tosses would rapidly shrink the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B8A9A-87B7-154D-B3CA-F9DF1EFD9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116" y="2452339"/>
                <a:ext cx="11149263" cy="4278530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ABD8B78-FE38-4EC0-2333-9DCBFBBCB138}"/>
              </a:ext>
            </a:extLst>
          </p:cNvPr>
          <p:cNvGrpSpPr/>
          <p:nvPr/>
        </p:nvGrpSpPr>
        <p:grpSpPr>
          <a:xfrm>
            <a:off x="6120063" y="234492"/>
            <a:ext cx="5491060" cy="1906731"/>
            <a:chOff x="6545553" y="242513"/>
            <a:chExt cx="5491060" cy="190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64D25E21-20AE-E7E6-BF20-B87F268B2A6E}"/>
                    </a:ext>
                  </a:extLst>
                </p:cNvPr>
                <p:cNvSpPr/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64D25E21-20AE-E7E6-BF20-B87F268B2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blipFill>
                  <a:blip r:embed="rId3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A5555-6DF2-2091-3590-B13EAC2379D4}"/>
                    </a:ext>
                  </a:extLst>
                </p:cNvPr>
                <p:cNvSpPr txBox="1"/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A5555-6DF2-2091-3590-B13EAC23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7E26A28-C181-D05A-90A3-0AEC3AF4D1E9}"/>
                    </a:ext>
                  </a:extLst>
                </p:cNvPr>
                <p:cNvSpPr/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7E26A28-C181-D05A-90A3-0AEC3AF4D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32399-4AB2-6516-0A56-5D631EF4143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7184878" y="583252"/>
              <a:ext cx="1635792" cy="941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A31FBC-ABBA-F456-8D67-01A9B0F1D629}"/>
                </a:ext>
              </a:extLst>
            </p:cNvPr>
            <p:cNvCxnSpPr>
              <a:cxnSpLocks/>
              <a:stCxn id="18" idx="0"/>
              <a:endCxn id="10" idx="3"/>
            </p:cNvCxnSpPr>
            <p:nvPr/>
          </p:nvCxnSpPr>
          <p:spPr>
            <a:xfrm flipV="1">
              <a:off x="8490420" y="648062"/>
              <a:ext cx="397048" cy="876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DDE96-6504-9334-4D8B-D72315D27787}"/>
                </a:ext>
              </a:extLst>
            </p:cNvPr>
            <p:cNvCxnSpPr>
              <a:cxnSpLocks/>
              <a:stCxn id="19" idx="0"/>
              <a:endCxn id="10" idx="5"/>
            </p:cNvCxnSpPr>
            <p:nvPr/>
          </p:nvCxnSpPr>
          <p:spPr>
            <a:xfrm flipH="1" flipV="1">
              <a:off x="9223436" y="648062"/>
              <a:ext cx="594443" cy="876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AB9D5-672D-BBEE-8AA8-E14E9E661F1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9272337" y="561474"/>
              <a:ext cx="2124951" cy="949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4ECFA1DC-07B1-41F8-8F2D-0A3005B7B6A9}"/>
                    </a:ext>
                  </a:extLst>
                </p:cNvPr>
                <p:cNvSpPr/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4ECFA1DC-07B1-41F8-8F2D-0A3005B7B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34CD576-F7B8-E21B-19D0-4A5D52105B31}"/>
                    </a:ext>
                  </a:extLst>
                </p:cNvPr>
                <p:cNvSpPr/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34CD576-F7B8-E21B-19D0-4A5D52105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C5A4030D-1DBA-3EC9-F8C2-6578566EB1E6}"/>
                    </a:ext>
                  </a:extLst>
                </p:cNvPr>
                <p:cNvSpPr/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C5A4030D-1DBA-3EC9-F8C2-6578566EB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blipFill>
                  <a:blip r:embed="rId8"/>
                  <a:stretch>
                    <a:fillRect b="-10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22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EBEF-DC4B-D350-13F4-15BE4150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4" y="238543"/>
            <a:ext cx="10515600" cy="1325563"/>
          </a:xfrm>
        </p:spPr>
        <p:txBody>
          <a:bodyPr/>
          <a:lstStyle/>
          <a:p>
            <a:r>
              <a:rPr lang="en-US" dirty="0"/>
              <a:t>Inspiration: Yao’s XOR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106"/>
                <a:ext cx="10515600" cy="50211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1"/>
                    </a:solidFill>
                  </a:rPr>
                  <a:t>any</a:t>
                </a:r>
                <a:r>
                  <a:rPr lang="en-US" dirty="0"/>
                  <a:t> circuit class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1"/>
                    </a:solidFill>
                  </a:rPr>
                  <a:t>any</a:t>
                </a:r>
                <a:r>
                  <a:rPr lang="en-US" dirty="0"/>
                  <a:t> function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Yao’s XOR Lemma is </a:t>
                </a:r>
                <a:r>
                  <a:rPr lang="en-US" dirty="0">
                    <a:solidFill>
                      <a:schemeClr val="accent1"/>
                    </a:solidFill>
                  </a:rPr>
                  <a:t>not applicable</a:t>
                </a:r>
                <a:r>
                  <a:rPr lang="en-US" dirty="0"/>
                  <a:t> in our setting, because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much more powerful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106"/>
                <a:ext cx="10515600" cy="502117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82D700-833C-8773-6B3D-7BE5EAA5D5F5}"/>
                  </a:ext>
                </a:extLst>
              </p:cNvPr>
              <p:cNvSpPr/>
              <p:nvPr/>
            </p:nvSpPr>
            <p:spPr>
              <a:xfrm>
                <a:off x="359968" y="2628900"/>
                <a:ext cx="11455044" cy="160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Yao’s XOR Lemma (informal):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“moderately hard”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“very hard”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82D700-833C-8773-6B3D-7BE5EAA5D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8" y="2628900"/>
                <a:ext cx="11455044" cy="160020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1578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 Technique for Hardness Amplification Against 〖"AC" 〗^0</vt:lpstr>
      <vt:lpstr>〖"AC" 〗^0 circuits</vt:lpstr>
      <vt:lpstr>〖"AC" 〗^0 circuits</vt:lpstr>
      <vt:lpstr>Depth hierarchies</vt:lpstr>
      <vt:lpstr>The average-case depth hierarchy theorem</vt:lpstr>
      <vt:lpstr>The correlation bound</vt:lpstr>
      <vt:lpstr>Our correlation bound for depth reduction</vt:lpstr>
      <vt:lpstr>Our hard function</vt:lpstr>
      <vt:lpstr>Inspiration: Yao’s XOR Lemma</vt:lpstr>
      <vt:lpstr>XOR-of-Majority function</vt:lpstr>
      <vt:lpstr>Majority is moderately hard for 〖"AC" 〗^0 [⊕]</vt:lpstr>
      <vt:lpstr>Our correlation bound for 〖"Maj" 〗_n^(⊕t)</vt:lpstr>
      <vt:lpstr>Our technique</vt:lpstr>
      <vt:lpstr>"Maj" is moderately hard for 〖"AC" 〗^0</vt:lpstr>
      <vt:lpstr>Analyzing 〖"Maj" 〗^(⊕t) via random restrictions</vt:lpstr>
      <vt:lpstr>Drucker’s XOR lemma for decision trees</vt:lpstr>
      <vt:lpstr>Stronger XOR lemmas for decision trees?</vt:lpstr>
      <vt:lpstr>Our new XOR lemma for decision trees</vt:lpstr>
      <vt:lpstr>“Fair” decision trees</vt:lpstr>
      <vt:lpstr>XOR lemma for Q-fair decision trees</vt:lpstr>
      <vt:lpstr>Proof of our main XOR lemma for decision trees</vt:lpstr>
      <vt:lpstr>Correlation bound for 〖"Sip" 〗^(⊕t)</vt:lpstr>
      <vt:lpstr>Open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51</cp:revision>
  <dcterms:created xsi:type="dcterms:W3CDTF">2024-01-25T04:46:48Z</dcterms:created>
  <dcterms:modified xsi:type="dcterms:W3CDTF">2024-07-23T14:48:21Z</dcterms:modified>
</cp:coreProperties>
</file>