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0" r:id="rId2"/>
    <p:sldId id="829" r:id="rId3"/>
    <p:sldId id="893" r:id="rId4"/>
    <p:sldId id="894" r:id="rId5"/>
    <p:sldId id="895" r:id="rId6"/>
    <p:sldId id="896" r:id="rId7"/>
    <p:sldId id="897" r:id="rId8"/>
    <p:sldId id="898" r:id="rId9"/>
    <p:sldId id="834" r:id="rId10"/>
    <p:sldId id="832" r:id="rId11"/>
    <p:sldId id="983" r:id="rId12"/>
    <p:sldId id="901" r:id="rId13"/>
    <p:sldId id="988" r:id="rId14"/>
    <p:sldId id="984" r:id="rId15"/>
    <p:sldId id="835" r:id="rId16"/>
    <p:sldId id="849" r:id="rId17"/>
    <p:sldId id="985" r:id="rId18"/>
    <p:sldId id="986" r:id="rId19"/>
    <p:sldId id="989" r:id="rId20"/>
    <p:sldId id="857" r:id="rId21"/>
    <p:sldId id="902" r:id="rId22"/>
    <p:sldId id="992" r:id="rId23"/>
    <p:sldId id="993" r:id="rId24"/>
    <p:sldId id="1001" r:id="rId25"/>
    <p:sldId id="919" r:id="rId26"/>
    <p:sldId id="800" r:id="rId27"/>
    <p:sldId id="801" r:id="rId28"/>
    <p:sldId id="802" r:id="rId29"/>
    <p:sldId id="920" r:id="rId30"/>
    <p:sldId id="805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3955" autoAdjust="0"/>
  </p:normalViewPr>
  <p:slideViewPr>
    <p:cSldViewPr snapToGrid="0">
      <p:cViewPr>
        <p:scale>
          <a:sx n="70" d="100"/>
          <a:sy n="70" d="100"/>
        </p:scale>
        <p:origin x="1781" y="6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1.png"/><Relationship Id="rId4" Type="http://schemas.openxmlformats.org/officeDocument/2006/relationships/image" Target="../media/image2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9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1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18" Type="http://schemas.openxmlformats.org/officeDocument/2006/relationships/image" Target="../media/image440.png"/><Relationship Id="rId21" Type="http://schemas.openxmlformats.org/officeDocument/2006/relationships/image" Target="../media/image470.png"/><Relationship Id="rId12" Type="http://schemas.openxmlformats.org/officeDocument/2006/relationships/image" Target="../media/image380.png"/><Relationship Id="rId17" Type="http://schemas.openxmlformats.org/officeDocument/2006/relationships/image" Target="../media/image430.png"/><Relationship Id="rId2" Type="http://schemas.openxmlformats.org/officeDocument/2006/relationships/image" Target="../media/image63.png"/><Relationship Id="rId16" Type="http://schemas.openxmlformats.org/officeDocument/2006/relationships/image" Target="../media/image420.png"/><Relationship Id="rId20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0.png"/><Relationship Id="rId15" Type="http://schemas.openxmlformats.org/officeDocument/2006/relationships/image" Target="../media/image410.png"/><Relationship Id="rId10" Type="http://schemas.openxmlformats.org/officeDocument/2006/relationships/image" Target="../media/image360.png"/><Relationship Id="rId19" Type="http://schemas.openxmlformats.org/officeDocument/2006/relationships/image" Target="../media/image450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Relationship Id="rId22" Type="http://schemas.openxmlformats.org/officeDocument/2006/relationships/image" Target="../media/image4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32.png"/><Relationship Id="rId21" Type="http://schemas.openxmlformats.org/officeDocument/2006/relationships/image" Target="../media/image68.png"/><Relationship Id="rId2" Type="http://schemas.openxmlformats.org/officeDocument/2006/relationships/image" Target="../media/image64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66.png"/><Relationship Id="rId22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0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C6842E-CA7F-C1AF-9F68-00D7F1143F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problems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by brute force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C6842E-CA7F-C1AF-9F68-00D7F1143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F269-BC2B-BE22-BA55-37F0CA994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905" y="1989221"/>
                <a:ext cx="11738360" cy="482240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time-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nondeterministic TM.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,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initialized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tape 2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we find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accepts, accept. Otherwise, reject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can be informally </a:t>
                </a:r>
                <a:r>
                  <a:rPr lang="en-US" dirty="0">
                    <a:solidFill>
                      <a:schemeClr val="accent1"/>
                    </a:solidFill>
                  </a:rPr>
                  <a:t>defined</a:t>
                </a:r>
                <a:r>
                  <a:rPr lang="en-US" dirty="0"/>
                  <a:t> as “the set of problems that can be solved by brute-force search”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F269-BC2B-BE22-BA55-37F0CA994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905" y="1989221"/>
                <a:ext cx="11738360" cy="4822409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EEA56-5795-A7E1-205C-8AF78391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needle in the hay&#10;&#10;Description automatically generated">
            <a:extLst>
              <a:ext uri="{FF2B5EF4-FFF2-40B4-BE49-F238E27FC236}">
                <a16:creationId xmlns:a16="http://schemas.microsoft.com/office/drawing/2014/main" id="{423CDD0A-80BE-AA76-77C7-FB13825D60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320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4246214" y="1714719"/>
            <a:ext cx="3369719" cy="46423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F387BE-C461-BBF0-BB29-17231A042740}"/>
              </a:ext>
            </a:extLst>
          </p:cNvPr>
          <p:cNvSpPr/>
          <p:nvPr/>
        </p:nvSpPr>
        <p:spPr>
          <a:xfrm>
            <a:off x="4837247" y="3001860"/>
            <a:ext cx="2142979" cy="316572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242585" y="4263384"/>
            <a:ext cx="1376979" cy="172552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737437" y="4431022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37" y="4431022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/>
              <p:nvPr/>
            </p:nvSpPr>
            <p:spPr>
              <a:xfrm>
                <a:off x="5000995" y="2173624"/>
                <a:ext cx="1903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995" y="2173624"/>
                <a:ext cx="19031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581091" y="313206"/>
            <a:ext cx="4680248" cy="62315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5798A-BE69-C701-69A0-CAF4177C7629}"/>
                  </a:ext>
                </a:extLst>
              </p:cNvPr>
              <p:cNvSpPr txBox="1"/>
              <p:nvPr/>
            </p:nvSpPr>
            <p:spPr>
              <a:xfrm>
                <a:off x="5166382" y="684429"/>
                <a:ext cx="1529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5798A-BE69-C701-69A0-CAF4177C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82" y="684429"/>
                <a:ext cx="15293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/>
              <p:nvPr/>
            </p:nvSpPr>
            <p:spPr>
              <a:xfrm>
                <a:off x="5635560" y="3305130"/>
                <a:ext cx="5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60" y="3305130"/>
                <a:ext cx="5640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95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24FD63-33A9-36BD-5078-C8E214B559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24FD63-33A9-36BD-5078-C8E214B55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A6E9C-8BA3-3135-06A9-1DB31BA9D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126" y="1834861"/>
                <a:ext cx="112498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we expect: All of these containments are </a:t>
                </a:r>
                <a:r>
                  <a:rPr lang="en-US" dirty="0">
                    <a:solidFill>
                      <a:schemeClr val="accent1"/>
                    </a:solidFill>
                  </a:rPr>
                  <a:t>strict</a:t>
                </a:r>
              </a:p>
              <a:p>
                <a:r>
                  <a:rPr lang="en-US" dirty="0"/>
                  <a:t>What we can prove: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one </a:t>
                </a:r>
                <a:r>
                  <a:rPr lang="en-US" dirty="0"/>
                  <a:t>of these containments is strict. (Why?)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A6E9C-8BA3-3135-06A9-1DB31BA9D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126" y="1834861"/>
                <a:ext cx="11249891" cy="4351338"/>
              </a:xfrm>
              <a:blipFill>
                <a:blip r:embed="rId3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A41C5-CC6C-740E-6A3B-3DFC6B7A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5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FBA8320-9EC2-9DFF-FFD4-07515627F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708428-97A5-4EF7-43F6-5EEF692261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708428-97A5-4EF7-43F6-5EEF69226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0AE54-A5C1-2D46-5334-8031D3E1F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217" y="2156736"/>
                <a:ext cx="11465169" cy="483015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” would mean:</a:t>
                </a:r>
              </a:p>
              <a:p>
                <a:pPr lvl="1"/>
                <a:r>
                  <a:rPr lang="en-US" dirty="0"/>
                  <a:t>Brute-force search algorithms can </a:t>
                </a:r>
                <a:r>
                  <a:rPr lang="en-US" dirty="0">
                    <a:solidFill>
                      <a:schemeClr val="accent1"/>
                    </a:solidFill>
                  </a:rPr>
                  <a:t>always</a:t>
                </a:r>
                <a:r>
                  <a:rPr lang="en-US" dirty="0"/>
                  <a:t> be converted into poly-time algorithms</a:t>
                </a:r>
              </a:p>
              <a:p>
                <a:pPr lvl="1"/>
                <a:r>
                  <a:rPr lang="en-US" dirty="0"/>
                  <a:t>Verifying someone else’s solution is </a:t>
                </a:r>
                <a:r>
                  <a:rPr lang="en-US" dirty="0">
                    <a:solidFill>
                      <a:schemeClr val="accent1"/>
                    </a:solidFill>
                  </a:rPr>
                  <a:t>never</a:t>
                </a:r>
                <a:r>
                  <a:rPr lang="en-US" dirty="0"/>
                  <a:t> significantly easier than solving a problem from scratch</a:t>
                </a:r>
              </a:p>
              <a:p>
                <a:r>
                  <a:rPr lang="en-US" dirty="0"/>
                  <a:t>This would be counterintuitive!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0AE54-A5C1-2D46-5334-8031D3E1F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217" y="2156736"/>
                <a:ext cx="11465169" cy="4830152"/>
              </a:xfrm>
              <a:blipFill>
                <a:blip r:embed="rId3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F919A-ED17-A5D0-13C9-39A9ED5D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CC6D33-1D53-56AA-E55C-1450DCDD1AFF}"/>
                  </a:ext>
                </a:extLst>
              </p:cNvPr>
              <p:cNvSpPr/>
              <p:nvPr/>
            </p:nvSpPr>
            <p:spPr>
              <a:xfrm>
                <a:off x="4254011" y="5502663"/>
                <a:ext cx="3683978" cy="9881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CC6D33-1D53-56AA-E55C-1450DCDD1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11" y="5502663"/>
                <a:ext cx="3683978" cy="988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5B6E26C-C103-B1A3-33F4-5CB16E324212}"/>
              </a:ext>
            </a:extLst>
          </p:cNvPr>
          <p:cNvSpPr/>
          <p:nvPr/>
        </p:nvSpPr>
        <p:spPr>
          <a:xfrm>
            <a:off x="9048300" y="242764"/>
            <a:ext cx="2142979" cy="2410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273142-F118-CA9A-0AAC-F5A8C7921529}"/>
              </a:ext>
            </a:extLst>
          </p:cNvPr>
          <p:cNvSpPr/>
          <p:nvPr/>
        </p:nvSpPr>
        <p:spPr>
          <a:xfrm>
            <a:off x="9599742" y="1261974"/>
            <a:ext cx="1060238" cy="12192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993EF1-7EFF-948A-03D0-458A45333A3D}"/>
                  </a:ext>
                </a:extLst>
              </p:cNvPr>
              <p:cNvSpPr txBox="1"/>
              <p:nvPr/>
            </p:nvSpPr>
            <p:spPr>
              <a:xfrm>
                <a:off x="9913492" y="1627549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993EF1-7EFF-948A-03D0-458A4533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92" y="1627549"/>
                <a:ext cx="4303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E5B3C0-9EEB-9386-A263-04052A997E13}"/>
                  </a:ext>
                </a:extLst>
              </p:cNvPr>
              <p:cNvSpPr txBox="1"/>
              <p:nvPr/>
            </p:nvSpPr>
            <p:spPr>
              <a:xfrm>
                <a:off x="9846613" y="546034"/>
                <a:ext cx="5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E5B3C0-9EEB-9386-A263-04052A99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13" y="546034"/>
                <a:ext cx="5640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2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0E8AD1-260B-8BD1-913C-3910969DBF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0E8AD1-260B-8BD1-913C-3910969DB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D152B-47EA-4ED1-1BBD-8AE72C862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It’s hard to find a </a:t>
                </a:r>
                <a:r>
                  <a:rPr lang="en-US" dirty="0">
                    <a:solidFill>
                      <a:schemeClr val="accent1"/>
                    </a:solidFill>
                  </a:rPr>
                  <a:t>needle in a haystack</a:t>
                </a:r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It’s easy to find </a:t>
                </a:r>
                <a:r>
                  <a:rPr lang="en-US" dirty="0">
                    <a:solidFill>
                      <a:schemeClr val="accent1"/>
                    </a:solidFill>
                  </a:rPr>
                  <a:t>hay</a:t>
                </a:r>
                <a:r>
                  <a:rPr lang="en-US" dirty="0"/>
                  <a:t> in a haystack!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D152B-47EA-4ED1-1BBD-8AE72C862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115F-45CE-4FFE-260F-E79FC9EE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A needle in the hay&#10;&#10;Description automatically generated">
            <a:extLst>
              <a:ext uri="{FF2B5EF4-FFF2-40B4-BE49-F238E27FC236}">
                <a16:creationId xmlns:a16="http://schemas.microsoft.com/office/drawing/2014/main" id="{5372C58A-90A7-56AC-E17F-111223B6FD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1202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0EE94A-246D-5EF2-DFE0-140DD5A4B4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0EE94A-246D-5EF2-DFE0-140DD5A4B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B8309-C26D-1F79-CF2D-ED3582DF0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one of the </a:t>
                </a:r>
                <a:r>
                  <a:rPr lang="en-US" dirty="0">
                    <a:solidFill>
                      <a:schemeClr val="accent1"/>
                    </a:solidFill>
                  </a:rPr>
                  <a:t>most important open questions</a:t>
                </a:r>
                <a:r>
                  <a:rPr lang="en-US" dirty="0"/>
                  <a:t> in theoretical computer science and mathematics</a:t>
                </a:r>
              </a:p>
              <a:p>
                <a:r>
                  <a:rPr lang="en-US" dirty="0"/>
                  <a:t>The Clay Mathematics Institute will give you </a:t>
                </a:r>
                <a:r>
                  <a:rPr lang="en-US" dirty="0">
                    <a:solidFill>
                      <a:schemeClr val="accent1"/>
                    </a:solidFill>
                  </a:rPr>
                  <a:t>$1 million</a:t>
                </a:r>
                <a:br>
                  <a:rPr lang="en-US" dirty="0"/>
                </a:br>
                <a:r>
                  <a:rPr lang="en-US" dirty="0"/>
                  <a:t>if you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(or if you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B8309-C26D-1F79-CF2D-ED3582DF0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47465-5A7C-ACD1-C7AD-C673F4F7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A needle in the hay&#10;&#10;Description automatically generated">
            <a:extLst>
              <a:ext uri="{FF2B5EF4-FFF2-40B4-BE49-F238E27FC236}">
                <a16:creationId xmlns:a16="http://schemas.microsoft.com/office/drawing/2014/main" id="{B467AC9D-8628-A1A9-953F-1F3275214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  <p:pic>
        <p:nvPicPr>
          <p:cNvPr id="7" name="Picture 6" descr="A bag of money with a dollar sign&#10;&#10;AI-generated content may be incorrect.">
            <a:extLst>
              <a:ext uri="{FF2B5EF4-FFF2-40B4-BE49-F238E27FC236}">
                <a16:creationId xmlns:a16="http://schemas.microsoft.com/office/drawing/2014/main" id="{72CC6955-E957-FFDD-38DD-D1DEF1755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213" y="3605436"/>
            <a:ext cx="2145687" cy="2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589EE9-1686-7AE2-59D1-546EA0343E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Complexity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589EE9-1686-7AE2-59D1-546EA0343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C609F-309B-9F45-E29E-B1B55B470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5625"/>
                <a:ext cx="10988842" cy="48704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/>
                  <a:t>Previously discussed: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Consequence: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Plan: </a:t>
                </a:r>
                <a:r>
                  <a:rPr lang="en-US" dirty="0"/>
                  <a:t>We will prove that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 provide </a:t>
                </a:r>
                <a:r>
                  <a:rPr lang="en-US" dirty="0">
                    <a:solidFill>
                      <a:schemeClr val="accent1"/>
                    </a:solidFill>
                  </a:rPr>
                  <a:t>evidence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prove it, we will use concepts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-hardness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-completeness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C609F-309B-9F45-E29E-B1B55B470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5625"/>
                <a:ext cx="10988842" cy="4870450"/>
              </a:xfrm>
              <a:blipFill>
                <a:blip r:embed="rId3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F3FF-4FF2-7C89-D6E1-7DEAF5E1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2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BDA0C-C991-A574-4E68-1CAEAAE00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0628C-2D65-D498-AC48-C90FA5241C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0628C-2D65-D498-AC48-C90FA5241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30208-0C45-F451-7326-9173771F0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-hard”</a:t>
                </a:r>
                <a:r>
                  <a:rPr lang="en-US" dirty="0">
                    <a:solidFill>
                      <a:schemeClr val="tx1"/>
                    </a:solidFill>
                  </a:rPr>
                  <a:t> if, for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Interpretation: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as hard </a:t>
                </a:r>
                <a:r>
                  <a:rPr lang="en-US" dirty="0"/>
                  <a:t>as any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Every problem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basically a </a:t>
                </a:r>
                <a:r>
                  <a:rPr lang="en-US" dirty="0">
                    <a:solidFill>
                      <a:schemeClr val="accent1"/>
                    </a:solidFill>
                  </a:rPr>
                  <a:t>special case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30208-0C45-F451-7326-9173771F0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07821-5E16-43BF-0747-ED8A0D2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354F7-0ED1-BB3A-7FCB-59A634DD9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41BCBD-5385-AC93-ABB7-7CA1580456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41BCBD-5385-AC93-ABB7-7CA158045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F48FB-1442-404D-B2FF-30B12D913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hardest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-complete, then the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can be said to “capture” / “express” the </a:t>
                </a:r>
                <a:r>
                  <a:rPr lang="en-US" dirty="0">
                    <a:solidFill>
                      <a:schemeClr val="accent1"/>
                    </a:solidFill>
                  </a:rPr>
                  <a:t>entire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We will eventually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F48FB-1442-404D-B2FF-30B12D913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665219"/>
              </a:xfrm>
              <a:blipFill>
                <a:blip r:embed="rId3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EA92-324F-F992-81E5-75E4C49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6B51-5344-E306-BBBD-117916F5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273517-9FEF-3873-7E9D-B518047D44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are </a:t>
                </a:r>
                <a:r>
                  <a:rPr lang="en-US" dirty="0">
                    <a:solidFill>
                      <a:schemeClr val="accent1"/>
                    </a:solidFill>
                  </a:rPr>
                  <a:t>probably</a:t>
                </a:r>
                <a:r>
                  <a:rPr lang="en-US" dirty="0"/>
                  <a:t>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273517-9FEF-3873-7E9D-B518047D4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0D4AC-C3E4-82D0-549B-523592CF3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137" y="1843210"/>
                <a:ext cx="1146138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</a:t>
                </a:r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⇐</m:t>
                        </m:r>
                      </m:e>
                    </m:d>
                  </m:oMath>
                </a14:m>
                <a:r>
                  <a:rPr lang="en-US" dirty="0"/>
                  <a:t> This holds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✔️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d>
                  </m:oMath>
                </a14:m>
                <a:r>
                  <a:rPr lang="en-US" dirty="0"/>
                  <a:t> This holds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0D4AC-C3E4-82D0-549B-523592CF3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7" y="1843210"/>
                <a:ext cx="11461389" cy="4351338"/>
              </a:xfrm>
              <a:blipFill>
                <a:blip r:embed="rId3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32D78-EAE5-388F-7EB0-815AE014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7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09A61-2964-FFF3-CB5E-E45C629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467791-35DB-AFC3-9832-C54C12EBC9C0}"/>
              </a:ext>
            </a:extLst>
          </p:cNvPr>
          <p:cNvSpPr/>
          <p:nvPr/>
        </p:nvSpPr>
        <p:spPr>
          <a:xfrm>
            <a:off x="6786087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0B34D7-E045-174B-8622-B20BAD836706}"/>
              </a:ext>
            </a:extLst>
          </p:cNvPr>
          <p:cNvGrpSpPr/>
          <p:nvPr/>
        </p:nvGrpSpPr>
        <p:grpSpPr>
          <a:xfrm>
            <a:off x="8153290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79698E-74A8-2A69-D4BD-EE6ACEF8F1CB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43A9803-90A8-FDDF-31D2-8F8AB01861E6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43A9803-90A8-FDDF-31D2-8F8AB0186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84309-B395-1056-8979-AE78455FFBC3}"/>
                  </a:ext>
                </a:extLst>
              </p:cNvPr>
              <p:cNvSpPr txBox="1"/>
              <p:nvPr/>
            </p:nvSpPr>
            <p:spPr>
              <a:xfrm>
                <a:off x="8297818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84309-B395-1056-8979-AE78455FF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818" y="4324574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51DDEC65-B769-4875-9C1A-8BB3DE19E3D4}"/>
              </a:ext>
            </a:extLst>
          </p:cNvPr>
          <p:cNvSpPr/>
          <p:nvPr/>
        </p:nvSpPr>
        <p:spPr>
          <a:xfrm rot="10800000">
            <a:off x="6424186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3511-2DF1-9E18-4871-DF1991DA2F7A}"/>
                  </a:ext>
                </a:extLst>
              </p:cNvPr>
              <p:cNvSpPr txBox="1"/>
              <p:nvPr/>
            </p:nvSpPr>
            <p:spPr>
              <a:xfrm>
                <a:off x="7876332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3511-2DF1-9E18-4871-DF1991DA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332" y="3122310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EE14B-00A2-3685-6400-962C1A6F0A51}"/>
                  </a:ext>
                </a:extLst>
              </p:cNvPr>
              <p:cNvSpPr txBox="1"/>
              <p:nvPr/>
            </p:nvSpPr>
            <p:spPr>
              <a:xfrm>
                <a:off x="8029054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EE14B-00A2-3685-6400-962C1A6F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54" y="1195339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A4896C6-43F3-8944-0E0E-7D63B2AE314C}"/>
              </a:ext>
            </a:extLst>
          </p:cNvPr>
          <p:cNvGrpSpPr/>
          <p:nvPr/>
        </p:nvGrpSpPr>
        <p:grpSpPr>
          <a:xfrm>
            <a:off x="4074160" y="3299012"/>
            <a:ext cx="3640694" cy="992225"/>
            <a:chOff x="4074160" y="3299012"/>
            <a:chExt cx="3640694" cy="992225"/>
          </a:xfrm>
        </p:grpSpPr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0D02AFFC-06C8-226A-AB57-10BA17F566EB}"/>
                </a:ext>
              </a:extLst>
            </p:cNvPr>
            <p:cNvSpPr/>
            <p:nvPr/>
          </p:nvSpPr>
          <p:spPr>
            <a:xfrm>
              <a:off x="7547216" y="4123599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3BC80CD-2482-9A55-783D-750FEEB7AFC0}"/>
                    </a:ext>
                  </a:extLst>
                </p:cNvPr>
                <p:cNvSpPr txBox="1"/>
                <p:nvPr/>
              </p:nvSpPr>
              <p:spPr>
                <a:xfrm>
                  <a:off x="4074160" y="3299012"/>
                  <a:ext cx="16873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CLIQUE</m:t>
                      </m:r>
                    </m:oMath>
                  </a14:m>
                  <a:r>
                    <a:rPr lang="en-US" dirty="0"/>
                    <a:t> seems to be here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3BC80CD-2482-9A55-783D-750FEEB7A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160" y="3299012"/>
                  <a:ext cx="1687318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88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F12C14-B962-3FAB-3B39-4FD605261D86}"/>
                </a:ext>
              </a:extLst>
            </p:cNvPr>
            <p:cNvSpPr/>
            <p:nvPr/>
          </p:nvSpPr>
          <p:spPr>
            <a:xfrm flipH="1">
              <a:off x="5470595" y="3735793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DADFBE-D6B7-7291-B89C-CD52B273370A}"/>
                  </a:ext>
                </a:extLst>
              </p:cNvPr>
              <p:cNvSpPr txBox="1"/>
              <p:nvPr/>
            </p:nvSpPr>
            <p:spPr>
              <a:xfrm>
                <a:off x="543488" y="627702"/>
                <a:ext cx="521799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CLIQUE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has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clique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DADFBE-D6B7-7291-B89C-CD52B273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88" y="627702"/>
                <a:ext cx="5217990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9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734908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102111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373007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10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64CC77-074C-A2EB-CC5E-39F9565E33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Proving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64CC77-074C-A2EB-CC5E-39F9565E3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C4B34-4C40-91DE-264E-C970CFCBD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can we prove that a language like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-complete?</a:t>
                </a:r>
              </a:p>
              <a:p>
                <a:r>
                  <a:rPr lang="en-US" dirty="0"/>
                  <a:t>How can we use </a:t>
                </a:r>
                <a:r>
                  <a:rPr lang="en-US" dirty="0">
                    <a:solidFill>
                      <a:schemeClr val="accent1"/>
                    </a:solidFill>
                  </a:rPr>
                  <a:t>graph theory</a:t>
                </a:r>
                <a:r>
                  <a:rPr lang="en-US" dirty="0"/>
                  <a:t> to simulate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machines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Plan: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Turing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Machines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Logic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Gates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Graph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Theory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C4B34-4C40-91DE-264E-C970CFCBD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C5865-0DB6-7ADC-9E88-3F4C9B3C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9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89A7-645D-F4E6-DF16-6095CF56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96D67-4B15-A976-836D-EFD83E583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96D67-4B15-A976-836D-EFD83E583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199C-1065-5B34-536A-BA04D0D1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6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B942-7233-BCA1-C995-97303AD0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855B3-BE94-0613-0706-11AEF827F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296" y="2090817"/>
                <a:ext cx="10515600" cy="49076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-variate </a:t>
                </a:r>
                <a:r>
                  <a:rPr lang="en-US" dirty="0">
                    <a:solidFill>
                      <a:schemeClr val="accent1"/>
                    </a:solidFill>
                  </a:rPr>
                  <a:t>Boolean formula</a:t>
                </a:r>
                <a:r>
                  <a:rPr lang="en-US" dirty="0"/>
                  <a:t> is a rooted tree</a:t>
                </a:r>
              </a:p>
              <a:p>
                <a:pPr lvl="1"/>
                <a:r>
                  <a:rPr lang="en-US" dirty="0"/>
                  <a:t>Each internal node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(two children)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 (one child)</a:t>
                </a:r>
              </a:p>
              <a:p>
                <a:pPr lvl="1"/>
                <a:r>
                  <a:rPr lang="en-US" dirty="0"/>
                  <a:t>Each leaf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or a variable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another way of writing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855B3-BE94-0613-0706-11AEF827F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296" y="2090817"/>
                <a:ext cx="10515600" cy="490768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60B1-8A02-1046-514E-F3FF9DA7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B1449EE-BA7C-1B80-E0AD-24EDB35D8EA8}"/>
              </a:ext>
            </a:extLst>
          </p:cNvPr>
          <p:cNvSpPr/>
          <p:nvPr/>
        </p:nvSpPr>
        <p:spPr>
          <a:xfrm>
            <a:off x="6586405" y="308129"/>
            <a:ext cx="3499659" cy="1582623"/>
          </a:xfrm>
          <a:prstGeom prst="cloudCallout">
            <a:avLst>
              <a:gd name="adj1" fmla="val -32947"/>
              <a:gd name="adj2" fmla="val 751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Compare to arithmetic formulas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534D77B-2827-F88D-20B2-10F2809BF8B0}"/>
              </a:ext>
            </a:extLst>
          </p:cNvPr>
          <p:cNvGrpSpPr/>
          <p:nvPr/>
        </p:nvGrpSpPr>
        <p:grpSpPr>
          <a:xfrm>
            <a:off x="8943064" y="3575205"/>
            <a:ext cx="2533863" cy="2902830"/>
            <a:chOff x="8449885" y="3331671"/>
            <a:chExt cx="2533863" cy="2902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7941DF-344E-A336-6CA1-A8EAC715495A}"/>
                    </a:ext>
                  </a:extLst>
                </p:cNvPr>
                <p:cNvSpPr/>
                <p:nvPr/>
              </p:nvSpPr>
              <p:spPr>
                <a:xfrm>
                  <a:off x="9482760" y="3331671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7941DF-344E-A336-6CA1-A8EAC7154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2760" y="3331671"/>
                  <a:ext cx="508000" cy="50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1F2B8CD-71EB-4871-6C0E-EC2C8E201E4E}"/>
                    </a:ext>
                  </a:extLst>
                </p:cNvPr>
                <p:cNvSpPr/>
                <p:nvPr/>
              </p:nvSpPr>
              <p:spPr>
                <a:xfrm>
                  <a:off x="10098124" y="4083053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1F2B8CD-71EB-4871-6C0E-EC2C8E201E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8124" y="4083053"/>
                  <a:ext cx="508000" cy="50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BC155B-6EDA-DE0E-8A67-58130B047C6D}"/>
                </a:ext>
              </a:extLst>
            </p:cNvPr>
            <p:cNvCxnSpPr>
              <a:cxnSpLocks/>
              <a:stCxn id="24" idx="7"/>
              <a:endCxn id="8" idx="3"/>
            </p:cNvCxnSpPr>
            <p:nvPr/>
          </p:nvCxnSpPr>
          <p:spPr>
            <a:xfrm flipV="1">
              <a:off x="9238826" y="3765276"/>
              <a:ext cx="318329" cy="392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CF8FA0-0CC5-C6F6-0F58-A042140138E9}"/>
                </a:ext>
              </a:extLst>
            </p:cNvPr>
            <p:cNvCxnSpPr>
              <a:cxnSpLocks/>
              <a:stCxn id="13" idx="1"/>
              <a:endCxn id="8" idx="5"/>
            </p:cNvCxnSpPr>
            <p:nvPr/>
          </p:nvCxnSpPr>
          <p:spPr>
            <a:xfrm flipH="1" flipV="1">
              <a:off x="9916365" y="3765276"/>
              <a:ext cx="256154" cy="392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D5610C8-EC2A-2C86-C602-F5A260A66044}"/>
                    </a:ext>
                  </a:extLst>
                </p:cNvPr>
                <p:cNvSpPr/>
                <p:nvPr/>
              </p:nvSpPr>
              <p:spPr>
                <a:xfrm>
                  <a:off x="10469717" y="572650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D5610C8-EC2A-2C86-C602-F5A260A660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9717" y="5726501"/>
                  <a:ext cx="508000" cy="50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71E68D-A009-793B-E086-FCD9DF77DEE2}"/>
                    </a:ext>
                  </a:extLst>
                </p:cNvPr>
                <p:cNvSpPr/>
                <p:nvPr/>
              </p:nvSpPr>
              <p:spPr>
                <a:xfrm>
                  <a:off x="9731318" y="4913264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71E68D-A009-793B-E086-FCD9DF77DE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318" y="4913264"/>
                  <a:ext cx="508000" cy="50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8A3FD2F-27AA-2968-3625-96F572E645A9}"/>
                </a:ext>
              </a:extLst>
            </p:cNvPr>
            <p:cNvCxnSpPr>
              <a:cxnSpLocks/>
              <a:stCxn id="21" idx="0"/>
              <a:endCxn id="13" idx="3"/>
            </p:cNvCxnSpPr>
            <p:nvPr/>
          </p:nvCxnSpPr>
          <p:spPr>
            <a:xfrm flipV="1">
              <a:off x="9985318" y="4516658"/>
              <a:ext cx="187201" cy="396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113FF6-104F-2F22-FA8E-2928DA88EE34}"/>
                </a:ext>
              </a:extLst>
            </p:cNvPr>
            <p:cNvCxnSpPr>
              <a:cxnSpLocks/>
              <a:stCxn id="56" idx="0"/>
              <a:endCxn id="13" idx="5"/>
            </p:cNvCxnSpPr>
            <p:nvPr/>
          </p:nvCxnSpPr>
          <p:spPr>
            <a:xfrm flipH="1" flipV="1">
              <a:off x="10531729" y="4516658"/>
              <a:ext cx="198019" cy="392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8BEF8C2-2417-68BD-E99B-98756F02D74D}"/>
                    </a:ext>
                  </a:extLst>
                </p:cNvPr>
                <p:cNvSpPr/>
                <p:nvPr/>
              </p:nvSpPr>
              <p:spPr>
                <a:xfrm>
                  <a:off x="8805221" y="4083053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8BEF8C2-2417-68BD-E99B-98756F02D7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5221" y="4083053"/>
                  <a:ext cx="508000" cy="50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19649C-E2E8-6806-EE20-FBBF7C5D8B7B}"/>
                    </a:ext>
                  </a:extLst>
                </p:cNvPr>
                <p:cNvSpPr/>
                <p:nvPr/>
              </p:nvSpPr>
              <p:spPr>
                <a:xfrm>
                  <a:off x="8449885" y="4904097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19649C-E2E8-6806-EE20-FBBF7C5D8B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885" y="4904097"/>
                  <a:ext cx="508000" cy="50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8BDCF09-6039-2A65-068A-31D2CE73B7F0}"/>
                    </a:ext>
                  </a:extLst>
                </p:cNvPr>
                <p:cNvSpPr/>
                <p:nvPr/>
              </p:nvSpPr>
              <p:spPr>
                <a:xfrm>
                  <a:off x="9084885" y="4913264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8BDCF09-6039-2A65-068A-31D2CE73B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885" y="4913264"/>
                  <a:ext cx="508000" cy="50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AF6A92-7613-F896-D0CB-E0F7B471B168}"/>
                </a:ext>
              </a:extLst>
            </p:cNvPr>
            <p:cNvCxnSpPr>
              <a:cxnSpLocks/>
              <a:stCxn id="39" idx="0"/>
              <a:endCxn id="24" idx="3"/>
            </p:cNvCxnSpPr>
            <p:nvPr/>
          </p:nvCxnSpPr>
          <p:spPr>
            <a:xfrm flipV="1">
              <a:off x="8703885" y="4516658"/>
              <a:ext cx="175731" cy="387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0D9CD5E-F873-7C30-5C4D-FBF9DC07A14D}"/>
                </a:ext>
              </a:extLst>
            </p:cNvPr>
            <p:cNvCxnSpPr>
              <a:cxnSpLocks/>
              <a:stCxn id="40" idx="0"/>
              <a:endCxn id="24" idx="5"/>
            </p:cNvCxnSpPr>
            <p:nvPr/>
          </p:nvCxnSpPr>
          <p:spPr>
            <a:xfrm flipH="1" flipV="1">
              <a:off x="9238826" y="4516658"/>
              <a:ext cx="100059" cy="396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F535CFB-029F-7BC3-762B-2E3F829FC93D}"/>
                    </a:ext>
                  </a:extLst>
                </p:cNvPr>
                <p:cNvSpPr/>
                <p:nvPr/>
              </p:nvSpPr>
              <p:spPr>
                <a:xfrm>
                  <a:off x="10475748" y="4908830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F535CFB-029F-7BC3-762B-2E3F829FC9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748" y="4908830"/>
                  <a:ext cx="508000" cy="50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947E7C2-EC11-47DB-8B2A-21D42D53F49A}"/>
                </a:ext>
              </a:extLst>
            </p:cNvPr>
            <p:cNvCxnSpPr>
              <a:cxnSpLocks/>
              <a:stCxn id="20" idx="0"/>
              <a:endCxn id="56" idx="4"/>
            </p:cNvCxnSpPr>
            <p:nvPr/>
          </p:nvCxnSpPr>
          <p:spPr>
            <a:xfrm flipV="1">
              <a:off x="10723717" y="5416830"/>
              <a:ext cx="6031" cy="309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6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D14D-19A6-A28D-5A5A-E3CA120C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>
                <a:solidFill>
                  <a:schemeClr val="accent1"/>
                </a:solidFill>
              </a:rPr>
              <a:t>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967F-CCE8-CCC7-3276-96BF2694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2804" cy="4351338"/>
          </a:xfrm>
        </p:spPr>
        <p:txBody>
          <a:bodyPr/>
          <a:lstStyle/>
          <a:p>
            <a:r>
              <a:rPr lang="en-US" dirty="0"/>
              <a:t>A Boolean </a:t>
            </a:r>
            <a:r>
              <a:rPr lang="en-US" dirty="0">
                <a:solidFill>
                  <a:schemeClr val="accent1"/>
                </a:solidFill>
              </a:rPr>
              <a:t>circuit</a:t>
            </a:r>
            <a:r>
              <a:rPr lang="en-US" dirty="0"/>
              <a:t> is like a Boolean formula, except that we permit vertices to have </a:t>
            </a:r>
            <a:r>
              <a:rPr lang="en-US" dirty="0">
                <a:solidFill>
                  <a:schemeClr val="accent1"/>
                </a:solidFill>
              </a:rPr>
              <a:t>multiple outgoing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1F35E-AE4F-6D8B-0C1A-2F4C42B1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B3C8FE-434B-C1AB-1E4E-F8EFA111D234}"/>
              </a:ext>
            </a:extLst>
          </p:cNvPr>
          <p:cNvGrpSpPr/>
          <p:nvPr/>
        </p:nvGrpSpPr>
        <p:grpSpPr>
          <a:xfrm>
            <a:off x="6971635" y="5176299"/>
            <a:ext cx="4386026" cy="387336"/>
            <a:chOff x="1204922" y="6546411"/>
            <a:chExt cx="4386026" cy="38733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1E527C-8F1C-4D8E-9DC3-DDAFBD4C8B15}"/>
                </a:ext>
              </a:extLst>
            </p:cNvPr>
            <p:cNvSpPr txBox="1"/>
            <p:nvPr/>
          </p:nvSpPr>
          <p:spPr>
            <a:xfrm>
              <a:off x="1204922" y="6549535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52EB38-9C45-B4A7-4434-64C8E3F790C0}"/>
                </a:ext>
              </a:extLst>
            </p:cNvPr>
            <p:cNvSpPr txBox="1"/>
            <p:nvPr/>
          </p:nvSpPr>
          <p:spPr>
            <a:xfrm>
              <a:off x="2975969" y="654641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ACFA05-3A7E-157C-9049-FDDBDEB80FEE}"/>
                </a:ext>
              </a:extLst>
            </p:cNvPr>
            <p:cNvSpPr txBox="1"/>
            <p:nvPr/>
          </p:nvSpPr>
          <p:spPr>
            <a:xfrm>
              <a:off x="3464562" y="654641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F633FC-2E56-8258-1D00-3AD22C981F93}"/>
                </a:ext>
              </a:extLst>
            </p:cNvPr>
            <p:cNvSpPr txBox="1"/>
            <p:nvPr/>
          </p:nvSpPr>
          <p:spPr>
            <a:xfrm>
              <a:off x="5307535" y="6564415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A6518B-D2BA-9E7D-FC8C-14660FE16A80}"/>
              </a:ext>
            </a:extLst>
          </p:cNvPr>
          <p:cNvGrpSpPr/>
          <p:nvPr/>
        </p:nvGrpSpPr>
        <p:grpSpPr>
          <a:xfrm>
            <a:off x="7237963" y="3972897"/>
            <a:ext cx="3833548" cy="975424"/>
            <a:chOff x="1471250" y="5343009"/>
            <a:chExt cx="3833548" cy="97542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92C4A0-5611-62A2-0A52-92E66A718CD2}"/>
                </a:ext>
              </a:extLst>
            </p:cNvPr>
            <p:cNvSpPr txBox="1"/>
            <p:nvPr/>
          </p:nvSpPr>
          <p:spPr>
            <a:xfrm>
              <a:off x="2018370" y="53826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73B78E-9E9F-A637-B994-2FEBAA0DD2F6}"/>
                </a:ext>
              </a:extLst>
            </p:cNvPr>
            <p:cNvSpPr txBox="1"/>
            <p:nvPr/>
          </p:nvSpPr>
          <p:spPr>
            <a:xfrm>
              <a:off x="2296254" y="540524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9C29F8-8174-B5C1-4C1B-FE41AB318424}"/>
                </a:ext>
              </a:extLst>
            </p:cNvPr>
            <p:cNvSpPr txBox="1"/>
            <p:nvPr/>
          </p:nvSpPr>
          <p:spPr>
            <a:xfrm>
              <a:off x="1471250" y="594910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FA47149-91C0-73EC-1B03-409E3F4A459F}"/>
                </a:ext>
              </a:extLst>
            </p:cNvPr>
            <p:cNvSpPr txBox="1"/>
            <p:nvPr/>
          </p:nvSpPr>
          <p:spPr>
            <a:xfrm>
              <a:off x="1507602" y="539188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AC24C9-A098-BB83-4D9F-39536D6BE63A}"/>
                </a:ext>
              </a:extLst>
            </p:cNvPr>
            <p:cNvSpPr txBox="1"/>
            <p:nvPr/>
          </p:nvSpPr>
          <p:spPr>
            <a:xfrm>
              <a:off x="2700979" y="590647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E4E2E7-B09E-0C41-FA68-910056FBF74A}"/>
                </a:ext>
              </a:extLst>
            </p:cNvPr>
            <p:cNvSpPr txBox="1"/>
            <p:nvPr/>
          </p:nvSpPr>
          <p:spPr>
            <a:xfrm>
              <a:off x="2777236" y="536224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3B6987-629D-CE2F-E3CF-15527E0F8524}"/>
                </a:ext>
              </a:extLst>
            </p:cNvPr>
            <p:cNvSpPr txBox="1"/>
            <p:nvPr/>
          </p:nvSpPr>
          <p:spPr>
            <a:xfrm>
              <a:off x="3632775" y="541437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64E49C-588E-4831-CBAF-6B09FE8757BE}"/>
                </a:ext>
              </a:extLst>
            </p:cNvPr>
            <p:cNvSpPr txBox="1"/>
            <p:nvPr/>
          </p:nvSpPr>
          <p:spPr>
            <a:xfrm>
              <a:off x="3693428" y="5939902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AA10303-BF5F-9D3D-B433-ADAE2537ADF4}"/>
                </a:ext>
              </a:extLst>
            </p:cNvPr>
            <p:cNvSpPr txBox="1"/>
            <p:nvPr/>
          </p:nvSpPr>
          <p:spPr>
            <a:xfrm>
              <a:off x="5021385" y="5935432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3201CE-F3AB-BACA-276A-FDE27E0A6958}"/>
                </a:ext>
              </a:extLst>
            </p:cNvPr>
            <p:cNvSpPr txBox="1"/>
            <p:nvPr/>
          </p:nvSpPr>
          <p:spPr>
            <a:xfrm>
              <a:off x="4993203" y="537528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B227583-EA29-6B10-0784-ACB9FE3FDB9A}"/>
                </a:ext>
              </a:extLst>
            </p:cNvPr>
            <p:cNvSpPr txBox="1"/>
            <p:nvPr/>
          </p:nvSpPr>
          <p:spPr>
            <a:xfrm>
              <a:off x="4187869" y="534300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179686-7C58-398A-F313-390DBFD8FFD9}"/>
                </a:ext>
              </a:extLst>
            </p:cNvPr>
            <p:cNvSpPr txBox="1"/>
            <p:nvPr/>
          </p:nvSpPr>
          <p:spPr>
            <a:xfrm>
              <a:off x="4469925" y="535945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CF39151-94E3-E50C-BCAC-22C7F7505F80}"/>
              </a:ext>
            </a:extLst>
          </p:cNvPr>
          <p:cNvGrpSpPr/>
          <p:nvPr/>
        </p:nvGrpSpPr>
        <p:grpSpPr>
          <a:xfrm>
            <a:off x="7692458" y="3103756"/>
            <a:ext cx="2850801" cy="407225"/>
            <a:chOff x="1925745" y="4473868"/>
            <a:chExt cx="2850801" cy="40722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82BF50-3CA9-550E-6019-294169E2FBC3}"/>
                </a:ext>
              </a:extLst>
            </p:cNvPr>
            <p:cNvSpPr txBox="1"/>
            <p:nvPr/>
          </p:nvSpPr>
          <p:spPr>
            <a:xfrm>
              <a:off x="1925745" y="451176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41258CA-1BE5-C3B8-F3D7-19FEEC280C4F}"/>
                </a:ext>
              </a:extLst>
            </p:cNvPr>
            <p:cNvSpPr txBox="1"/>
            <p:nvPr/>
          </p:nvSpPr>
          <p:spPr>
            <a:xfrm>
              <a:off x="2369432" y="449713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969411-0AD4-161E-784B-D9F2B5837DD0}"/>
                </a:ext>
              </a:extLst>
            </p:cNvPr>
            <p:cNvSpPr txBox="1"/>
            <p:nvPr/>
          </p:nvSpPr>
          <p:spPr>
            <a:xfrm>
              <a:off x="4053686" y="449252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8B5C670-0FCD-4588-D77C-049A37529AA1}"/>
                </a:ext>
              </a:extLst>
            </p:cNvPr>
            <p:cNvSpPr txBox="1"/>
            <p:nvPr/>
          </p:nvSpPr>
          <p:spPr>
            <a:xfrm>
              <a:off x="4493133" y="447386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107DD7-2555-8085-062F-0E5B742AB897}"/>
              </a:ext>
            </a:extLst>
          </p:cNvPr>
          <p:cNvGrpSpPr/>
          <p:nvPr/>
        </p:nvGrpSpPr>
        <p:grpSpPr>
          <a:xfrm>
            <a:off x="8224757" y="2116947"/>
            <a:ext cx="1804081" cy="886587"/>
            <a:chOff x="2458044" y="3487059"/>
            <a:chExt cx="1804081" cy="88658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4C2A166-4E83-78C6-83C5-F0AB0105DA98}"/>
                </a:ext>
              </a:extLst>
            </p:cNvPr>
            <p:cNvSpPr txBox="1"/>
            <p:nvPr/>
          </p:nvSpPr>
          <p:spPr>
            <a:xfrm>
              <a:off x="3932085" y="3975355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F16066-35A0-FEFA-51AF-0F689F38D0E6}"/>
                </a:ext>
              </a:extLst>
            </p:cNvPr>
            <p:cNvSpPr txBox="1"/>
            <p:nvPr/>
          </p:nvSpPr>
          <p:spPr>
            <a:xfrm>
              <a:off x="3978712" y="3592840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B8EA8CE-2B40-3DA7-D910-FCF58789584E}"/>
                </a:ext>
              </a:extLst>
            </p:cNvPr>
            <p:cNvSpPr txBox="1"/>
            <p:nvPr/>
          </p:nvSpPr>
          <p:spPr>
            <a:xfrm>
              <a:off x="2458044" y="365618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CEAEB8-25AF-964A-918C-9F59C50D9020}"/>
                </a:ext>
              </a:extLst>
            </p:cNvPr>
            <p:cNvSpPr txBox="1"/>
            <p:nvPr/>
          </p:nvSpPr>
          <p:spPr>
            <a:xfrm>
              <a:off x="2480354" y="400431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76CF54-700A-A76D-23AF-2285409EEBAE}"/>
                </a:ext>
              </a:extLst>
            </p:cNvPr>
            <p:cNvSpPr txBox="1"/>
            <p:nvPr/>
          </p:nvSpPr>
          <p:spPr>
            <a:xfrm>
              <a:off x="3388421" y="348705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0DBF1A-0DF7-14E8-9456-C64F3ABF6398}"/>
                </a:ext>
              </a:extLst>
            </p:cNvPr>
            <p:cNvSpPr txBox="1"/>
            <p:nvPr/>
          </p:nvSpPr>
          <p:spPr>
            <a:xfrm>
              <a:off x="3125135" y="353060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99C0F54-515D-F98C-398E-CF8DBFCEC997}"/>
              </a:ext>
            </a:extLst>
          </p:cNvPr>
          <p:cNvGrpSpPr/>
          <p:nvPr/>
        </p:nvGrpSpPr>
        <p:grpSpPr>
          <a:xfrm>
            <a:off x="8833259" y="1397830"/>
            <a:ext cx="744898" cy="375597"/>
            <a:chOff x="3066546" y="2767942"/>
            <a:chExt cx="744898" cy="37559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38C388-3819-260A-4BEC-14FBA7669BD5}"/>
                </a:ext>
              </a:extLst>
            </p:cNvPr>
            <p:cNvSpPr txBox="1"/>
            <p:nvPr/>
          </p:nvSpPr>
          <p:spPr>
            <a:xfrm>
              <a:off x="3528031" y="277420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2D59DC8-E23E-F162-2AFC-4640F618EEA1}"/>
                </a:ext>
              </a:extLst>
            </p:cNvPr>
            <p:cNvSpPr txBox="1"/>
            <p:nvPr/>
          </p:nvSpPr>
          <p:spPr>
            <a:xfrm>
              <a:off x="3066546" y="2767942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D3ED997-21EF-EB76-19A2-4E04AFDD7366}"/>
              </a:ext>
            </a:extLst>
          </p:cNvPr>
          <p:cNvSpPr txBox="1"/>
          <p:nvPr/>
        </p:nvSpPr>
        <p:spPr>
          <a:xfrm>
            <a:off x="9095521" y="756675"/>
            <a:ext cx="28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67EB196-3DDC-A568-6EC0-DF9F6A327358}"/>
              </a:ext>
            </a:extLst>
          </p:cNvPr>
          <p:cNvGrpSpPr/>
          <p:nvPr/>
        </p:nvGrpSpPr>
        <p:grpSpPr>
          <a:xfrm>
            <a:off x="6936826" y="1136380"/>
            <a:ext cx="4479661" cy="4106966"/>
            <a:chOff x="6936826" y="1136380"/>
            <a:chExt cx="4479661" cy="41069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A547E8-7EA1-7572-11A5-4473C643239C}"/>
                </a:ext>
              </a:extLst>
            </p:cNvPr>
            <p:cNvGrpSpPr/>
            <p:nvPr/>
          </p:nvGrpSpPr>
          <p:grpSpPr>
            <a:xfrm>
              <a:off x="7137358" y="1136380"/>
              <a:ext cx="4078597" cy="3764636"/>
              <a:chOff x="1370645" y="2506492"/>
              <a:chExt cx="4078597" cy="3764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2DE588A-6A3F-6BC5-8BB6-329E0E3E5B5C}"/>
                      </a:ext>
                    </a:extLst>
                  </p:cNvPr>
                  <p:cNvSpPr/>
                  <p:nvPr/>
                </p:nvSpPr>
                <p:spPr>
                  <a:xfrm>
                    <a:off x="3295401" y="2506492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2DE588A-6A3F-6BC5-8BB6-329E0E3E5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401" y="2506492"/>
                    <a:ext cx="297366" cy="29736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F12DB4A-1BC9-5555-E1CA-1DBE8789FA62}"/>
                      </a:ext>
                    </a:extLst>
                  </p:cNvPr>
                  <p:cNvSpPr/>
                  <p:nvPr/>
                </p:nvSpPr>
                <p:spPr>
                  <a:xfrm>
                    <a:off x="2947664" y="3147647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F12DB4A-1BC9-5555-E1CA-1DBE8789FA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7664" y="3147647"/>
                    <a:ext cx="297366" cy="29736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DF03B21F-DF98-EE57-2EB3-AD2996254FD3}"/>
                      </a:ext>
                    </a:extLst>
                  </p:cNvPr>
                  <p:cNvSpPr/>
                  <p:nvPr/>
                </p:nvSpPr>
                <p:spPr>
                  <a:xfrm>
                    <a:off x="3621950" y="3142047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DF03B21F-DF98-EE57-2EB3-AD2996254F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1950" y="3142047"/>
                    <a:ext cx="297366" cy="2973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8AB97DA-C0EF-14F5-F2BA-378AA973463E}"/>
                      </a:ext>
                    </a:extLst>
                  </p:cNvPr>
                  <p:cNvSpPr/>
                  <p:nvPr/>
                </p:nvSpPr>
                <p:spPr>
                  <a:xfrm>
                    <a:off x="2179433" y="4238428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8AB97DA-C0EF-14F5-F2BA-378AA97346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9433" y="4238428"/>
                    <a:ext cx="297366" cy="29736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D7FCA89-29B7-768E-22FD-571B7201C920}"/>
                      </a:ext>
                    </a:extLst>
                  </p:cNvPr>
                  <p:cNvSpPr/>
                  <p:nvPr/>
                </p:nvSpPr>
                <p:spPr>
                  <a:xfrm>
                    <a:off x="4239315" y="4214395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D7FCA89-29B7-768E-22FD-571B7201C9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9315" y="4214395"/>
                    <a:ext cx="297366" cy="29736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09C64DA-F29A-08B8-7BC1-DDF80E728515}"/>
                      </a:ext>
                    </a:extLst>
                  </p:cNvPr>
                  <p:cNvSpPr/>
                  <p:nvPr/>
                </p:nvSpPr>
                <p:spPr>
                  <a:xfrm>
                    <a:off x="1809202" y="4871044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09C64DA-F29A-08B8-7BC1-DDF80E7285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9202" y="4871044"/>
                    <a:ext cx="297366" cy="29736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4DD354D-3F3E-CC75-F736-1B4418DAEFD8}"/>
                      </a:ext>
                    </a:extLst>
                  </p:cNvPr>
                  <p:cNvSpPr/>
                  <p:nvPr/>
                </p:nvSpPr>
                <p:spPr>
                  <a:xfrm>
                    <a:off x="2486726" y="4892395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4DD354D-3F3E-CC75-F736-1B4418DAEF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6726" y="4892395"/>
                    <a:ext cx="297366" cy="29736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FC60D69F-8025-A6DA-5959-2382C951AF32}"/>
                      </a:ext>
                    </a:extLst>
                  </p:cNvPr>
                  <p:cNvSpPr/>
                  <p:nvPr/>
                </p:nvSpPr>
                <p:spPr>
                  <a:xfrm>
                    <a:off x="3941872" y="4856817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FC60D69F-8025-A6DA-5959-2382C951AF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1872" y="4856817"/>
                    <a:ext cx="297366" cy="29736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927A8F0B-522E-E364-3E19-C9B33F50A36D}"/>
                      </a:ext>
                    </a:extLst>
                  </p:cNvPr>
                  <p:cNvSpPr/>
                  <p:nvPr/>
                </p:nvSpPr>
                <p:spPr>
                  <a:xfrm>
                    <a:off x="4647528" y="4834671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927A8F0B-522E-E364-3E19-C9B33F50A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7528" y="4834671"/>
                    <a:ext cx="297366" cy="297366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786CBE8-AF3C-4F18-2A51-71C5F2F58593}"/>
                  </a:ext>
                </a:extLst>
              </p:cNvPr>
              <p:cNvCxnSpPr>
                <a:cxnSpLocks/>
                <a:stCxn id="84" idx="0"/>
                <a:endCxn id="11" idx="3"/>
              </p:cNvCxnSpPr>
              <p:nvPr/>
            </p:nvCxnSpPr>
            <p:spPr>
              <a:xfrm flipV="1">
                <a:off x="1370645" y="5124862"/>
                <a:ext cx="482105" cy="1087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96BEF72-7C1C-6D0D-1310-04DCCEE5184E}"/>
                  </a:ext>
                </a:extLst>
              </p:cNvPr>
              <p:cNvCxnSpPr>
                <a:cxnSpLocks/>
                <a:stCxn id="84" idx="7"/>
                <a:endCxn id="21" idx="3"/>
              </p:cNvCxnSpPr>
              <p:nvPr/>
            </p:nvCxnSpPr>
            <p:spPr>
              <a:xfrm flipV="1">
                <a:off x="1512443" y="5935591"/>
                <a:ext cx="309666" cy="335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0E27BBBE-38D4-7CB2-C733-9F35799D2A56}"/>
                      </a:ext>
                    </a:extLst>
                  </p:cNvPr>
                  <p:cNvSpPr/>
                  <p:nvPr/>
                </p:nvSpPr>
                <p:spPr>
                  <a:xfrm>
                    <a:off x="1778561" y="5681773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0E27BBBE-38D4-7CB2-C733-9F35799D2A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561" y="5681773"/>
                    <a:ext cx="297366" cy="297366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BD334C8-BCBD-0B2B-B7F4-FB12405C6B8C}"/>
                  </a:ext>
                </a:extLst>
              </p:cNvPr>
              <p:cNvCxnSpPr>
                <a:cxnSpLocks/>
                <a:stCxn id="21" idx="7"/>
                <a:endCxn id="12" idx="3"/>
              </p:cNvCxnSpPr>
              <p:nvPr/>
            </p:nvCxnSpPr>
            <p:spPr>
              <a:xfrm flipV="1">
                <a:off x="2032379" y="5146213"/>
                <a:ext cx="497895" cy="57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2E0AC81-59E8-7DF3-11CF-9E9D7E7F7463}"/>
                      </a:ext>
                    </a:extLst>
                  </p:cNvPr>
                  <p:cNvSpPr/>
                  <p:nvPr/>
                </p:nvSpPr>
                <p:spPr>
                  <a:xfrm>
                    <a:off x="2477802" y="5681614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2E0AC81-59E8-7DF3-11CF-9E9D7E7F74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7802" y="5681614"/>
                    <a:ext cx="297366" cy="297366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FC0314F-9252-2FC3-29F1-6BBE43068D40}"/>
                  </a:ext>
                </a:extLst>
              </p:cNvPr>
              <p:cNvCxnSpPr>
                <a:cxnSpLocks/>
                <a:stCxn id="89" idx="1"/>
                <a:endCxn id="23" idx="5"/>
              </p:cNvCxnSpPr>
              <p:nvPr/>
            </p:nvCxnSpPr>
            <p:spPr>
              <a:xfrm flipH="1" flipV="1">
                <a:off x="2731620" y="5935432"/>
                <a:ext cx="218180" cy="329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810906D-7A18-043A-8427-77384883494D}"/>
                  </a:ext>
                </a:extLst>
              </p:cNvPr>
              <p:cNvCxnSpPr>
                <a:cxnSpLocks/>
                <a:stCxn id="23" idx="1"/>
                <a:endCxn id="11" idx="5"/>
              </p:cNvCxnSpPr>
              <p:nvPr/>
            </p:nvCxnSpPr>
            <p:spPr>
              <a:xfrm flipH="1" flipV="1">
                <a:off x="2063020" y="5124862"/>
                <a:ext cx="458330" cy="600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98A23E3-DBB9-B8D8-1884-CED0904A4FDB}"/>
                  </a:ext>
                </a:extLst>
              </p:cNvPr>
              <p:cNvCxnSpPr>
                <a:cxnSpLocks/>
                <a:stCxn id="89" idx="0"/>
                <a:endCxn id="12" idx="5"/>
              </p:cNvCxnSpPr>
              <p:nvPr/>
            </p:nvCxnSpPr>
            <p:spPr>
              <a:xfrm flipH="1" flipV="1">
                <a:off x="2740544" y="5146213"/>
                <a:ext cx="351054" cy="1059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A262172-FD8F-CB1E-B46E-EBE39C0AC2DC}"/>
                  </a:ext>
                </a:extLst>
              </p:cNvPr>
              <p:cNvCxnSpPr>
                <a:cxnSpLocks/>
                <a:stCxn id="90" idx="0"/>
                <a:endCxn id="13" idx="3"/>
              </p:cNvCxnSpPr>
              <p:nvPr/>
            </p:nvCxnSpPr>
            <p:spPr>
              <a:xfrm flipV="1">
                <a:off x="3633409" y="5110635"/>
                <a:ext cx="352011" cy="10952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EA0A971-77A5-7436-D3D9-43835AC4CBDD}"/>
                  </a:ext>
                </a:extLst>
              </p:cNvPr>
              <p:cNvCxnSpPr>
                <a:cxnSpLocks/>
                <a:stCxn id="91" idx="0"/>
                <a:endCxn id="14" idx="5"/>
              </p:cNvCxnSpPr>
              <p:nvPr/>
            </p:nvCxnSpPr>
            <p:spPr>
              <a:xfrm flipH="1" flipV="1">
                <a:off x="4901346" y="5088489"/>
                <a:ext cx="547896" cy="11134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79B11E8-CB70-09D5-5692-98F52CF2EBD3}"/>
                  </a:ext>
                </a:extLst>
              </p:cNvPr>
              <p:cNvCxnSpPr>
                <a:cxnSpLocks/>
                <a:stCxn id="90" idx="7"/>
                <a:endCxn id="30" idx="3"/>
              </p:cNvCxnSpPr>
              <p:nvPr/>
            </p:nvCxnSpPr>
            <p:spPr>
              <a:xfrm flipV="1">
                <a:off x="3775207" y="5905553"/>
                <a:ext cx="231987" cy="3590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57DBA7B-5254-A8C6-3355-D4C2C9D83A5C}"/>
                      </a:ext>
                    </a:extLst>
                  </p:cNvPr>
                  <p:cNvSpPr/>
                  <p:nvPr/>
                </p:nvSpPr>
                <p:spPr>
                  <a:xfrm>
                    <a:off x="3963646" y="5651735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57DBA7B-5254-A8C6-3355-D4C2C9D83A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3646" y="5651735"/>
                    <a:ext cx="297366" cy="29736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37FC9F5-A18A-D42A-6F8C-5AA40BB824CA}"/>
                  </a:ext>
                </a:extLst>
              </p:cNvPr>
              <p:cNvCxnSpPr>
                <a:cxnSpLocks/>
                <a:stCxn id="30" idx="7"/>
                <a:endCxn id="14" idx="3"/>
              </p:cNvCxnSpPr>
              <p:nvPr/>
            </p:nvCxnSpPr>
            <p:spPr>
              <a:xfrm flipV="1">
                <a:off x="4217464" y="5088489"/>
                <a:ext cx="473612" cy="606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0ADFF2C-4F0E-77C7-3A61-0CF07017BC71}"/>
                      </a:ext>
                    </a:extLst>
                  </p:cNvPr>
                  <p:cNvSpPr/>
                  <p:nvPr/>
                </p:nvSpPr>
                <p:spPr>
                  <a:xfrm>
                    <a:off x="4743739" y="5718734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0ADFF2C-4F0E-77C7-3A61-0CF07017BC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3739" y="5718734"/>
                    <a:ext cx="297366" cy="297366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58630BB-F888-0CDC-645F-A2342832FDBE}"/>
                  </a:ext>
                </a:extLst>
              </p:cNvPr>
              <p:cNvCxnSpPr>
                <a:cxnSpLocks/>
                <a:stCxn id="91" idx="1"/>
                <a:endCxn id="32" idx="5"/>
              </p:cNvCxnSpPr>
              <p:nvPr/>
            </p:nvCxnSpPr>
            <p:spPr>
              <a:xfrm flipH="1" flipV="1">
                <a:off x="4997557" y="5972552"/>
                <a:ext cx="309887" cy="288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B828979-052A-0E6C-DB99-04CD8A0D46C6}"/>
                  </a:ext>
                </a:extLst>
              </p:cNvPr>
              <p:cNvCxnSpPr>
                <a:cxnSpLocks/>
                <a:stCxn id="32" idx="1"/>
                <a:endCxn id="13" idx="5"/>
              </p:cNvCxnSpPr>
              <p:nvPr/>
            </p:nvCxnSpPr>
            <p:spPr>
              <a:xfrm flipH="1" flipV="1">
                <a:off x="4195690" y="5110635"/>
                <a:ext cx="591597" cy="651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A856D48-FBDF-6A95-E398-77E0735F16CD}"/>
                  </a:ext>
                </a:extLst>
              </p:cNvPr>
              <p:cNvCxnSpPr>
                <a:cxnSpLocks/>
                <a:stCxn id="7" idx="0"/>
                <a:endCxn id="6" idx="3"/>
              </p:cNvCxnSpPr>
              <p:nvPr/>
            </p:nvCxnSpPr>
            <p:spPr>
              <a:xfrm flipV="1">
                <a:off x="3096347" y="2760310"/>
                <a:ext cx="242602" cy="3873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1A4AF4B-B375-6D06-964E-94BD26FA1FEF}"/>
                  </a:ext>
                </a:extLst>
              </p:cNvPr>
              <p:cNvCxnSpPr>
                <a:cxnSpLocks/>
                <a:stCxn id="8" idx="0"/>
                <a:endCxn id="6" idx="5"/>
              </p:cNvCxnSpPr>
              <p:nvPr/>
            </p:nvCxnSpPr>
            <p:spPr>
              <a:xfrm flipH="1" flipV="1">
                <a:off x="3549219" y="2760310"/>
                <a:ext cx="221414" cy="381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4C188E7-AA25-39DA-4625-0F5C23C05C66}"/>
                  </a:ext>
                </a:extLst>
              </p:cNvPr>
              <p:cNvCxnSpPr>
                <a:cxnSpLocks/>
                <a:stCxn id="11" idx="0"/>
                <a:endCxn id="9" idx="3"/>
              </p:cNvCxnSpPr>
              <p:nvPr/>
            </p:nvCxnSpPr>
            <p:spPr>
              <a:xfrm flipV="1">
                <a:off x="1957885" y="4492246"/>
                <a:ext cx="265096" cy="378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247F40D-9D9F-B7AF-0EEF-313D669D919C}"/>
                  </a:ext>
                </a:extLst>
              </p:cNvPr>
              <p:cNvCxnSpPr>
                <a:cxnSpLocks/>
                <a:stCxn id="12" idx="0"/>
                <a:endCxn id="9" idx="5"/>
              </p:cNvCxnSpPr>
              <p:nvPr/>
            </p:nvCxnSpPr>
            <p:spPr>
              <a:xfrm flipH="1" flipV="1">
                <a:off x="2433251" y="4492246"/>
                <a:ext cx="202158" cy="4001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31EB8B5-B8A9-B344-3D37-EABB9CB52EF4}"/>
                  </a:ext>
                </a:extLst>
              </p:cNvPr>
              <p:cNvCxnSpPr>
                <a:cxnSpLocks/>
                <a:stCxn id="13" idx="0"/>
                <a:endCxn id="10" idx="3"/>
              </p:cNvCxnSpPr>
              <p:nvPr/>
            </p:nvCxnSpPr>
            <p:spPr>
              <a:xfrm flipV="1">
                <a:off x="4090555" y="4468213"/>
                <a:ext cx="192308" cy="388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84DAE3C-D711-6680-F0D5-FC9B8A2AF387}"/>
                  </a:ext>
                </a:extLst>
              </p:cNvPr>
              <p:cNvCxnSpPr>
                <a:cxnSpLocks/>
                <a:stCxn id="14" idx="0"/>
                <a:endCxn id="10" idx="5"/>
              </p:cNvCxnSpPr>
              <p:nvPr/>
            </p:nvCxnSpPr>
            <p:spPr>
              <a:xfrm flipH="1" flipV="1">
                <a:off x="4493133" y="4468213"/>
                <a:ext cx="303078" cy="36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E848843-CDE7-8286-5FE3-3E4048FE733E}"/>
                  </a:ext>
                </a:extLst>
              </p:cNvPr>
              <p:cNvCxnSpPr>
                <a:cxnSpLocks/>
                <a:stCxn id="9" idx="7"/>
                <a:endCxn id="42" idx="3"/>
              </p:cNvCxnSpPr>
              <p:nvPr/>
            </p:nvCxnSpPr>
            <p:spPr>
              <a:xfrm flipV="1">
                <a:off x="2433251" y="4047416"/>
                <a:ext cx="447534" cy="2345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C9B6748-1E5B-56EA-761B-814C4E32BED6}"/>
                      </a:ext>
                    </a:extLst>
                  </p:cNvPr>
                  <p:cNvSpPr/>
                  <p:nvPr/>
                </p:nvSpPr>
                <p:spPr>
                  <a:xfrm>
                    <a:off x="2837237" y="3793598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C9B6748-1E5B-56EA-761B-814C4E32BE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237" y="3793598"/>
                    <a:ext cx="297366" cy="297366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D4EF134-5968-7E36-649E-24C8080A8294}"/>
                  </a:ext>
                </a:extLst>
              </p:cNvPr>
              <p:cNvCxnSpPr>
                <a:cxnSpLocks/>
                <a:stCxn id="42" idx="7"/>
                <a:endCxn id="8" idx="3"/>
              </p:cNvCxnSpPr>
              <p:nvPr/>
            </p:nvCxnSpPr>
            <p:spPr>
              <a:xfrm flipV="1">
                <a:off x="3091055" y="3395865"/>
                <a:ext cx="574443" cy="441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903D7912-FD77-C7AD-7E4A-0D03412469B9}"/>
                      </a:ext>
                    </a:extLst>
                  </p:cNvPr>
                  <p:cNvSpPr/>
                  <p:nvPr/>
                </p:nvSpPr>
                <p:spPr>
                  <a:xfrm>
                    <a:off x="3621950" y="3760736"/>
                    <a:ext cx="297366" cy="29736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¬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903D7912-FD77-C7AD-7E4A-0D03412469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1950" y="3760736"/>
                    <a:ext cx="297366" cy="297366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7C13DD1-32DA-FAD6-9590-DE4B87E4CB19}"/>
                  </a:ext>
                </a:extLst>
              </p:cNvPr>
              <p:cNvCxnSpPr>
                <a:cxnSpLocks/>
                <a:stCxn id="10" idx="1"/>
                <a:endCxn id="44" idx="5"/>
              </p:cNvCxnSpPr>
              <p:nvPr/>
            </p:nvCxnSpPr>
            <p:spPr>
              <a:xfrm flipH="1" flipV="1">
                <a:off x="3875768" y="4014554"/>
                <a:ext cx="407095" cy="2433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C02A45F-DE5D-BE77-CFE0-5D84CCA80C12}"/>
                  </a:ext>
                </a:extLst>
              </p:cNvPr>
              <p:cNvCxnSpPr>
                <a:cxnSpLocks/>
                <a:stCxn id="44" idx="1"/>
                <a:endCxn id="7" idx="5"/>
              </p:cNvCxnSpPr>
              <p:nvPr/>
            </p:nvCxnSpPr>
            <p:spPr>
              <a:xfrm flipH="1" flipV="1">
                <a:off x="3201482" y="3401465"/>
                <a:ext cx="464016" cy="4028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CF8E02-4305-977D-B6B7-D701A07B788D}"/>
                  </a:ext>
                </a:extLst>
              </p:cNvPr>
              <p:cNvCxnSpPr>
                <a:cxnSpLocks/>
                <a:stCxn id="9" idx="0"/>
                <a:endCxn id="7" idx="3"/>
              </p:cNvCxnSpPr>
              <p:nvPr/>
            </p:nvCxnSpPr>
            <p:spPr>
              <a:xfrm flipV="1">
                <a:off x="2328116" y="3401465"/>
                <a:ext cx="663096" cy="8369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C21E31B-5FD8-F036-53E6-5FC4A56FDD68}"/>
                  </a:ext>
                </a:extLst>
              </p:cNvPr>
              <p:cNvCxnSpPr>
                <a:cxnSpLocks/>
                <a:stCxn id="10" idx="0"/>
                <a:endCxn id="8" idx="5"/>
              </p:cNvCxnSpPr>
              <p:nvPr/>
            </p:nvCxnSpPr>
            <p:spPr>
              <a:xfrm flipH="1" flipV="1">
                <a:off x="3875768" y="3395865"/>
                <a:ext cx="512230" cy="818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C2EEE49-245D-7893-AC4E-FF4459F9E375}"/>
                    </a:ext>
                  </a:extLst>
                </p:cNvPr>
                <p:cNvSpPr/>
                <p:nvPr/>
              </p:nvSpPr>
              <p:spPr>
                <a:xfrm>
                  <a:off x="6936826" y="4842282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C2EEE49-245D-7893-AC4E-FF4459F9E3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826" y="4842282"/>
                  <a:ext cx="401064" cy="401064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91F0890-D56E-3B90-6245-108724987848}"/>
                    </a:ext>
                  </a:extLst>
                </p:cNvPr>
                <p:cNvSpPr/>
                <p:nvPr/>
              </p:nvSpPr>
              <p:spPr>
                <a:xfrm>
                  <a:off x="8657779" y="4835788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91F0890-D56E-3B90-6245-1087249878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7779" y="4835788"/>
                  <a:ext cx="401064" cy="401064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9EAF146-0BBB-B6B0-B4E8-52B1D14A169D}"/>
                    </a:ext>
                  </a:extLst>
                </p:cNvPr>
                <p:cNvSpPr/>
                <p:nvPr/>
              </p:nvSpPr>
              <p:spPr>
                <a:xfrm>
                  <a:off x="9199590" y="4835788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9EAF146-0BBB-B6B0-B4E8-52B1D14A1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590" y="4835788"/>
                  <a:ext cx="401064" cy="401064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99D07F33-3EFD-1D52-8E8F-D18A4B57A17A}"/>
                    </a:ext>
                  </a:extLst>
                </p:cNvPr>
                <p:cNvSpPr/>
                <p:nvPr/>
              </p:nvSpPr>
              <p:spPr>
                <a:xfrm>
                  <a:off x="11015423" y="4831814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99D07F33-3EFD-1D52-8E8F-D18A4B57A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423" y="4831814"/>
                  <a:ext cx="401064" cy="401064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51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0BCD-87E4-9B99-0AD2-1704B4C5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circuits: Rigorous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AC99B-4520-D55D-194D-1B4F4F2AA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217" y="1825624"/>
                <a:ext cx="11582400" cy="460130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-output </a:t>
                </a:r>
                <a:r>
                  <a:rPr lang="en-US" dirty="0">
                    <a:solidFill>
                      <a:schemeClr val="accent1"/>
                    </a:solidFill>
                  </a:rPr>
                  <a:t>circuit</a:t>
                </a:r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directed acyclic graph</a:t>
                </a:r>
              </a:p>
              <a:p>
                <a:pPr lvl="1"/>
                <a:r>
                  <a:rPr lang="en-US" dirty="0"/>
                  <a:t>We refer to the edges as “wires”</a:t>
                </a:r>
              </a:p>
              <a:p>
                <a:pPr lvl="1"/>
                <a:r>
                  <a:rPr lang="en-US" dirty="0"/>
                  <a:t>Each node is labeled with one of the following: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(two incoming wires)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 (one incoming wire)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or a variable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(zero incoming wires)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the nodes are additionally labeled as “output 1”, “output 2”, …, “output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AC99B-4520-D55D-194D-1B4F4F2AA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217" y="1825624"/>
                <a:ext cx="11582400" cy="4601302"/>
              </a:xfrm>
              <a:blipFill>
                <a:blip r:embed="rId2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44E68-0A78-84ED-EB50-6AEA10B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ACDE42-8AA5-36EC-2FD7-68E02EF60451}"/>
              </a:ext>
            </a:extLst>
          </p:cNvPr>
          <p:cNvGrpSpPr/>
          <p:nvPr/>
        </p:nvGrpSpPr>
        <p:grpSpPr>
          <a:xfrm>
            <a:off x="5067738" y="3874522"/>
            <a:ext cx="1602613" cy="945931"/>
            <a:chOff x="7252138" y="4120055"/>
            <a:chExt cx="1602613" cy="945931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3A093F4D-29C0-6717-EAEF-BBE5C16DD741}"/>
                </a:ext>
              </a:extLst>
            </p:cNvPr>
            <p:cNvSpPr/>
            <p:nvPr/>
          </p:nvSpPr>
          <p:spPr>
            <a:xfrm>
              <a:off x="7252138" y="4120055"/>
              <a:ext cx="241738" cy="945931"/>
            </a:xfrm>
            <a:prstGeom prst="rightBrace">
              <a:avLst>
                <a:gd name="adj1" fmla="val 4886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BE39BF-89F2-779F-ECA6-15DCE6EB5C1F}"/>
                </a:ext>
              </a:extLst>
            </p:cNvPr>
            <p:cNvSpPr txBox="1"/>
            <p:nvPr/>
          </p:nvSpPr>
          <p:spPr>
            <a:xfrm>
              <a:off x="7655768" y="4390053"/>
              <a:ext cx="119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“gates”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5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CDC-1FF6-DFEE-BA3B-9A890A87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circuits: Rigorous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B21BB-FD25-EF91-02BC-2D6ECA8C2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171" y="1811866"/>
                <a:ext cx="11617235" cy="46789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computes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inductively: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 and its incoming wire comes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its incoming wires come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and its incoming wires come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B21BB-FD25-EF91-02BC-2D6ECA8C2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71" y="1811866"/>
                <a:ext cx="11617235" cy="4678977"/>
              </a:xfrm>
              <a:blipFill>
                <a:blip r:embed="rId2"/>
                <a:stretch>
                  <a:fillRect l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5C008-C80A-F94D-1D3B-63AFB5F5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90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18AD-921F-D9AF-0293-48D85D00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42017-9291-B81C-67F9-87F809BC3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the output nodes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 a whole, the circuit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42017-9291-B81C-67F9-87F809BC3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B5AE-856F-6A09-5A46-EAC96F5B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52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9C0-D1CA-1D89-AC93-449CC528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D57D8-3EF2-6123-4F5C-C619E9818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18074" cy="4351338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size </a:t>
                </a:r>
                <a:r>
                  <a:rPr lang="en-US" dirty="0"/>
                  <a:t>of the circuit is the total number of AND/OR/NOT gates</a:t>
                </a:r>
              </a:p>
              <a:p>
                <a:pPr lvl="1"/>
                <a:r>
                  <a:rPr lang="en-US" dirty="0"/>
                  <a:t>How much </a:t>
                </a:r>
                <a:r>
                  <a:rPr lang="en-US" dirty="0">
                    <a:solidFill>
                      <a:schemeClr val="accent1"/>
                    </a:solidFill>
                  </a:rPr>
                  <a:t>“work”</a:t>
                </a:r>
                <a:r>
                  <a:rPr lang="en-US" dirty="0"/>
                  <a:t> does the circuit do?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size of the </a:t>
                </a:r>
                <a:r>
                  <a:rPr lang="en-US" dirty="0">
                    <a:solidFill>
                      <a:schemeClr val="accent1"/>
                    </a:solidFill>
                  </a:rPr>
                  <a:t>smallest</a:t>
                </a:r>
                <a:r>
                  <a:rPr lang="en-US" dirty="0"/>
                  <a:t> circuit that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work is </a:t>
                </a:r>
                <a:r>
                  <a:rPr lang="en-US" dirty="0">
                    <a:solidFill>
                      <a:schemeClr val="accent1"/>
                    </a:solidFill>
                  </a:rPr>
                  <a:t>required</a:t>
                </a:r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D57D8-3EF2-6123-4F5C-C619E9818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18074" cy="4351338"/>
              </a:xfrm>
              <a:blipFill>
                <a:blip r:embed="rId2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A0C8B-9835-88BD-282B-C77D482E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FC25902-BA99-A809-D319-4B88FA84ECAD}"/>
              </a:ext>
            </a:extLst>
          </p:cNvPr>
          <p:cNvGrpSpPr/>
          <p:nvPr/>
        </p:nvGrpSpPr>
        <p:grpSpPr>
          <a:xfrm>
            <a:off x="10339059" y="245130"/>
            <a:ext cx="1566925" cy="1703454"/>
            <a:chOff x="9805659" y="473730"/>
            <a:chExt cx="1566925" cy="17034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AC489D7-C639-D040-8A0C-9E4C1BD61CEA}"/>
                    </a:ext>
                  </a:extLst>
                </p:cNvPr>
                <p:cNvSpPr/>
                <p:nvPr/>
              </p:nvSpPr>
              <p:spPr>
                <a:xfrm>
                  <a:off x="10452705" y="473730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AC489D7-C639-D040-8A0C-9E4C1BD61C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2705" y="473730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FC5FC61-05FE-D81D-0B04-01968291ACB8}"/>
                    </a:ext>
                  </a:extLst>
                </p:cNvPr>
                <p:cNvSpPr/>
                <p:nvPr/>
              </p:nvSpPr>
              <p:spPr>
                <a:xfrm>
                  <a:off x="10206723" y="894581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FC5FC61-05FE-D81D-0B04-01968291AC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723" y="894581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7B2A314-3125-E72E-D337-68B2E81D83F1}"/>
                    </a:ext>
                  </a:extLst>
                </p:cNvPr>
                <p:cNvSpPr/>
                <p:nvPr/>
              </p:nvSpPr>
              <p:spPr>
                <a:xfrm>
                  <a:off x="10679602" y="913473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7B2A314-3125-E72E-D337-68B2E81D8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9602" y="913473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E085B45-3EDC-FEE6-C677-0544FAD8BB27}"/>
                </a:ext>
              </a:extLst>
            </p:cNvPr>
            <p:cNvCxnSpPr>
              <a:cxnSpLocks/>
              <a:stCxn id="63" idx="0"/>
              <a:endCxn id="51" idx="3"/>
            </p:cNvCxnSpPr>
            <p:nvPr/>
          </p:nvCxnSpPr>
          <p:spPr>
            <a:xfrm flipV="1">
              <a:off x="10006191" y="1148399"/>
              <a:ext cx="244080" cy="591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8C5A2D4-1A4B-9AEF-1F80-4ADF29CB1B44}"/>
                </a:ext>
              </a:extLst>
            </p:cNvPr>
            <p:cNvCxnSpPr>
              <a:cxnSpLocks/>
              <a:stCxn id="63" idx="7"/>
              <a:endCxn id="55" idx="3"/>
            </p:cNvCxnSpPr>
            <p:nvPr/>
          </p:nvCxnSpPr>
          <p:spPr>
            <a:xfrm flipV="1">
              <a:off x="10147989" y="1634307"/>
              <a:ext cx="121368" cy="163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B1C596E-1076-44E6-FFEA-1532F3B81F04}"/>
                    </a:ext>
                  </a:extLst>
                </p:cNvPr>
                <p:cNvSpPr/>
                <p:nvPr/>
              </p:nvSpPr>
              <p:spPr>
                <a:xfrm>
                  <a:off x="10225809" y="1380489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B1C596E-1076-44E6-FFEA-1532F3B81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5809" y="1380489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B7E49B9-B51C-81EB-3DC4-A0D3B68B2EEF}"/>
                </a:ext>
              </a:extLst>
            </p:cNvPr>
            <p:cNvCxnSpPr>
              <a:cxnSpLocks/>
              <a:stCxn id="55" idx="7"/>
              <a:endCxn id="52" idx="3"/>
            </p:cNvCxnSpPr>
            <p:nvPr/>
          </p:nvCxnSpPr>
          <p:spPr>
            <a:xfrm flipV="1">
              <a:off x="10479627" y="1167291"/>
              <a:ext cx="243523" cy="25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404BCDC-3FDE-996C-FE3D-750EBAA0DFDE}"/>
                    </a:ext>
                  </a:extLst>
                </p:cNvPr>
                <p:cNvSpPr/>
                <p:nvPr/>
              </p:nvSpPr>
              <p:spPr>
                <a:xfrm>
                  <a:off x="10657800" y="1401350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404BCDC-3FDE-996C-FE3D-750EBAA0D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7800" y="1401350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77ED8B1-8103-F1E7-8DF8-6A172AC63D9F}"/>
                </a:ext>
              </a:extLst>
            </p:cNvPr>
            <p:cNvCxnSpPr>
              <a:cxnSpLocks/>
              <a:stCxn id="64" idx="1"/>
              <a:endCxn id="57" idx="5"/>
            </p:cNvCxnSpPr>
            <p:nvPr/>
          </p:nvCxnSpPr>
          <p:spPr>
            <a:xfrm flipH="1" flipV="1">
              <a:off x="10911618" y="1655168"/>
              <a:ext cx="118636" cy="179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25A979-5621-B6DC-FED2-0CEDF3CA14C3}"/>
                </a:ext>
              </a:extLst>
            </p:cNvPr>
            <p:cNvCxnSpPr>
              <a:cxnSpLocks/>
              <a:stCxn id="57" idx="1"/>
              <a:endCxn id="51" idx="5"/>
            </p:cNvCxnSpPr>
            <p:nvPr/>
          </p:nvCxnSpPr>
          <p:spPr>
            <a:xfrm flipH="1" flipV="1">
              <a:off x="10460541" y="1148399"/>
              <a:ext cx="240807" cy="29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2785626-5327-3750-28D9-B80AEAB85BE2}"/>
                </a:ext>
              </a:extLst>
            </p:cNvPr>
            <p:cNvCxnSpPr>
              <a:cxnSpLocks/>
              <a:stCxn id="64" idx="0"/>
              <a:endCxn id="52" idx="5"/>
            </p:cNvCxnSpPr>
            <p:nvPr/>
          </p:nvCxnSpPr>
          <p:spPr>
            <a:xfrm flipH="1" flipV="1">
              <a:off x="10933420" y="1167291"/>
              <a:ext cx="238632" cy="608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1F154D6-FCA9-F33A-4DCE-0633A17BC054}"/>
                </a:ext>
              </a:extLst>
            </p:cNvPr>
            <p:cNvCxnSpPr>
              <a:cxnSpLocks/>
              <a:stCxn id="51" idx="0"/>
              <a:endCxn id="50" idx="3"/>
            </p:cNvCxnSpPr>
            <p:nvPr/>
          </p:nvCxnSpPr>
          <p:spPr>
            <a:xfrm flipV="1">
              <a:off x="10355406" y="727548"/>
              <a:ext cx="140847" cy="1670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6C40E2D-8AA1-73ED-0528-F0410A676515}"/>
                </a:ext>
              </a:extLst>
            </p:cNvPr>
            <p:cNvCxnSpPr>
              <a:cxnSpLocks/>
              <a:stCxn id="52" idx="0"/>
              <a:endCxn id="50" idx="5"/>
            </p:cNvCxnSpPr>
            <p:nvPr/>
          </p:nvCxnSpPr>
          <p:spPr>
            <a:xfrm flipH="1" flipV="1">
              <a:off x="10706523" y="727548"/>
              <a:ext cx="121762" cy="18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4048851-C710-8CD5-B676-750A207C1D78}"/>
                    </a:ext>
                  </a:extLst>
                </p:cNvPr>
                <p:cNvSpPr/>
                <p:nvPr/>
              </p:nvSpPr>
              <p:spPr>
                <a:xfrm>
                  <a:off x="9805659" y="1739526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4048851-C710-8CD5-B676-750A207C1D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659" y="1739526"/>
                  <a:ext cx="401064" cy="4010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B510DB9-4F5B-9756-8D3A-2145084E8469}"/>
                    </a:ext>
                  </a:extLst>
                </p:cNvPr>
                <p:cNvSpPr/>
                <p:nvPr/>
              </p:nvSpPr>
              <p:spPr>
                <a:xfrm>
                  <a:off x="10971520" y="1776120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B510DB9-4F5B-9756-8D3A-2145084E84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1520" y="1776120"/>
                  <a:ext cx="401064" cy="40106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6773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E3FB-7CBD-76EF-E263-18D35D7E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7CDF6-0D3C-2344-8442-244B8F661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Circuit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7CDF6-0D3C-2344-8442-244B8F661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8399-C389-445B-5411-6B0D45CA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3CA928-12AF-0ABD-3D89-41FA564D78F8}"/>
              </a:ext>
            </a:extLst>
          </p:cNvPr>
          <p:cNvGrpSpPr/>
          <p:nvPr/>
        </p:nvGrpSpPr>
        <p:grpSpPr>
          <a:xfrm>
            <a:off x="7724240" y="324197"/>
            <a:ext cx="4129322" cy="2588446"/>
            <a:chOff x="7724240" y="324197"/>
            <a:chExt cx="4129322" cy="2588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5C55976-B4C1-7252-62AD-EA4D6937AF45}"/>
                    </a:ext>
                  </a:extLst>
                </p:cNvPr>
                <p:cNvSpPr/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5C55976-B4C1-7252-62AD-EA4D6937A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74566FF-F3BD-AB8D-6CC2-16543D2471AF}"/>
                    </a:ext>
                  </a:extLst>
                </p:cNvPr>
                <p:cNvSpPr/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74566FF-F3BD-AB8D-6CC2-16543D247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65435A3-98EE-639D-0161-7D97D92BC91F}"/>
                    </a:ext>
                  </a:extLst>
                </p:cNvPr>
                <p:cNvSpPr/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65435A3-98EE-639D-0161-7D97D92BC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7B031DD-A5F0-452C-1A73-4C1A7DC0913A}"/>
                    </a:ext>
                  </a:extLst>
                </p:cNvPr>
                <p:cNvSpPr/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7B031DD-A5F0-452C-1A73-4C1A7DC091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73EC7E8-7A0C-ACCD-FC6F-5759B06B6DB3}"/>
                    </a:ext>
                  </a:extLst>
                </p:cNvPr>
                <p:cNvSpPr/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73EC7E8-7A0C-ACCD-FC6F-5759B06B6D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F4A738-F0A6-D072-FF7C-E24DC1F63515}"/>
                    </a:ext>
                  </a:extLst>
                </p:cNvPr>
                <p:cNvSpPr txBox="1"/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F4A738-F0A6-D072-FF7C-E24DC1F63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364FD6-DBA4-6D86-99BC-9F8F46469E06}"/>
                    </a:ext>
                  </a:extLst>
                </p:cNvPr>
                <p:cNvSpPr txBox="1"/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364FD6-DBA4-6D86-99BC-9F8F46469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0736E9-BD8B-F921-F547-0C1001E41ED9}"/>
                    </a:ext>
                  </a:extLst>
                </p:cNvPr>
                <p:cNvSpPr txBox="1"/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0736E9-BD8B-F921-F547-0C1001E41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2802686-46F3-7A75-6271-85F4B399C225}"/>
                    </a:ext>
                  </a:extLst>
                </p:cNvPr>
                <p:cNvSpPr txBox="1"/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2802686-46F3-7A75-6271-85F4B399C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6DBDCB-A631-9B9F-9BDA-8A3D5B37DAE8}"/>
                </a:ext>
              </a:extLst>
            </p:cNvPr>
            <p:cNvCxnSpPr>
              <a:cxnSpLocks/>
              <a:stCxn id="15" idx="7"/>
              <a:endCxn id="14" idx="3"/>
            </p:cNvCxnSpPr>
            <p:nvPr/>
          </p:nvCxnSpPr>
          <p:spPr>
            <a:xfrm flipV="1">
              <a:off x="8809548" y="578015"/>
              <a:ext cx="803805" cy="373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857FEE-51C2-ACC0-1812-B082F7FCD19A}"/>
                </a:ext>
              </a:extLst>
            </p:cNvPr>
            <p:cNvCxnSpPr>
              <a:cxnSpLocks/>
              <a:stCxn id="16" idx="1"/>
              <a:endCxn id="14" idx="5"/>
            </p:cNvCxnSpPr>
            <p:nvPr/>
          </p:nvCxnSpPr>
          <p:spPr>
            <a:xfrm flipH="1" flipV="1">
              <a:off x="9823623" y="578015"/>
              <a:ext cx="891642" cy="372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FD35C46-7098-7A84-CF09-B4F88C89B113}"/>
                </a:ext>
              </a:extLst>
            </p:cNvPr>
            <p:cNvCxnSpPr>
              <a:cxnSpLocks/>
              <a:stCxn id="23" idx="0"/>
              <a:endCxn id="17" idx="3"/>
            </p:cNvCxnSpPr>
            <p:nvPr/>
          </p:nvCxnSpPr>
          <p:spPr>
            <a:xfrm flipV="1">
              <a:off x="7932397" y="2017930"/>
              <a:ext cx="201015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B43CD58-AE04-C4EA-1FA4-FE9CA5318DAF}"/>
                </a:ext>
              </a:extLst>
            </p:cNvPr>
            <p:cNvCxnSpPr>
              <a:cxnSpLocks/>
              <a:stCxn id="24" idx="0"/>
              <a:endCxn id="17" idx="5"/>
            </p:cNvCxnSpPr>
            <p:nvPr/>
          </p:nvCxnSpPr>
          <p:spPr>
            <a:xfrm flipH="1" flipV="1">
              <a:off x="8343682" y="2017930"/>
              <a:ext cx="208111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3019825-7949-A41A-60C5-720DC19FDA33}"/>
                </a:ext>
              </a:extLst>
            </p:cNvPr>
            <p:cNvCxnSpPr>
              <a:cxnSpLocks/>
              <a:stCxn id="25" idx="0"/>
              <a:endCxn id="18" idx="3"/>
            </p:cNvCxnSpPr>
            <p:nvPr/>
          </p:nvCxnSpPr>
          <p:spPr>
            <a:xfrm flipV="1">
              <a:off x="11028322" y="2002667"/>
              <a:ext cx="198569" cy="535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0E6C9CE-AF21-B585-9422-5C350FC9935A}"/>
                </a:ext>
              </a:extLst>
            </p:cNvPr>
            <p:cNvCxnSpPr>
              <a:cxnSpLocks/>
              <a:stCxn id="26" idx="0"/>
              <a:endCxn id="18" idx="5"/>
            </p:cNvCxnSpPr>
            <p:nvPr/>
          </p:nvCxnSpPr>
          <p:spPr>
            <a:xfrm flipH="1" flipV="1">
              <a:off x="11437161" y="2002667"/>
              <a:ext cx="208245" cy="53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52B642-DFC9-10F5-94C3-0720C113C9A4}"/>
                    </a:ext>
                  </a:extLst>
                </p:cNvPr>
                <p:cNvSpPr/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52B642-DFC9-10F5-94C3-0720C113C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822F7A-62D8-24FE-4F58-3997257F6349}"/>
                </a:ext>
              </a:extLst>
            </p:cNvPr>
            <p:cNvCxnSpPr>
              <a:cxnSpLocks/>
              <a:stCxn id="50" idx="0"/>
              <a:endCxn id="16" idx="3"/>
            </p:cNvCxnSpPr>
            <p:nvPr/>
          </p:nvCxnSpPr>
          <p:spPr>
            <a:xfrm flipV="1">
              <a:off x="10245614" y="1160993"/>
              <a:ext cx="469651" cy="59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FBB03A4-B57A-A821-EF69-14BAD53F801F}"/>
                    </a:ext>
                  </a:extLst>
                </p:cNvPr>
                <p:cNvSpPr/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FBB03A4-B57A-A821-EF69-14BAD53F8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D2893D5-B2A5-7AF5-8993-6E709780A8EB}"/>
                </a:ext>
              </a:extLst>
            </p:cNvPr>
            <p:cNvCxnSpPr>
              <a:cxnSpLocks/>
              <a:stCxn id="52" idx="0"/>
              <a:endCxn id="15" idx="5"/>
            </p:cNvCxnSpPr>
            <p:nvPr/>
          </p:nvCxnSpPr>
          <p:spPr>
            <a:xfrm flipH="1" flipV="1">
              <a:off x="8809548" y="1161354"/>
              <a:ext cx="444497" cy="60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11BB6D-D612-BB50-DB9D-2F6A787B41F0}"/>
                </a:ext>
              </a:extLst>
            </p:cNvPr>
            <p:cNvCxnSpPr>
              <a:cxnSpLocks/>
              <a:stCxn id="17" idx="0"/>
              <a:endCxn id="15" idx="3"/>
            </p:cNvCxnSpPr>
            <p:nvPr/>
          </p:nvCxnSpPr>
          <p:spPr>
            <a:xfrm flipV="1">
              <a:off x="8238547" y="1161354"/>
              <a:ext cx="360731" cy="602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F1D0544-2B83-216D-9F8D-37E4803EF933}"/>
                </a:ext>
              </a:extLst>
            </p:cNvPr>
            <p:cNvCxnSpPr>
              <a:cxnSpLocks/>
              <a:stCxn id="18" idx="0"/>
              <a:endCxn id="16" idx="5"/>
            </p:cNvCxnSpPr>
            <p:nvPr/>
          </p:nvCxnSpPr>
          <p:spPr>
            <a:xfrm flipH="1" flipV="1">
              <a:off x="10925535" y="1160993"/>
              <a:ext cx="406491" cy="587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448B6D1-A64D-BBF7-D9D0-321DA4D8572A}"/>
                </a:ext>
              </a:extLst>
            </p:cNvPr>
            <p:cNvCxnSpPr>
              <a:cxnSpLocks/>
              <a:stCxn id="121" idx="0"/>
              <a:endCxn id="52" idx="3"/>
            </p:cNvCxnSpPr>
            <p:nvPr/>
          </p:nvCxnSpPr>
          <p:spPr>
            <a:xfrm flipV="1">
              <a:off x="8980276" y="2021282"/>
              <a:ext cx="168634" cy="487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5107A59-E7F9-6DAD-5D19-8A0B2C92B1BC}"/>
                </a:ext>
              </a:extLst>
            </p:cNvPr>
            <p:cNvCxnSpPr>
              <a:cxnSpLocks/>
              <a:stCxn id="128" idx="0"/>
              <a:endCxn id="52" idx="5"/>
            </p:cNvCxnSpPr>
            <p:nvPr/>
          </p:nvCxnSpPr>
          <p:spPr>
            <a:xfrm flipH="1" flipV="1">
              <a:off x="9359180" y="2021282"/>
              <a:ext cx="183978" cy="5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73E961E-57E4-FA48-76CA-BD2352283CD9}"/>
                </a:ext>
              </a:extLst>
            </p:cNvPr>
            <p:cNvCxnSpPr>
              <a:cxnSpLocks/>
              <a:stCxn id="132" idx="0"/>
              <a:endCxn id="50" idx="3"/>
            </p:cNvCxnSpPr>
            <p:nvPr/>
          </p:nvCxnSpPr>
          <p:spPr>
            <a:xfrm flipV="1">
              <a:off x="9983650" y="2008713"/>
              <a:ext cx="156829" cy="5259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E42D008-B463-069F-3018-6A03430F7887}"/>
                </a:ext>
              </a:extLst>
            </p:cNvPr>
            <p:cNvCxnSpPr>
              <a:cxnSpLocks/>
              <a:stCxn id="135" idx="0"/>
              <a:endCxn id="50" idx="5"/>
            </p:cNvCxnSpPr>
            <p:nvPr/>
          </p:nvCxnSpPr>
          <p:spPr>
            <a:xfrm flipH="1" flipV="1">
              <a:off x="10350749" y="2008713"/>
              <a:ext cx="122706" cy="534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7283C41-C9A1-8C63-8D1A-293BCB475178}"/>
                    </a:ext>
                  </a:extLst>
                </p:cNvPr>
                <p:cNvSpPr txBox="1"/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7283C41-C9A1-8C63-8D1A-293BCB475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FC0D7CF-BEBB-EFB9-03E3-0B43EA400506}"/>
                    </a:ext>
                  </a:extLst>
                </p:cNvPr>
                <p:cNvSpPr txBox="1"/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FC0D7CF-BEBB-EFB9-03E3-0B43EA400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E7CA6F3-8AC6-4FC7-21FB-8762399E4A43}"/>
                    </a:ext>
                  </a:extLst>
                </p:cNvPr>
                <p:cNvSpPr txBox="1"/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E7CA6F3-8AC6-4FC7-21FB-8762399E4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6D576AB-1949-6A67-D5C7-1FBA7A80103E}"/>
                    </a:ext>
                  </a:extLst>
                </p:cNvPr>
                <p:cNvSpPr txBox="1"/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6D576AB-1949-6A67-D5C7-1FBA7A801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814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610D-CD82-2211-853F-04AE88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F5760-5572-F9BF-7D9B-C31F12A40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3811"/>
                <a:ext cx="9605211" cy="3963152"/>
              </a:xfrm>
            </p:spPr>
            <p:txBody>
              <a:bodyPr/>
              <a:lstStyle/>
              <a:p>
                <a:r>
                  <a:rPr lang="en-US" dirty="0"/>
                  <a:t>Evidently, to understand the complexity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we need </a:t>
                </a:r>
                <a:r>
                  <a:rPr lang="en-US" dirty="0">
                    <a:solidFill>
                      <a:schemeClr val="accent1"/>
                    </a:solidFill>
                  </a:rPr>
                  <a:t>new conceptual tools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F5760-5572-F9BF-7D9B-C31F12A40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3811"/>
                <a:ext cx="9605211" cy="3963152"/>
              </a:xfrm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08650-08BC-CDAB-2715-ED29424A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2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F27-FCEB-8E24-4C75-BE7613DA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8B249-2E56-C6AC-958D-5E1205B4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983" y="2136913"/>
                <a:ext cx="10296939" cy="46360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8B249-2E56-C6AC-958D-5E1205B4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983" y="2136913"/>
                <a:ext cx="10296939" cy="4636026"/>
              </a:xfrm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90826-EAAD-B51C-72FA-2D099E32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D19A0A-5E82-3859-9ACC-593442A26E0A}"/>
              </a:ext>
            </a:extLst>
          </p:cNvPr>
          <p:cNvGrpSpPr/>
          <p:nvPr/>
        </p:nvGrpSpPr>
        <p:grpSpPr>
          <a:xfrm>
            <a:off x="2462283" y="3235330"/>
            <a:ext cx="7267433" cy="2657374"/>
            <a:chOff x="4602804" y="3977893"/>
            <a:chExt cx="7267433" cy="26573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9DC68D-20E8-3434-BB8A-FDC131FB27CB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0FEC9DCF-883C-D864-731C-3AE3F244FBF7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What is the circuit complexity of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0FEC9DCF-883C-D864-731C-3AE3F244F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49B03F-AEA0-8288-4AE3-870ADD414FBF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DC6B1A4A-4A22-B35B-1261-FC8B1F3243E6}"/>
                  </a:ext>
                </a:extLst>
              </p:cNvPr>
              <p:cNvSpPr/>
              <p:nvPr/>
            </p:nvSpPr>
            <p:spPr>
              <a:xfrm>
                <a:off x="6104182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DC6B1A4A-4A22-B35B-1261-FC8B1F324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82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FCB642D0-E1B4-2216-9F27-8A954475B3D5}"/>
                  </a:ext>
                </a:extLst>
              </p:cNvPr>
              <p:cNvSpPr/>
              <p:nvPr/>
            </p:nvSpPr>
            <p:spPr>
              <a:xfrm>
                <a:off x="2548476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FCB642D0-E1B4-2216-9F27-8A954475B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76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07319E49-6910-DC56-D0CE-7D716F0380A5}"/>
                  </a:ext>
                </a:extLst>
              </p:cNvPr>
              <p:cNvSpPr/>
              <p:nvPr/>
            </p:nvSpPr>
            <p:spPr>
              <a:xfrm>
                <a:off x="6097623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07319E49-6910-DC56-D0CE-7D716F038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3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0C6240E5-0137-1C57-2867-549E0F26B9F1}"/>
                  </a:ext>
                </a:extLst>
              </p:cNvPr>
              <p:cNvSpPr/>
              <p:nvPr/>
            </p:nvSpPr>
            <p:spPr>
              <a:xfrm>
                <a:off x="2537826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0C6240E5-0137-1C57-2867-549E0F26B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26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6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025D-04FB-17A2-E681-7A654DD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and checking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7263D-1D2B-F655-990D-325A8AE74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663" y="1825625"/>
                <a:ext cx="10860505" cy="4351338"/>
              </a:xfrm>
            </p:spPr>
            <p:txBody>
              <a:bodyPr/>
              <a:lstStyle/>
              <a:p>
                <a:r>
                  <a:rPr lang="en-US" b="1" dirty="0"/>
                  <a:t>Key insight:</a:t>
                </a:r>
                <a:r>
                  <a:rPr lang="en-US" dirty="0"/>
                  <a:t> There exists a polynomial-time randomized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the following properties.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picks a random subset of the vertices, accepts if it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-clique, and rejects otherwise.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7263D-1D2B-F655-990D-325A8AE74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663" y="1825625"/>
                <a:ext cx="10860505" cy="4351338"/>
              </a:xfrm>
              <a:blipFill>
                <a:blip r:embed="rId2"/>
                <a:stretch>
                  <a:fillRect l="-1010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DDF7F-B8F5-EBCB-1EA0-3D081F0D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EA86B3-9666-0D4E-EF6D-82FDCC39D979}"/>
              </a:ext>
            </a:extLst>
          </p:cNvPr>
          <p:cNvGrpSpPr/>
          <p:nvPr/>
        </p:nvGrpSpPr>
        <p:grpSpPr>
          <a:xfrm>
            <a:off x="8277727" y="3251944"/>
            <a:ext cx="3769894" cy="1176793"/>
            <a:chOff x="8277727" y="3251944"/>
            <a:chExt cx="3769894" cy="1176793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3F3CBFA3-DF03-1233-5491-09C4EF333EE2}"/>
                </a:ext>
              </a:extLst>
            </p:cNvPr>
            <p:cNvSpPr/>
            <p:nvPr/>
          </p:nvSpPr>
          <p:spPr>
            <a:xfrm>
              <a:off x="8277727" y="3251944"/>
              <a:ext cx="245792" cy="1176793"/>
            </a:xfrm>
            <a:prstGeom prst="rightBrace">
              <a:avLst>
                <a:gd name="adj1" fmla="val 4821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876EC2-6743-7AEE-4FBA-E5F21FB81146}"/>
                </a:ext>
              </a:extLst>
            </p:cNvPr>
            <p:cNvSpPr txBox="1"/>
            <p:nvPr/>
          </p:nvSpPr>
          <p:spPr>
            <a:xfrm>
              <a:off x="8610287" y="3631962"/>
              <a:ext cx="343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“Nondeterministic TM”</a:t>
              </a:r>
              <a:endParaRPr lang="en-US" sz="1200" dirty="0"/>
            </a:p>
          </p:txBody>
        </p:sp>
      </p:grp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25B80BEB-E14D-CEE8-7F78-0E5DB4B38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5606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if there exists a randomized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u="sng" dirty="0"/>
                  <a:t>N</a:t>
                </a:r>
                <a:r>
                  <a:rPr lang="en-US" dirty="0"/>
                  <a:t>ondeterministic </a:t>
                </a:r>
                <a:r>
                  <a:rPr lang="en-US" u="sng" dirty="0"/>
                  <a:t>P</a:t>
                </a:r>
                <a:r>
                  <a:rPr lang="en-US" dirty="0"/>
                  <a:t>olynomial-time”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CAC98-6CBD-178A-B657-02CCD662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needle in the hay&#10;&#10;Description automatically generated">
            <a:extLst>
              <a:ext uri="{FF2B5EF4-FFF2-40B4-BE49-F238E27FC236}">
                <a16:creationId xmlns:a16="http://schemas.microsoft.com/office/drawing/2014/main" id="{DC66A681-17DA-A92C-4675-D7C6F7969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405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9042EF-F50F-ABDB-55E7-54631E3A1D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Another example of a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9042EF-F50F-ABDB-55E7-54631E3A1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52F07-9C2C-D689-1701-255BF58A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uniformly </a:t>
                </a:r>
                <a:r>
                  <a:rPr lang="en-US" dirty="0">
                    <a:solidFill>
                      <a:schemeClr val="accent1"/>
                    </a:solidFill>
                  </a:rPr>
                  <a:t>at random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integer (long division)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it is, accept; if it isn’t, reject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52F07-9C2C-D689-1701-255BF58A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FFBF6-9FB7-85CE-E2C0-52EFF6AE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needle in the hay&#10;&#10;Description automatically generated">
            <a:extLst>
              <a:ext uri="{FF2B5EF4-FFF2-40B4-BE49-F238E27FC236}">
                <a16:creationId xmlns:a16="http://schemas.microsoft.com/office/drawing/2014/main" id="{17AB3B03-0934-69B3-2420-5EE741EE47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916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2D075-301E-1A52-2344-27AEE971BD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interpret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2D075-301E-1A52-2344-27AEE971B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564B1-E784-1AC1-F746-C8E0917EF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intended to model the concept of tractability</a:t>
                </a:r>
              </a:p>
              <a:p>
                <a:r>
                  <a:rPr lang="en-US" dirty="0"/>
                  <a:t>A nondeterministic polynomial-time algorithm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a practical way to solve a problem</a:t>
                </a:r>
              </a:p>
              <a:p>
                <a:r>
                  <a:rPr lang="en-US" dirty="0"/>
                  <a:t>Instead,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conceptual tool for reasoning about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564B1-E784-1AC1-F746-C8E0917EF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0C0EE-F53E-D32F-3CAD-031A715E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needle in the hay&#10;&#10;Description automatically generated">
            <a:extLst>
              <a:ext uri="{FF2B5EF4-FFF2-40B4-BE49-F238E27FC236}">
                <a16:creationId xmlns:a16="http://schemas.microsoft.com/office/drawing/2014/main" id="{7E8F7AC4-1C8B-9C60-EE4F-3479642A1F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697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2E99-5C26-DF3D-3D4A-F6BCFB81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“Verification of certificates”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F740D-3050-4015-3220-A8F872819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695" y="1624375"/>
                <a:ext cx="11817927" cy="50341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iff </a:t>
                </a: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a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dirty="0"/>
                  <a:t> poly-time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)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simulates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tape 2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)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at random and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F740D-3050-4015-3220-A8F872819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695" y="1624375"/>
                <a:ext cx="11817927" cy="5034119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3E6B-97C9-A917-2011-9D54213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needle in the hay&#10;&#10;Description automatically generated">
            <a:extLst>
              <a:ext uri="{FF2B5EF4-FFF2-40B4-BE49-F238E27FC236}">
                <a16:creationId xmlns:a16="http://schemas.microsoft.com/office/drawing/2014/main" id="{B517CE9C-A92B-5855-4675-E03E36EE2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5BCF999-B205-5A52-891F-B58253F8BE30}"/>
              </a:ext>
            </a:extLst>
          </p:cNvPr>
          <p:cNvGrpSpPr/>
          <p:nvPr/>
        </p:nvGrpSpPr>
        <p:grpSpPr>
          <a:xfrm>
            <a:off x="8345978" y="1690688"/>
            <a:ext cx="2510622" cy="786506"/>
            <a:chOff x="8345978" y="1690688"/>
            <a:chExt cx="2510622" cy="78650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EF4606-69D6-2BFE-1611-D54BF05AC7E8}"/>
                </a:ext>
              </a:extLst>
            </p:cNvPr>
            <p:cNvSpPr/>
            <p:nvPr/>
          </p:nvSpPr>
          <p:spPr>
            <a:xfrm>
              <a:off x="8345978" y="1690688"/>
              <a:ext cx="1762298" cy="6202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“Verifier”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CFC66D6-0357-9938-8299-1F8B40D404EF}"/>
                </a:ext>
              </a:extLst>
            </p:cNvPr>
            <p:cNvSpPr/>
            <p:nvPr/>
          </p:nvSpPr>
          <p:spPr>
            <a:xfrm>
              <a:off x="10108276" y="1995056"/>
              <a:ext cx="748324" cy="482138"/>
            </a:xfrm>
            <a:custGeom>
              <a:avLst/>
              <a:gdLst>
                <a:gd name="connsiteX0" fmla="*/ 0 w 755665"/>
                <a:gd name="connsiteY0" fmla="*/ 40081 h 522219"/>
                <a:gd name="connsiteX1" fmla="*/ 648393 w 755665"/>
                <a:gd name="connsiteY1" fmla="*/ 48393 h 522219"/>
                <a:gd name="connsiteX2" fmla="*/ 748146 w 755665"/>
                <a:gd name="connsiteY2" fmla="*/ 522219 h 522219"/>
                <a:gd name="connsiteX0" fmla="*/ 0 w 748146"/>
                <a:gd name="connsiteY0" fmla="*/ 0 h 482138"/>
                <a:gd name="connsiteX1" fmla="*/ 748146 w 748146"/>
                <a:gd name="connsiteY1" fmla="*/ 482138 h 482138"/>
                <a:gd name="connsiteX0" fmla="*/ 0 w 748146"/>
                <a:gd name="connsiteY0" fmla="*/ 0 h 482138"/>
                <a:gd name="connsiteX1" fmla="*/ 748146 w 748146"/>
                <a:gd name="connsiteY1" fmla="*/ 482138 h 482138"/>
                <a:gd name="connsiteX0" fmla="*/ 0 w 748324"/>
                <a:gd name="connsiteY0" fmla="*/ 0 h 482138"/>
                <a:gd name="connsiteX1" fmla="*/ 748146 w 748324"/>
                <a:gd name="connsiteY1" fmla="*/ 482138 h 48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324" h="482138">
                  <a:moveTo>
                    <a:pt x="0" y="0"/>
                  </a:moveTo>
                  <a:cubicBezTo>
                    <a:pt x="473826" y="2772"/>
                    <a:pt x="756458" y="163484"/>
                    <a:pt x="748146" y="48213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BDF6F02-F931-A8BD-BB43-F2762D86F205}"/>
              </a:ext>
            </a:extLst>
          </p:cNvPr>
          <p:cNvGrpSpPr/>
          <p:nvPr/>
        </p:nvGrpSpPr>
        <p:grpSpPr>
          <a:xfrm>
            <a:off x="4824063" y="3057434"/>
            <a:ext cx="3521914" cy="792263"/>
            <a:chOff x="4824063" y="3057434"/>
            <a:chExt cx="3521914" cy="79226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ECCAF6-A441-8076-7014-E6BD7E87910C}"/>
                </a:ext>
              </a:extLst>
            </p:cNvPr>
            <p:cNvSpPr/>
            <p:nvPr/>
          </p:nvSpPr>
          <p:spPr>
            <a:xfrm>
              <a:off x="5572386" y="3057434"/>
              <a:ext cx="2773591" cy="6202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“Certificate” / “Witness”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59C7FA-E534-A53E-27D9-7E17CB064FD5}"/>
                </a:ext>
              </a:extLst>
            </p:cNvPr>
            <p:cNvSpPr/>
            <p:nvPr/>
          </p:nvSpPr>
          <p:spPr>
            <a:xfrm flipH="1">
              <a:off x="4824063" y="3367559"/>
              <a:ext cx="748324" cy="482138"/>
            </a:xfrm>
            <a:custGeom>
              <a:avLst/>
              <a:gdLst>
                <a:gd name="connsiteX0" fmla="*/ 0 w 755665"/>
                <a:gd name="connsiteY0" fmla="*/ 40081 h 522219"/>
                <a:gd name="connsiteX1" fmla="*/ 648393 w 755665"/>
                <a:gd name="connsiteY1" fmla="*/ 48393 h 522219"/>
                <a:gd name="connsiteX2" fmla="*/ 748146 w 755665"/>
                <a:gd name="connsiteY2" fmla="*/ 522219 h 522219"/>
                <a:gd name="connsiteX0" fmla="*/ 0 w 748146"/>
                <a:gd name="connsiteY0" fmla="*/ 0 h 482138"/>
                <a:gd name="connsiteX1" fmla="*/ 748146 w 748146"/>
                <a:gd name="connsiteY1" fmla="*/ 482138 h 482138"/>
                <a:gd name="connsiteX0" fmla="*/ 0 w 748146"/>
                <a:gd name="connsiteY0" fmla="*/ 0 h 482138"/>
                <a:gd name="connsiteX1" fmla="*/ 748146 w 748146"/>
                <a:gd name="connsiteY1" fmla="*/ 482138 h 482138"/>
                <a:gd name="connsiteX0" fmla="*/ 0 w 748324"/>
                <a:gd name="connsiteY0" fmla="*/ 0 h 482138"/>
                <a:gd name="connsiteX1" fmla="*/ 748146 w 748324"/>
                <a:gd name="connsiteY1" fmla="*/ 482138 h 48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324" h="482138">
                  <a:moveTo>
                    <a:pt x="0" y="0"/>
                  </a:moveTo>
                  <a:cubicBezTo>
                    <a:pt x="473826" y="2772"/>
                    <a:pt x="756458" y="163484"/>
                    <a:pt x="748146" y="48213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62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C9225-2EAA-0BFB-FFF0-53C8E08062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C9225-2EAA-0BFB-FFF0-53C8E0806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1256-EE4E-64BF-ABC7-A7A206477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9338" y="2136371"/>
                <a:ext cx="10921484" cy="451940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(why?)</a:t>
                </a:r>
              </a:p>
              <a:p>
                <a:r>
                  <a:rPr lang="en-US" b="1" dirty="0"/>
                  <a:t>Open question: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can we do if we want to decide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deterministically?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1256-EE4E-64BF-ABC7-A7A206477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338" y="2136371"/>
                <a:ext cx="10921484" cy="4519406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EBE6-8334-8D8B-5452-671DDCAD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EA7BE6-84AC-2672-725C-38B84A59F574}"/>
              </a:ext>
            </a:extLst>
          </p:cNvPr>
          <p:cNvSpPr/>
          <p:nvPr/>
        </p:nvSpPr>
        <p:spPr>
          <a:xfrm>
            <a:off x="9048300" y="242764"/>
            <a:ext cx="2142979" cy="2410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51BE30-131D-AB67-DB23-84D467CD9B17}"/>
              </a:ext>
            </a:extLst>
          </p:cNvPr>
          <p:cNvSpPr/>
          <p:nvPr/>
        </p:nvSpPr>
        <p:spPr>
          <a:xfrm>
            <a:off x="9599742" y="1261974"/>
            <a:ext cx="1060238" cy="12192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633DC-D9F6-A680-F888-1A106A54DE46}"/>
                  </a:ext>
                </a:extLst>
              </p:cNvPr>
              <p:cNvSpPr txBox="1"/>
              <p:nvPr/>
            </p:nvSpPr>
            <p:spPr>
              <a:xfrm>
                <a:off x="9913492" y="1627549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633DC-D9F6-A680-F888-1A106A54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92" y="1627549"/>
                <a:ext cx="4303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F1C41A-9402-1A6A-3F45-D65DBA6056EF}"/>
                  </a:ext>
                </a:extLst>
              </p:cNvPr>
              <p:cNvSpPr txBox="1"/>
              <p:nvPr/>
            </p:nvSpPr>
            <p:spPr>
              <a:xfrm>
                <a:off x="9846613" y="546034"/>
                <a:ext cx="5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F1C41A-9402-1A6A-3F45-D65DBA60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13" y="546034"/>
                <a:ext cx="5640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4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197292</TotalTime>
  <Words>1568</Words>
  <Application>Microsoft Office PowerPoint</Application>
  <PresentationFormat>Widescreen</PresentationFormat>
  <Paragraphs>271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PowerPoint Presentation</vt:lpstr>
      <vt:lpstr>Complexity of the clique problem</vt:lpstr>
      <vt:lpstr>Guessing and checking</vt:lpstr>
      <vt:lpstr>The complexity class "NP"</vt:lpstr>
      <vt:lpstr>Another example of a language in "NP"</vt:lpstr>
      <vt:lpstr>How to interpret "NP"</vt:lpstr>
      <vt:lpstr>“Verification of certificates” perspective</vt:lpstr>
      <vt:lpstr>The "P" vs. "NP" problem</vt:lpstr>
      <vt:lpstr>Solving problems in "NP" by brute force</vt:lpstr>
      <vt:lpstr>PowerPoint Presentation</vt:lpstr>
      <vt:lpstr>"P" vs. "NP" vs. "PSPACE" vs. "EXP"</vt:lpstr>
      <vt:lpstr>The "P" vs. "NP" problem</vt:lpstr>
      <vt:lpstr>Comparing "NP" and "BPP"</vt:lpstr>
      <vt:lpstr>The "P" vs. "NP" problem</vt:lpstr>
      <vt:lpstr>Complexity of "CLIQUE"</vt:lpstr>
      <vt:lpstr>"NP"-hardness</vt:lpstr>
      <vt:lpstr>"NP"-completeness</vt:lpstr>
      <vt:lpstr>"NP"-complete languages are probably not in "P"</vt:lpstr>
      <vt:lpstr>"NP"-completeness</vt:lpstr>
      <vt:lpstr>Proving "NP"-completeness</vt:lpstr>
      <vt:lpstr>Logic gates</vt:lpstr>
      <vt:lpstr>Boolean formulas</vt:lpstr>
      <vt:lpstr>Boolean circuits</vt:lpstr>
      <vt:lpstr>Boolean circuits: Rigorous definition</vt:lpstr>
      <vt:lpstr>Boolean circuits: Rigorous definition</vt:lpstr>
      <vt:lpstr>Boolean circuits</vt:lpstr>
      <vt:lpstr>Circuit complexity</vt:lpstr>
      <vt:lpstr>Circuit complexity example 1</vt:lpstr>
      <vt:lpstr>Circuit complexity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1275</cp:revision>
  <dcterms:created xsi:type="dcterms:W3CDTF">2022-12-12T23:26:37Z</dcterms:created>
  <dcterms:modified xsi:type="dcterms:W3CDTF">2025-04-30T20:33:20Z</dcterms:modified>
</cp:coreProperties>
</file>