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tags/tag1.xml" ContentType="application/vnd.openxmlformats-officedocument.presentationml.tag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00" r:id="rId2"/>
    <p:sldId id="971" r:id="rId3"/>
    <p:sldId id="944" r:id="rId4"/>
    <p:sldId id="785" r:id="rId5"/>
    <p:sldId id="973" r:id="rId6"/>
    <p:sldId id="877" r:id="rId7"/>
    <p:sldId id="974" r:id="rId8"/>
    <p:sldId id="975" r:id="rId9"/>
    <p:sldId id="753" r:id="rId10"/>
    <p:sldId id="976" r:id="rId11"/>
    <p:sldId id="560" r:id="rId12"/>
    <p:sldId id="824" r:id="rId13"/>
    <p:sldId id="562" r:id="rId14"/>
    <p:sldId id="819" r:id="rId15"/>
    <p:sldId id="980" r:id="rId16"/>
    <p:sldId id="982" r:id="rId17"/>
    <p:sldId id="823" r:id="rId18"/>
    <p:sldId id="841" r:id="rId19"/>
    <p:sldId id="842" r:id="rId20"/>
    <p:sldId id="826" r:id="rId21"/>
    <p:sldId id="892" r:id="rId22"/>
    <p:sldId id="829" r:id="rId23"/>
    <p:sldId id="893" r:id="rId24"/>
    <p:sldId id="894" r:id="rId25"/>
  </p:sldIdLst>
  <p:sldSz cx="12192000" cy="6858000"/>
  <p:notesSz cx="6858000" cy="9144000"/>
  <p:custDataLst>
    <p:tags r:id="rId27"/>
  </p:custData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EFEADE"/>
    <a:srgbClr val="FFF2CC"/>
    <a:srgbClr val="4472C4"/>
    <a:srgbClr val="FFCCFF"/>
    <a:srgbClr val="FF99FF"/>
    <a:srgbClr val="8A3500"/>
    <a:srgbClr val="00FFFF"/>
    <a:srgbClr val="444444"/>
    <a:srgbClr val="B1953A"/>
    <a:srgbClr val="E7E6E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73A0DAA-6AF3-43AB-8588-CEC1D06C72B9}" styleName="Medium Style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D7AC3CCA-C797-4891-BE02-D94E43425B78}" styleName="Medium Style 4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dk1"/>
              </a:solidFill>
            </a:ln>
          </a:left>
          <a:right>
            <a:ln w="12700" cmpd="sng">
              <a:solidFill>
                <a:schemeClr val="dk1"/>
              </a:solidFill>
            </a:ln>
          </a:right>
          <a:top>
            <a:ln w="12700" cmpd="sng">
              <a:solidFill>
                <a:schemeClr val="dk1"/>
              </a:solidFill>
            </a:ln>
          </a:top>
          <a:bottom>
            <a:ln w="12700" cmpd="sng">
              <a:solidFill>
                <a:schemeClr val="dk1"/>
              </a:solidFill>
            </a:ln>
          </a:bottom>
          <a:insideH>
            <a:ln w="12700" cmpd="sng">
              <a:solidFill>
                <a:schemeClr val="dk1"/>
              </a:solidFill>
            </a:ln>
          </a:insideH>
          <a:insideV>
            <a:ln w="12700" cmpd="sng">
              <a:solidFill>
                <a:schemeClr val="dk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dk1"/>
              </a:solidFill>
            </a:ln>
          </a:top>
        </a:tcBdr>
        <a:fill>
          <a:solidFill>
            <a:schemeClr val="dk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dk1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D113A9D2-9D6B-4929-AA2D-F23B5EE8CBE7}" styleName="Themed Style 2 - Accent 1">
    <a:tblBg>
      <a:fillRef idx="3">
        <a:schemeClr val="accent1"/>
      </a:fillRef>
      <a:effectRef idx="3">
        <a:schemeClr val="accent1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1">
                <a:tint val="50000"/>
              </a:schemeClr>
            </a:lnRef>
          </a:left>
          <a:right>
            <a:lnRef idx="1">
              <a:schemeClr val="accent1">
                <a:tint val="50000"/>
              </a:schemeClr>
            </a:lnRef>
          </a:right>
          <a:top>
            <a:lnRef idx="1">
              <a:schemeClr val="accent1">
                <a:tint val="50000"/>
              </a:schemeClr>
            </a:lnRef>
          </a:top>
          <a:bottom>
            <a:lnRef idx="1">
              <a:schemeClr val="accent1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306799F8-075E-4A3A-A7F6-7FBC6576F1A4}" styleName="Themed Style 2 - Accent 3">
    <a:tblBg>
      <a:fillRef idx="3">
        <a:schemeClr val="accent3"/>
      </a:fillRef>
      <a:effectRef idx="3">
        <a:schemeClr val="accent3"/>
      </a:effectRef>
    </a:tblBg>
    <a:wholeTbl>
      <a:tcTxStyle>
        <a:fontRef idx="minor">
          <a:scrgbClr r="0" g="0" b="0"/>
        </a:fontRef>
        <a:schemeClr val="lt1"/>
      </a:tcTxStyle>
      <a:tcStyle>
        <a:tcBdr>
          <a:left>
            <a:lnRef idx="1">
              <a:schemeClr val="accent3">
                <a:tint val="50000"/>
              </a:schemeClr>
            </a:lnRef>
          </a:left>
          <a:right>
            <a:lnRef idx="1">
              <a:schemeClr val="accent3">
                <a:tint val="50000"/>
              </a:schemeClr>
            </a:lnRef>
          </a:right>
          <a:top>
            <a:lnRef idx="1">
              <a:schemeClr val="accent3">
                <a:tint val="50000"/>
              </a:schemeClr>
            </a:lnRef>
          </a:top>
          <a:bottom>
            <a:lnRef idx="1">
              <a:schemeClr val="accent3">
                <a:tint val="50000"/>
              </a:schemeClr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lt1">
              <a:alpha val="20000"/>
            </a:schemeClr>
          </a:solidFill>
        </a:fill>
      </a:tcStyle>
    </a:band1H>
    <a:band1V>
      <a:tcStyle>
        <a:tcBdr/>
        <a:fill>
          <a:solidFill>
            <a:schemeClr val="lt1">
              <a:alpha val="20000"/>
            </a:schemeClr>
          </a:solidFill>
        </a:fill>
      </a:tcStyle>
    </a:band1V>
    <a:lastCol>
      <a:tcTxStyle b="on"/>
      <a:tcStyle>
        <a:tcBdr>
          <a:left>
            <a:lnRef idx="2">
              <a:schemeClr val="lt1"/>
            </a:lnRef>
          </a:left>
        </a:tcBdr>
      </a:tcStyle>
    </a:lastCol>
    <a:firstCol>
      <a:tcTxStyle b="on"/>
      <a:tcStyle>
        <a:tcBdr>
          <a:right>
            <a:lnRef idx="2">
              <a:schemeClr val="lt1"/>
            </a:lnRef>
          </a:right>
        </a:tcBdr>
      </a:tcStyle>
    </a:firstCol>
    <a:lastRow>
      <a:tcTxStyle b="on"/>
      <a:tcStyle>
        <a:tcBdr>
          <a:top>
            <a:lnRef idx="2">
              <a:schemeClr val="lt1"/>
            </a:lnRef>
          </a:top>
        </a:tcBdr>
        <a:fill>
          <a:noFill/>
        </a:fill>
      </a:tcStyle>
    </a:lastRow>
    <a:seCell>
      <a:tcStyle>
        <a:tcBdr>
          <a:left>
            <a:ln>
              <a:noFill/>
            </a:ln>
          </a:left>
          <a:top>
            <a:ln>
              <a:noFill/>
            </a:ln>
          </a:top>
        </a:tcBdr>
      </a:tcStyle>
    </a:seCell>
    <a:swCell>
      <a:tcStyle>
        <a:tcBdr>
          <a:right>
            <a:ln>
              <a:noFill/>
            </a:ln>
          </a:right>
          <a:top>
            <a:ln>
              <a:noFill/>
            </a:ln>
          </a:top>
        </a:tcBdr>
      </a:tcStyle>
    </a:swCell>
    <a:firstRow>
      <a:tcTxStyle b="on"/>
      <a:tcStyle>
        <a:tcBdr>
          <a:bottom>
            <a:lnRef idx="3">
              <a:schemeClr val="lt1"/>
            </a:lnRef>
          </a:bottom>
        </a:tcBdr>
        <a:fill>
          <a:noFill/>
        </a:fill>
      </a:tcStyle>
    </a:firstRow>
    <a:neCell>
      <a:tcStyle>
        <a:tcBdr>
          <a:bottom>
            <a:ln>
              <a:noFill/>
            </a:ln>
          </a:bottom>
        </a:tcBdr>
      </a:tcStyle>
    </a:neCell>
  </a:tblStyle>
  <a:tblStyle styleId="{C083E6E3-FA7D-4D7B-A595-EF9225AFEA82}" styleName="Light Style 1 - Accent 3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7DF18680-E054-41AD-8BC1-D1AEF772440D}" styleName="Medium Style 2 - Accent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8034E78-7F5D-4C2E-B375-FC64B27BC917}" styleName="Dark Style 1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dk1">
              <a:tint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dk1">
              <a:tint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dk1">
              <a:tint val="6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8FD4443E-F989-4FC4-A0C8-D5A2AF1F390B}" styleName="Dark Style 1 - Accent 5">
    <a:wholeTbl>
      <a:tcTxStyle>
        <a:fontRef idx="minor">
          <a:scrgbClr r="0" g="0" b="0"/>
        </a:fontRef>
        <a:schemeClr val="lt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/>
          </a:solidFill>
        </a:fill>
      </a:tcStyle>
    </a:wholeTbl>
    <a:band1H>
      <a:tcStyle>
        <a:tcBdr/>
        <a:fill>
          <a:solidFill>
            <a:schemeClr val="accent5">
              <a:shade val="60000"/>
            </a:schemeClr>
          </a:solidFill>
        </a:fill>
      </a:tcStyle>
    </a:band1H>
    <a:band1V>
      <a:tcStyle>
        <a:tcBdr/>
        <a:fill>
          <a:solidFill>
            <a:schemeClr val="accent5">
              <a:shade val="60000"/>
            </a:schemeClr>
          </a:solidFill>
        </a:fill>
      </a:tcStyle>
    </a:band1V>
    <a:lastCol>
      <a:tcTxStyle b="on"/>
      <a:tcStyle>
        <a:tcBdr>
          <a:left>
            <a:ln w="25400" cmpd="sng">
              <a:solidFill>
                <a:schemeClr val="lt1"/>
              </a:solidFill>
            </a:ln>
          </a:left>
        </a:tcBdr>
        <a:fill>
          <a:solidFill>
            <a:schemeClr val="accent5">
              <a:shade val="60000"/>
            </a:schemeClr>
          </a:solidFill>
        </a:fill>
      </a:tcStyle>
    </a:lastCol>
    <a:firstCol>
      <a:tcTxStyle b="on"/>
      <a:tcStyle>
        <a:tcBdr>
          <a:right>
            <a:ln w="25400" cmpd="sng">
              <a:solidFill>
                <a:schemeClr val="lt1"/>
              </a:solidFill>
            </a:ln>
          </a:right>
        </a:tcBdr>
        <a:fill>
          <a:solidFill>
            <a:schemeClr val="accent5">
              <a:shade val="60000"/>
            </a:schemeClr>
          </a:solidFill>
        </a:fill>
      </a:tcStyle>
    </a:firstCol>
    <a:lastRow>
      <a:tcTxStyle b="on"/>
      <a:tcStyle>
        <a:tcBdr>
          <a:top>
            <a:ln w="25400" cmpd="sng">
              <a:solidFill>
                <a:schemeClr val="lt1"/>
              </a:solidFill>
            </a:ln>
          </a:top>
        </a:tcBdr>
        <a:fill>
          <a:solidFill>
            <a:schemeClr val="accent5">
              <a:shade val="40000"/>
            </a:schemeClr>
          </a:solidFill>
        </a:fill>
      </a:tcStyle>
    </a:lastRow>
    <a:seCell>
      <a:tcStyle>
        <a:tcBdr>
          <a:left>
            <a:ln>
              <a:noFill/>
            </a:ln>
          </a:left>
        </a:tcBdr>
      </a:tcStyle>
    </a:seCell>
    <a:swCell>
      <a:tcStyle>
        <a:tcBdr>
          <a:right>
            <a:ln>
              <a:noFill/>
            </a:ln>
          </a:right>
        </a:tcBdr>
      </a:tcStyle>
    </a:swCell>
    <a:firstRow>
      <a:tcTxStyle b="on"/>
      <a:tcStyle>
        <a:tcBdr>
          <a:bottom>
            <a:ln w="254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  <a:neCell>
      <a:tcStyle>
        <a:tcBdr>
          <a:left>
            <a:ln>
              <a:noFill/>
            </a:ln>
          </a:left>
        </a:tcBdr>
      </a:tcStyle>
    </a:neCell>
    <a:nwCell>
      <a:tcStyle>
        <a:tcBdr>
          <a:right>
            <a:ln>
              <a:noFill/>
            </a:ln>
          </a:right>
        </a:tcBdr>
      </a:tcStyle>
    </a:nwCell>
  </a:tblStyle>
  <a:tblStyle styleId="{46F890A9-2807-4EBB-B81D-B2AA78EC7F39}" styleName="Dark Style 2 - Accent 5/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Style>
        <a:tcBdr/>
        <a:fill>
          <a:solidFill>
            <a:schemeClr val="accent5">
              <a:tint val="40000"/>
            </a:schemeClr>
          </a:solidFill>
        </a:fill>
      </a:tcStyle>
    </a:band1H>
    <a:band1V>
      <a:tcStyle>
        <a:tcBdr/>
        <a:fill>
          <a:solidFill>
            <a:schemeClr val="accent5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5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Row>
  </a:tblStyle>
  <a:tblStyle styleId="{91EBBBCC-DAD2-459C-BE2E-F6DE35CF9A28}" styleName="Dark Style 2 - Accent 3/Accent 4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4"/>
          </a:solidFill>
        </a:fill>
      </a:tcStyle>
    </a:firstRow>
  </a:tblStyle>
  <a:tblStyle styleId="{0505E3EF-67EA-436B-97B2-0124C06EBD24}" styleName="Medium Style 4 - Accent 3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3"/>
              </a:solidFill>
            </a:ln>
          </a:top>
        </a:tcBdr>
        <a:fill>
          <a:solidFill>
            <a:schemeClr val="accent3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3">
              <a:tint val="20000"/>
            </a:schemeClr>
          </a:solidFill>
        </a:fill>
      </a:tcStyle>
    </a:firstRow>
  </a:tblStyle>
  <a:tblStyle styleId="{F5AB1C69-6EDB-4FF4-983F-18BD219EF322}" styleName="Medium Style 2 - Accent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998" autoAdjust="0"/>
    <p:restoredTop sz="78644" autoAdjust="0"/>
  </p:normalViewPr>
  <p:slideViewPr>
    <p:cSldViewPr snapToGrid="0">
      <p:cViewPr varScale="1">
        <p:scale>
          <a:sx n="71" d="100"/>
          <a:sy n="71" d="100"/>
        </p:scale>
        <p:origin x="461" y="67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presProps" Target="pres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gs" Target="tags/tag1.xml"/><Relationship Id="rId30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AC89D9-4143-4CE6-8C54-F02D74289DBF}" type="datetimeFigureOut">
              <a:rPr lang="en-US" smtClean="0"/>
              <a:t>4/28/2025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A6803F-40F5-437E-BE1A-AAEA2518AA97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533436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A801B2F-902B-2206-A6A5-5EDCC8638B3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E494DBF-E757-3B77-6B5E-2B721D5B45C4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68B85A84-3D77-C0A3-E7FC-0D6F1F7133F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052DFA-AE70-BA85-E634-BD79758AD351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3A6803F-40F5-437E-BE1A-AAEA2518AA97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414369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670DE4-FF9C-80CF-C5CC-74A127A4BA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FE64B6A-43CC-BC88-2615-C72CE1750D7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37F18CE-EB28-5DD6-B11F-C69C0BB2991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CB2DF79-D6C2-44B3-8742-A22E7E2B2DFC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B2A965-1956-CB40-F7D8-41BA1941E7F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4586D55-6856-8978-D386-5F0DC01AED3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955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300074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FBEAB7-07EC-1EA5-53F3-8F4275E4B8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5724E0C-DA48-06AA-BA2E-49DDBCA76AC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568F0FE-25F2-F159-1B9E-3CE051D0A5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FF0D43-1401-4BC0-A39D-A766495ECF36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45A323-6743-3F78-3350-91557D2287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9EEFC33-9C19-3F3B-CC37-11CD52F702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5646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5B51E061-43B9-715E-10A1-43924C056A6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DA54F26-8700-5286-046A-F18D1D71CE5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75B5C2-B43D-EDEA-E6AC-0E7A5EFA53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A214FD-A691-403F-8A1F-9E3EDE8FE8F0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45AD3D-3C48-B69E-8B2E-A73197BE51E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E094E5E-E577-449C-B1E5-FED04977EF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06182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919E84-60CD-2150-A370-2D916ABCF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F9FFB9B-E796-4A75-E099-81EE16B661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lnSpc>
                <a:spcPct val="150000"/>
              </a:lnSpc>
              <a:defRPr/>
            </a:lvl1pPr>
            <a:lvl2pPr>
              <a:lnSpc>
                <a:spcPct val="150000"/>
              </a:lnSpc>
              <a:defRPr/>
            </a:lvl2pPr>
            <a:lvl3pPr>
              <a:lnSpc>
                <a:spcPct val="150000"/>
              </a:lnSpc>
              <a:defRPr/>
            </a:lvl3pPr>
            <a:lvl4pPr>
              <a:lnSpc>
                <a:spcPct val="150000"/>
              </a:lnSpc>
              <a:defRPr/>
            </a:lvl4pPr>
            <a:lvl5pPr>
              <a:lnSpc>
                <a:spcPct val="150000"/>
              </a:lnSpc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BEDB585-9E6C-6EB7-EF7D-115EDC85F05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966C3CF-17B5-4FE7-A6C3-1E55F63BBB29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DA2B97E-968F-0FDD-921C-6846DE861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91786B-4A9A-5DD9-FFE4-54BF3377A6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90844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224983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>
        <p:tmplLst>
          <p:tmpl lvl="1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2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3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4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  <p:tmpl lvl="5">
            <p:tnLst>
              <p:par>
                <p:cTn presetID="1" presetClass="entr" presetSubtype="0" fill="hold" nodeType="clickEffect">
                  <p:stCondLst>
                    <p:cond delay="0"/>
                  </p:stCondLst>
                  <p:childTnLst>
                    <p:set>
                      <p:cBhvr>
                        <p:cTn dur="1" fill="hold">
                          <p:stCondLst>
                            <p:cond delay="0"/>
                          </p:stCondLst>
                        </p:cTn>
                        <p:tgtEl>
                          <p:spTgt spid="3"/>
                        </p:tgtEl>
                        <p:attrNameLst>
                          <p:attrName>style.visibility</p:attrName>
                        </p:attrNameLst>
                      </p:cBhvr>
                      <p:to>
                        <p:strVal val="visible"/>
                      </p:to>
                    </p:set>
                  </p:childTnLst>
                </p:cTn>
              </p:par>
            </p:tnLst>
          </p:tmpl>
        </p:tmplLst>
      </p:bldP>
    </p:bld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661E31E-5737-97AE-B548-C476F39908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4B9689-C3A0-666A-C71B-F0DE27D3495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234547B-E9B5-8BCE-E253-08A353B9E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481A7A-1332-4B30-AF4F-8BCB3CC4E7B6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A6709A-57B6-02BB-4C18-2E008E5E57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E117F1-3E92-F3D9-78F3-9326FCB14A9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922754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DFE794-A894-D40F-64BE-8D41070518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FCF2C6-A7E3-B9F1-4014-740D27098D4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3E3D2-C77F-FBD4-344E-9F8F1EFBCE4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4A1D8CC-203D-1A00-3272-5C9F97939A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406C27B-0845-452C-9314-A19F69723BB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740A68-87AE-D0B8-9C75-9538D0C943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014080-4E51-77B1-DE7C-35B79A848ED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81603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346F28-653C-43CC-0F34-2CE78FEB9E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E06BFB-CED3-31FF-C336-633076F7C72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60558B5-2476-BE98-66C3-D309FCDD9FF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3869734-910F-007D-4002-F9D3629140F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BB49EA7-3FB0-7A34-DE17-C2F34303A27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97B5B7C-620E-B71B-6E6B-73950834881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5CBF1A3-5A5F-4792-B78C-6135637B9452}" type="datetime1">
              <a:rPr lang="en-US" smtClean="0"/>
              <a:t>4/28/2025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180EAE-C2DA-429E-2856-E9A39FCE5B0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7E1E504-838C-DA70-B564-044F08805B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35060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D89578-BA9A-92B8-A46F-FA8D931FCB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143D9A0-FA24-33DC-6CBE-DB1E4A2DB3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1DD9451-D3D4-4E42-BABA-51ED05BC4A7B}" type="datetime1">
              <a:rPr lang="en-US" smtClean="0"/>
              <a:t>4/28/2025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5981BF0-0DE8-96DB-7CEC-E1B839CD6E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C7FBFE14-C8B0-F638-FFB8-3AE6132C49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80323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7246087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6EB7E2C-525A-20B9-5ABD-B1F52212BB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B92536A-191E-4FD3-9217-AC0125948861}" type="datetime1">
              <a:rPr lang="en-US" smtClean="0"/>
              <a:t>4/28/2025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79A35DC-A81D-D970-E468-E6E7B757B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AA3F316-B2B0-A721-09FC-6CF0F3653D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9448800" y="6469690"/>
            <a:ext cx="2743200" cy="365125"/>
          </a:xfrm>
        </p:spPr>
        <p:txBody>
          <a:bodyPr/>
          <a:lstStyle>
            <a:lvl1pPr>
              <a:defRPr>
                <a:solidFill>
                  <a:schemeClr val="tx1"/>
                </a:solidFill>
              </a:defRPr>
            </a:lvl1pPr>
          </a:lstStyle>
          <a:p>
            <a:fld id="{4B61B20D-9436-4192-BF4B-8FB3BEF1787F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704222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B9F3158-EA36-B587-0F1E-F8F8A4F13A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24835D-F4EB-9C46-9D4D-9767BE30B6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E1D17DB-6CBC-E581-B2D4-E4EBC1115D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D07D0D-F212-A2D4-82A7-5EC7440B1D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AC3400-7673-4D56-AFCD-41352542AA5B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8E36903-15A5-473D-5C6E-162F415BF0D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6E457D-CA0C-E56D-EDCA-5301AC1FDCB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6379748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96514E-03CF-9826-EE9B-7ACFB12704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DD61131C-326F-042B-16D4-A65F9D0F21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D4A72E3-AD5B-5CD6-4991-51F45174FE1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1E87A13-CE50-8513-985C-D2C7D8627D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76DF79-0AD1-4A96-B09E-944AF8ACECDD}" type="datetime1">
              <a:rPr lang="en-US" smtClean="0"/>
              <a:t>4/28/2025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9561B45-13B0-76C7-8BAC-96EBF79D3C5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63A6D0D-C224-73DC-0143-0881479EEE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01707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B6C8D14-FE37-35F9-6FC5-1BBE58023B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8BFB97-4B6A-F842-15DB-F6915CC9269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9D76798-148C-2E16-43F6-3E69880A9F3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60B097-4004-4718-A94A-9D119BA8F2F4}" type="datetime1">
              <a:rPr lang="en-US" smtClean="0"/>
              <a:t>4/28/2025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1B81AC-BEE3-A42E-6ACF-BDFF7D14A28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583639E-8602-86E4-86A5-EF2B46162F2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B61B20D-9436-4192-BF4B-8FB3BEF1787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6914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7" Type="http://schemas.openxmlformats.org/officeDocument/2006/relationships/image" Target="../media/image36.png"/><Relationship Id="rId2" Type="http://schemas.openxmlformats.org/officeDocument/2006/relationships/image" Target="../media/image1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jpg"/><Relationship Id="rId3" Type="http://schemas.openxmlformats.org/officeDocument/2006/relationships/image" Target="../media/image37.png"/><Relationship Id="rId7" Type="http://schemas.openxmlformats.org/officeDocument/2006/relationships/image" Target="../media/image43.png"/><Relationship Id="rId2" Type="http://schemas.openxmlformats.org/officeDocument/2006/relationships/image" Target="../media/image3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7.svg"/><Relationship Id="rId4" Type="http://schemas.openxmlformats.org/officeDocument/2006/relationships/image" Target="../media/image40.png"/><Relationship Id="rId9" Type="http://schemas.openxmlformats.org/officeDocument/2006/relationships/image" Target="../media/image6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.png"/><Relationship Id="rId2" Type="http://schemas.openxmlformats.org/officeDocument/2006/relationships/image" Target="../media/image130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2" Type="http://schemas.openxmlformats.org/officeDocument/2006/relationships/image" Target="../media/image211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41.png"/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9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0.png"/><Relationship Id="rId2" Type="http://schemas.openxmlformats.org/officeDocument/2006/relationships/image" Target="../media/image28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3" Type="http://schemas.openxmlformats.org/officeDocument/2006/relationships/image" Target="../media/image320.png"/><Relationship Id="rId7" Type="http://schemas.openxmlformats.org/officeDocument/2006/relationships/image" Target="../media/image370.png"/><Relationship Id="rId2" Type="http://schemas.openxmlformats.org/officeDocument/2006/relationships/image" Target="../media/image28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0.png"/><Relationship Id="rId5" Type="http://schemas.openxmlformats.org/officeDocument/2006/relationships/image" Target="../media/image340.png"/><Relationship Id="rId4" Type="http://schemas.openxmlformats.org/officeDocument/2006/relationships/image" Target="../media/image3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7.png"/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00.png"/><Relationship Id="rId2" Type="http://schemas.openxmlformats.org/officeDocument/2006/relationships/image" Target="../media/image290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11.png"/><Relationship Id="rId5" Type="http://schemas.openxmlformats.org/officeDocument/2006/relationships/image" Target="../media/image360.png"/><Relationship Id="rId4" Type="http://schemas.openxmlformats.org/officeDocument/2006/relationships/image" Target="../media/image311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8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jpg"/><Relationship Id="rId2" Type="http://schemas.openxmlformats.org/officeDocument/2006/relationships/image" Target="../media/image23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0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5.png"/><Relationship Id="rId11" Type="http://schemas.openxmlformats.org/officeDocument/2006/relationships/image" Target="../media/image7.svg"/><Relationship Id="rId5" Type="http://schemas.openxmlformats.org/officeDocument/2006/relationships/image" Target="../media/image14.png"/><Relationship Id="rId10" Type="http://schemas.openxmlformats.org/officeDocument/2006/relationships/image" Target="../media/image6.png"/><Relationship Id="rId4" Type="http://schemas.openxmlformats.org/officeDocument/2006/relationships/image" Target="../media/image5.jpg"/><Relationship Id="rId9" Type="http://schemas.openxmlformats.org/officeDocument/2006/relationships/image" Target="../media/image17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1.png"/><Relationship Id="rId2" Type="http://schemas.openxmlformats.org/officeDocument/2006/relationships/image" Target="../media/image170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png"/><Relationship Id="rId3" Type="http://schemas.openxmlformats.org/officeDocument/2006/relationships/image" Target="../media/image19.png"/><Relationship Id="rId7" Type="http://schemas.openxmlformats.org/officeDocument/2006/relationships/image" Target="../media/image29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8.png"/><Relationship Id="rId5" Type="http://schemas.openxmlformats.org/officeDocument/2006/relationships/image" Target="../media/image27.png"/><Relationship Id="rId4" Type="http://schemas.openxmlformats.org/officeDocument/2006/relationships/image" Target="../media/image26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07374BE-0883-4AF8-5BC1-5A60CADCE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</a:t>
            </a:fld>
            <a:endParaRPr lang="en-US" dirty="0"/>
          </a:p>
        </p:txBody>
      </p:sp>
      <p:sp>
        <p:nvSpPr>
          <p:cNvPr id="6" name="Title 5">
            <a:extLst>
              <a:ext uri="{FF2B5EF4-FFF2-40B4-BE49-F238E27FC236}">
                <a16:creationId xmlns:a16="http://schemas.microsoft.com/office/drawing/2014/main" id="{C92E8B08-1E80-5F58-574F-304F848604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79908"/>
            <a:ext cx="5026269" cy="6110936"/>
          </a:xfrm>
        </p:spPr>
        <p:txBody>
          <a:bodyPr>
            <a:normAutofit/>
          </a:bodyPr>
          <a:lstStyle/>
          <a:p>
            <a:pPr marL="0" indent="0"/>
            <a:r>
              <a:rPr lang="en-US" sz="4400" dirty="0"/>
              <a:t>CMSC 28100</a:t>
            </a:r>
            <a:br>
              <a:rPr lang="en-US" sz="4400" dirty="0"/>
            </a:br>
            <a:br>
              <a:rPr lang="en-US" sz="4400" dirty="0"/>
            </a:br>
            <a:r>
              <a:rPr lang="en-US" sz="4400" dirty="0"/>
              <a:t>Introduction to </a:t>
            </a:r>
            <a:r>
              <a:rPr lang="en-US" sz="4400" b="1" dirty="0">
                <a:solidFill>
                  <a:schemeClr val="accent1"/>
                </a:solidFill>
              </a:rPr>
              <a:t>Complexity Theory</a:t>
            </a:r>
            <a:br>
              <a:rPr lang="en-US" sz="4400" dirty="0"/>
            </a:br>
            <a:br>
              <a:rPr lang="en-US" sz="4400" dirty="0"/>
            </a:br>
            <a:r>
              <a:rPr lang="en-US" sz="2800" dirty="0"/>
              <a:t>Spring 2025</a:t>
            </a:r>
            <a:br>
              <a:rPr lang="en-US" sz="2800" dirty="0"/>
            </a:br>
            <a:r>
              <a:rPr lang="en-US" sz="2800" dirty="0"/>
              <a:t>Instructor: William Hoza</a:t>
            </a:r>
            <a:endParaRPr lang="en-US" dirty="0"/>
          </a:p>
        </p:txBody>
      </p: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C752F985-F027-2A8E-D558-A5BCB99D102E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6734783" y="1303505"/>
            <a:ext cx="4085617" cy="4085617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48357031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EB7FE5-05A1-6F05-E8FB-C69B90343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reduction example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2578A-719A-330E-FBE9-C691C6068D7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90698" y="1690688"/>
                <a:ext cx="11646131" cy="4665219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COMPOSITES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is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composite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number</m:t>
                        </m:r>
                      </m:e>
                    </m:d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{"/>
                        <m:endChr m:val="}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d>
                          <m:dPr>
                            <m:begChr m:val="⟨"/>
                            <m:endChr m:val="⟩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</m:d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: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has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a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prime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factor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𝑝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</m:d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COMPOSITES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FACTOR</m:t>
                    </m:r>
                  </m:oMath>
                </a14:m>
                <a:endParaRPr lang="en-US" b="1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</m:e>
                    </m:d>
                  </m:oMath>
                </a14:m>
                <a:r>
                  <a:rPr lang="en-US" dirty="0"/>
                  <a:t>, the reduction produces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𝐾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e>
                    </m:d>
                  </m:oMath>
                </a14:m>
                <a:r>
                  <a:rPr lang="en-US" dirty="0"/>
                  <a:t>. Poly-time ✔️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is</a:t>
                </a:r>
                <a:r>
                  <a:rPr lang="en-US" dirty="0"/>
                  <a:t> composite,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has</a:t>
                </a:r>
                <a:r>
                  <a:rPr lang="en-US" dirty="0"/>
                  <a:t> a prime factor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composite,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does </a:t>
                </a:r>
                <a:r>
                  <a:rPr lang="en-US" dirty="0">
                    <a:solidFill>
                      <a:schemeClr val="accent1"/>
                    </a:solidFill>
                  </a:rPr>
                  <a:t>not</a:t>
                </a:r>
                <a:r>
                  <a:rPr lang="en-US" dirty="0"/>
                  <a:t> have a prime factor less than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9C2578A-719A-330E-FBE9-C691C6068D7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90698" y="1690688"/>
                <a:ext cx="11646131" cy="4665219"/>
              </a:xfrm>
              <a:blipFill>
                <a:blip r:embed="rId2"/>
                <a:stretch>
                  <a:fillRect l="-942" b="-13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F1EF2E-B233-2A9F-4750-280EBB9393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15528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C83236-DF2C-338A-9204-3AF2FDCA044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Reductions: Proving that a language </a:t>
                </a:r>
                <a:r>
                  <a:rPr lang="en-US" dirty="0">
                    <a:solidFill>
                      <a:schemeClr val="accent1"/>
                    </a:solidFill>
                  </a:rPr>
                  <a:t>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8C83236-DF2C-338A-9204-3AF2FDCA044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9349" y="1571288"/>
                <a:ext cx="11249526" cy="5083847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i="1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b="1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</a:t>
                </a:r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b="1" dirty="0">
                    <a:solidFill>
                      <a:schemeClr val="tx1"/>
                    </a:solidFill>
                  </a:rPr>
                  <a:t>.</a:t>
                </a:r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</a:t>
                </a:r>
                <a:r>
                  <a:rPr lang="en-US" dirty="0"/>
                  <a:t>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Simulate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to produce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		(this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Check whether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		(this takes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𝑚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 time where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d>
                      <m:dPr>
                        <m:begChr m:val="|"/>
                        <m:endChr m:val="|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𝑤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</m:e>
                    </m:d>
                  </m:oMath>
                </a14:m>
                <a:r>
                  <a:rPr lang="en-US" dirty="0"/>
                  <a:t>)</a:t>
                </a:r>
              </a:p>
              <a:p>
                <a:pPr marL="914400" lvl="1" indent="-45720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dirty="0"/>
                  <a:t>If so, accept; otherwise, reject.</a:t>
                </a:r>
              </a:p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e>
                    </m:d>
                  </m:oMath>
                </a14:m>
                <a:r>
                  <a:rPr lang="en-US" dirty="0"/>
                  <a:t>, so the total time 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⋅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366C6C-C065-6EB4-868A-F955356F863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9349" y="1571288"/>
                <a:ext cx="11249526" cy="5083847"/>
              </a:xfrm>
              <a:blipFill>
                <a:blip r:embed="rId3"/>
                <a:stretch>
                  <a:fillRect l="-976" b="-1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D2027-AC4F-165B-A939-E211EE11D5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11</a:t>
            </a:fld>
            <a:endParaRPr lang="en-US" dirty="0"/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F820D155-7513-99D4-092A-8FF84E526B69}"/>
              </a:ext>
            </a:extLst>
          </p:cNvPr>
          <p:cNvGrpSpPr/>
          <p:nvPr/>
        </p:nvGrpSpPr>
        <p:grpSpPr>
          <a:xfrm>
            <a:off x="455075" y="462418"/>
            <a:ext cx="7267433" cy="2657374"/>
            <a:chOff x="4602804" y="3977893"/>
            <a:chExt cx="7267433" cy="2657374"/>
          </a:xfrm>
        </p:grpSpPr>
        <p:sp>
          <p:nvSpPr>
            <p:cNvPr id="6" name="Rectangle 5">
              <a:extLst>
                <a:ext uri="{FF2B5EF4-FFF2-40B4-BE49-F238E27FC236}">
                  <a16:creationId xmlns:a16="http://schemas.microsoft.com/office/drawing/2014/main" id="{4140BF59-7FA7-1E6B-1E69-5EA8DA8A1412}"/>
                </a:ext>
              </a:extLst>
            </p:cNvPr>
            <p:cNvSpPr/>
            <p:nvPr/>
          </p:nvSpPr>
          <p:spPr>
            <a:xfrm>
              <a:off x="4602804" y="3977893"/>
              <a:ext cx="7267433" cy="2657374"/>
            </a:xfrm>
            <a:prstGeom prst="rect">
              <a:avLst/>
            </a:prstGeom>
            <a:solidFill>
              <a:srgbClr val="FFCCFF"/>
            </a:solidFill>
            <a:ln>
              <a:noFill/>
            </a:ln>
            <a:effectLst>
              <a:outerShdw blurRad="279400" dist="38100" dir="13500000" sx="102000" sy="102000" algn="br" rotWithShape="0">
                <a:prstClr val="black">
                  <a:alpha val="40000"/>
                </a:prstClr>
              </a:outerShdw>
            </a:effectLst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C15697BB-161D-BA79-FFAD-E9FCD6FFEB8D}"/>
                    </a:ext>
                  </a:extLst>
                </p:cNvPr>
                <p:cNvSpPr/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solidFill>
                  <a:schemeClr val="accent4">
                    <a:lumMod val="20000"/>
                    <a:lumOff val="80000"/>
                  </a:schemeClr>
                </a:solidFill>
                <a:ln w="38100">
                  <a:solidFill>
                    <a:schemeClr val="tx1"/>
                  </a:solidFill>
                </a:ln>
                <a:effectLst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wrap="none" lIns="0" rIns="0" rtlCol="0" anchor="ctr"/>
                <a:lstStyle/>
                <a:p>
                  <a:pPr algn="ctr"/>
                  <a:r>
                    <a:rPr lang="en-US" sz="1800" b="1" dirty="0">
                      <a:solidFill>
                        <a:schemeClr val="tx1"/>
                      </a:solidFill>
                    </a:rPr>
                    <a:t>Let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sz="1800" b="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|"/>
                          <m:endChr m:val="|"/>
                          <m:ctrlPr>
                            <a:rPr lang="en-US" sz="1800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𝑤</m:t>
                              </m:r>
                            </m:e>
                            <m:sup>
                              <m:r>
                                <a:rPr lang="en-US" sz="1800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′</m:t>
                              </m:r>
                            </m:sup>
                          </m:sSup>
                        </m:e>
                      </m:d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. What is the relationship between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𝑛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 and </a:t>
                  </a:r>
                  <a14:m>
                    <m:oMath xmlns:m="http://schemas.openxmlformats.org/officeDocument/2006/math">
                      <m:r>
                        <a:rPr lang="en-US" sz="18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𝑚</m:t>
                      </m:r>
                    </m:oMath>
                  </a14:m>
                  <a:r>
                    <a:rPr lang="en-US" sz="1800" b="1" dirty="0">
                      <a:solidFill>
                        <a:schemeClr val="tx1"/>
                      </a:solidFill>
                    </a:rPr>
                    <a:t>?</a:t>
                  </a:r>
                </a:p>
              </p:txBody>
            </p:sp>
          </mc:Choice>
          <mc:Fallback xmlns="">
            <p:sp>
              <p:nvSpPr>
                <p:cNvPr id="7" name="Hexagon 6">
                  <a:extLst>
                    <a:ext uri="{FF2B5EF4-FFF2-40B4-BE49-F238E27FC236}">
                      <a16:creationId xmlns:a16="http://schemas.microsoft.com/office/drawing/2014/main" id="{C15697BB-161D-BA79-FFAD-E9FCD6FFEB8D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02115" y="4071809"/>
                  <a:ext cx="7053278" cy="606055"/>
                </a:xfrm>
                <a:prstGeom prst="hexagon">
                  <a:avLst>
                    <a:gd name="adj" fmla="val 60088"/>
                    <a:gd name="vf" fmla="val 115470"/>
                  </a:avLst>
                </a:prstGeom>
                <a:blipFill>
                  <a:blip r:embed="rId4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  <a:effectLst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88CE8D32-EB69-9DCE-262E-D751A79412BE}"/>
                </a:ext>
              </a:extLst>
            </p:cNvPr>
            <p:cNvSpPr txBox="1"/>
            <p:nvPr/>
          </p:nvSpPr>
          <p:spPr>
            <a:xfrm>
              <a:off x="4702115" y="6254664"/>
              <a:ext cx="7085176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1600" dirty="0"/>
                <a:t>Respond at PollEv.com/</a:t>
              </a:r>
              <a:r>
                <a:rPr lang="en-US" sz="1600" dirty="0" err="1"/>
                <a:t>whoza</a:t>
              </a:r>
              <a:r>
                <a:rPr lang="en-US" sz="1600" dirty="0"/>
                <a:t> or text “</a:t>
              </a:r>
              <a:r>
                <a:rPr lang="en-US" sz="1600" dirty="0" err="1"/>
                <a:t>whoza</a:t>
              </a:r>
              <a:r>
                <a:rPr lang="en-US" sz="1600" dirty="0"/>
                <a:t>” to 22333 </a:t>
              </a:r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1FB2C1A5-CC9C-3FCD-CD59-BE0301F92802}"/>
                  </a:ext>
                </a:extLst>
              </p:cNvPr>
              <p:cNvSpPr/>
              <p:nvPr/>
            </p:nvSpPr>
            <p:spPr>
              <a:xfrm>
                <a:off x="541268" y="20157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C: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sz="16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9" name="Hexagon 8">
                <a:extLst>
                  <a:ext uri="{FF2B5EF4-FFF2-40B4-BE49-F238E27FC236}">
                    <a16:creationId xmlns:a16="http://schemas.microsoft.com/office/drawing/2014/main" id="{1FB2C1A5-CC9C-3FCD-CD59-BE0301F928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1268" y="2015763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5AC0E2E-82BB-B7A1-B750-FEB6F015CC77}"/>
                  </a:ext>
                </a:extLst>
              </p:cNvPr>
              <p:cNvSpPr/>
              <p:nvPr/>
            </p:nvSpPr>
            <p:spPr>
              <a:xfrm>
                <a:off x="4081025" y="129233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B: </a:t>
                </a:r>
                <a14:m>
                  <m:oMath xmlns:m="http://schemas.openxmlformats.org/officeDocument/2006/math"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𝑛</m:t>
                    </m:r>
                    <m:r>
                      <a:rPr lang="en-US" sz="1600" i="1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16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𝑚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0" name="Hexagon 9">
                <a:extLst>
                  <a:ext uri="{FF2B5EF4-FFF2-40B4-BE49-F238E27FC236}">
                    <a16:creationId xmlns:a16="http://schemas.microsoft.com/office/drawing/2014/main" id="{B5AC0E2E-82BB-B7A1-B750-FEB6F015CC77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81025" y="129233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1" name="Hexagon 10">
            <a:extLst>
              <a:ext uri="{FF2B5EF4-FFF2-40B4-BE49-F238E27FC236}">
                <a16:creationId xmlns:a16="http://schemas.microsoft.com/office/drawing/2014/main" id="{E7869D8B-0621-0FE4-7084-00BF86FE962B}"/>
              </a:ext>
            </a:extLst>
          </p:cNvPr>
          <p:cNvSpPr/>
          <p:nvPr/>
        </p:nvSpPr>
        <p:spPr>
          <a:xfrm>
            <a:off x="4090415" y="2015763"/>
            <a:ext cx="3549147" cy="606055"/>
          </a:xfrm>
          <a:prstGeom prst="hexagon">
            <a:avLst>
              <a:gd name="adj" fmla="val 60088"/>
              <a:gd name="vf" fmla="val 115470"/>
            </a:avLst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tx1"/>
            </a:solidFill>
          </a:ln>
          <a:effectLst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none" lIns="0" rIns="0" rtlCol="0" anchor="ctr"/>
          <a:lstStyle/>
          <a:p>
            <a:r>
              <a:rPr lang="en-US" sz="1600" b="1" dirty="0">
                <a:solidFill>
                  <a:schemeClr val="accent1"/>
                </a:solidFill>
              </a:rPr>
              <a:t>D:</a:t>
            </a:r>
            <a:r>
              <a:rPr lang="en-US" sz="1600" dirty="0">
                <a:solidFill>
                  <a:schemeClr val="tx1"/>
                </a:solidFill>
              </a:rPr>
              <a:t> Not enough information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01CEADC-532A-DE63-00AD-D57127B151A8}"/>
                  </a:ext>
                </a:extLst>
              </p:cNvPr>
              <p:cNvSpPr/>
              <p:nvPr/>
            </p:nvSpPr>
            <p:spPr>
              <a:xfrm>
                <a:off x="539644" y="129233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solidFill>
                <a:schemeClr val="accent4">
                  <a:lumMod val="20000"/>
                  <a:lumOff val="80000"/>
                </a:schemeClr>
              </a:solidFill>
              <a:ln w="38100">
                <a:solidFill>
                  <a:schemeClr val="tx1"/>
                </a:solidFill>
              </a:ln>
              <a:effectLst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none" lIns="0" rIns="0" rtlCol="0" anchor="ctr"/>
              <a:lstStyle/>
              <a:p>
                <a:r>
                  <a:rPr lang="en-US" sz="1600" b="1" dirty="0">
                    <a:solidFill>
                      <a:schemeClr val="accent1"/>
                    </a:solidFill>
                  </a:rPr>
                  <a:t>A:</a:t>
                </a:r>
                <a:r>
                  <a:rPr lang="en-US" sz="16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𝑚</m:t>
                    </m:r>
                    <m:r>
                      <a:rPr lang="en-US" sz="1600" b="0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≤</m:t>
                    </m:r>
                    <m:r>
                      <m:rPr>
                        <m:nor/>
                      </m:rPr>
                      <a:rPr lang="en-US" sz="1600" b="0" i="0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poly</m:t>
                    </m:r>
                    <m:d>
                      <m:dPr>
                        <m:ctrlP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1600" b="0" i="1" dirty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</m:oMath>
                </a14:m>
                <a:endParaRPr lang="en-US" sz="16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Hexagon 11">
                <a:extLst>
                  <a:ext uri="{FF2B5EF4-FFF2-40B4-BE49-F238E27FC236}">
                    <a16:creationId xmlns:a16="http://schemas.microsoft.com/office/drawing/2014/main" id="{901CEADC-532A-DE63-00AD-D57127B151A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644" y="1292337"/>
                <a:ext cx="3549147" cy="606055"/>
              </a:xfrm>
              <a:prstGeom prst="hexagon">
                <a:avLst>
                  <a:gd name="adj" fmla="val 60088"/>
                  <a:gd name="vf" fmla="val 115470"/>
                </a:avLst>
              </a:prstGeom>
              <a:blipFill>
                <a:blip r:embed="rId7"/>
                <a:stretch>
                  <a:fillRect/>
                </a:stretch>
              </a:blipFill>
              <a:ln w="38100">
                <a:solidFill>
                  <a:schemeClr val="tx1"/>
                </a:solidFill>
              </a:ln>
              <a:effectLst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063047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42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10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2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3" dur="10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10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37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38" dur="10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9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10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2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3" dur="10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4" presetID="42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10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47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48" dur="1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49" presetID="42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1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52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53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4" fill="hold">
                      <p:stCondLst>
                        <p:cond delay="indefinite"/>
                      </p:stCondLst>
                      <p:childTnLst>
                        <p:par>
                          <p:cTn id="55" fill="hold">
                            <p:stCondLst>
                              <p:cond delay="0"/>
                            </p:stCondLst>
                            <p:childTnLst>
                              <p:par>
                                <p:cTn id="56" presetID="7" presetClass="emph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57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58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0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1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2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63" dur="500" fill="hold"/>
                                        <p:tgtEl>
                                          <p:spTgt spid="10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4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65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66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7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68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69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0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1" dur="500" fill="hold"/>
                                        <p:tgtEl>
                                          <p:spTgt spid="9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2" presetID="25" presetClass="emph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hsl" dir="cw">
                                      <p:cBhvr override="childStyle">
                                        <p:cTn id="73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4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animClr clrSpc="hsl" dir="cw">
                                      <p:cBhvr>
                                        <p:cTn id="75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by>
                                        <p:hsl h="0" s="-70588" l="0"/>
                                      </p:by>
                                    </p:animClr>
                                    <p:set>
                                      <p:cBhvr>
                                        <p:cTn id="76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7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78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stroke.color</p:attrName>
                                        </p:attrNameLst>
                                      </p:cBhvr>
                                      <p:to>
                                        <a:srgbClr val="FFF2CC"/>
                                      </p:to>
                                    </p:animClr>
                                    <p:set>
                                      <p:cBhvr>
                                        <p:cTn id="79" dur="500" fill="hold"/>
                                        <p:tgtEl>
                                          <p:spTgt spid="11"/>
                                        </p:tgtEl>
                                        <p:attrNameLst>
                                          <p:attrName>stroke.on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0" presetID="1" presetClass="emph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Clr clrSpc="rgb" dir="cw">
                                      <p:cBhvr>
                                        <p:cTn id="81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fillcolor</p:attrName>
                                        </p:attrNameLst>
                                      </p:cBhvr>
                                      <p:to>
                                        <a:srgbClr val="FFFF00"/>
                                      </p:to>
                                    </p:animClr>
                                    <p:set>
                                      <p:cBhvr>
                                        <p:cTn id="82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fill.type</p:attrName>
                                        </p:attrNameLst>
                                      </p:cBhvr>
                                      <p:to>
                                        <p:strVal val="solid"/>
                                      </p:to>
                                    </p:set>
                                    <p:set>
                                      <p:cBhvr>
                                        <p:cTn id="83" dur="5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fill.on</p:attrName>
                                        </p:attrNameLst>
                                      </p:cBhvr>
                                      <p:to>
                                        <p:strVal val="tru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4" fill="hold">
                      <p:stCondLst>
                        <p:cond delay="indefinite"/>
                      </p:stCondLst>
                      <p:childTnLst>
                        <p:par>
                          <p:cTn id="85" fill="hold">
                            <p:stCondLst>
                              <p:cond delay="0"/>
                            </p:stCondLst>
                            <p:childTnLst>
                              <p:par>
                                <p:cTn id="86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8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0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2" presetID="1" presetClass="exit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4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6" presetID="1" presetClass="exit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9" grpId="0" animBg="1"/>
      <p:bldP spid="9" grpId="1" animBg="1"/>
      <p:bldP spid="9" grpId="2" animBg="1"/>
      <p:bldP spid="10" grpId="0" animBg="1"/>
      <p:bldP spid="10" grpId="1" animBg="1"/>
      <p:bldP spid="10" grpId="2" animBg="1"/>
      <p:bldP spid="11" grpId="0" animBg="1"/>
      <p:bldP spid="11" grpId="1" animBg="1"/>
      <p:bldP spid="11" grpId="2" animBg="1"/>
      <p:bldP spid="12" grpId="0" animBg="1"/>
      <p:bldP spid="12" grpId="1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: Rounded Corners 21">
            <a:extLst>
              <a:ext uri="{FF2B5EF4-FFF2-40B4-BE49-F238E27FC236}">
                <a16:creationId xmlns:a16="http://schemas.microsoft.com/office/drawing/2014/main" id="{97017391-9C7B-6B58-7A6C-5CCA9B57B444}"/>
              </a:ext>
            </a:extLst>
          </p:cNvPr>
          <p:cNvSpPr/>
          <p:nvPr/>
        </p:nvSpPr>
        <p:spPr>
          <a:xfrm>
            <a:off x="1285866" y="2764872"/>
            <a:ext cx="8277980" cy="2441632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D51DB5-587E-C18B-E788-B5CC3EF440F1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4671" y="109682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Reductions: Proving that a language is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8D51DB5-587E-C18B-E788-B5CC3EF440F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4671" y="109682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CD701AD-9B56-3DAA-F7F4-EF9F9172E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12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3327E5-6F30-4BDC-CF9B-6F60B9B036F8}"/>
                  </a:ext>
                </a:extLst>
              </p:cNvPr>
              <p:cNvSpPr/>
              <p:nvPr/>
            </p:nvSpPr>
            <p:spPr>
              <a:xfrm>
                <a:off x="1842911" y="3266094"/>
                <a:ext cx="2599601" cy="1455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400" b="0" i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Ψ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BE3327E5-6F30-4BDC-CF9B-6F60B9B036F8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42911" y="3266094"/>
                <a:ext cx="2599601" cy="145531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E96D1C-8E56-43A0-2646-F5B865E51702}"/>
                  </a:ext>
                </a:extLst>
              </p:cNvPr>
              <p:cNvSpPr/>
              <p:nvPr/>
            </p:nvSpPr>
            <p:spPr>
              <a:xfrm>
                <a:off x="6516489" y="3266094"/>
                <a:ext cx="2503176" cy="1455313"/>
              </a:xfrm>
              <a:prstGeom prst="rect">
                <a:avLst/>
              </a:prstGeom>
              <a:solidFill>
                <a:schemeClr val="accent6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Efficient algorithm that decides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sz="2400" dirty="0"/>
              </a:p>
            </p:txBody>
          </p:sp>
        </mc:Choice>
        <mc:Fallback xmlns="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D2E96D1C-8E56-43A0-2646-F5B865E51702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6489" y="3266094"/>
                <a:ext cx="2503176" cy="1455313"/>
              </a:xfrm>
              <a:prstGeom prst="rect">
                <a:avLst/>
              </a:prstGeom>
              <a:blipFill>
                <a:blip r:embed="rId4"/>
                <a:stretch>
                  <a:fillRect l="-2421" r="-532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0AF5D-E7DF-ED61-5E64-EE607F0BE5BA}"/>
                  </a:ext>
                </a:extLst>
              </p:cNvPr>
              <p:cNvSpPr txBox="1"/>
              <p:nvPr/>
            </p:nvSpPr>
            <p:spPr>
              <a:xfrm>
                <a:off x="401015" y="3775005"/>
                <a:ext cx="480143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2800" b="0" i="1" smtClean="0">
                          <a:latin typeface="Cambria Math" panose="02040503050406030204" pitchFamily="18" charset="0"/>
                        </a:rPr>
                        <m:t>𝑤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7" name="TextBox 6">
                <a:extLst>
                  <a:ext uri="{FF2B5EF4-FFF2-40B4-BE49-F238E27FC236}">
                    <a16:creationId xmlns:a16="http://schemas.microsoft.com/office/drawing/2014/main" id="{A830AF5D-E7DF-ED61-5E64-EE607F0BE5B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1015" y="3775005"/>
                <a:ext cx="480143" cy="523220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21BFD04E-2151-545A-EAC7-CF19F8449FA6}"/>
              </a:ext>
            </a:extLst>
          </p:cNvPr>
          <p:cNvCxnSpPr>
            <a:cxnSpLocks/>
          </p:cNvCxnSpPr>
          <p:nvPr/>
        </p:nvCxnSpPr>
        <p:spPr>
          <a:xfrm>
            <a:off x="903172" y="4062849"/>
            <a:ext cx="76538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7E1502D1-2736-8E45-9051-17BEC505D0B1}"/>
              </a:ext>
            </a:extLst>
          </p:cNvPr>
          <p:cNvCxnSpPr>
            <a:cxnSpLocks/>
          </p:cNvCxnSpPr>
          <p:nvPr/>
        </p:nvCxnSpPr>
        <p:spPr>
          <a:xfrm>
            <a:off x="4564158" y="4069951"/>
            <a:ext cx="1739494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07D98B-11C2-104C-4044-C118C2FB2243}"/>
                  </a:ext>
                </a:extLst>
              </p:cNvPr>
              <p:cNvSpPr txBox="1"/>
              <p:nvPr/>
            </p:nvSpPr>
            <p:spPr>
              <a:xfrm>
                <a:off x="4746013" y="3400215"/>
                <a:ext cx="1335229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𝑤</m:t>
                          </m:r>
                        </m:e>
                        <m:sup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</m:oMath>
                  </m:oMathPara>
                </a14:m>
                <a:endParaRPr lang="en-US" sz="2800" dirty="0"/>
              </a:p>
            </p:txBody>
          </p:sp>
        </mc:Choice>
        <mc:Fallback xmlns=""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3807D98B-11C2-104C-4044-C118C2FB224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6013" y="3400215"/>
                <a:ext cx="1335229" cy="523220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D9766C41-A66D-737F-7265-4F7A01DBCEC4}"/>
              </a:ext>
            </a:extLst>
          </p:cNvPr>
          <p:cNvCxnSpPr>
            <a:cxnSpLocks/>
          </p:cNvCxnSpPr>
          <p:nvPr/>
        </p:nvCxnSpPr>
        <p:spPr>
          <a:xfrm>
            <a:off x="9215018" y="4036615"/>
            <a:ext cx="711201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127E048-9F2E-F50F-7326-BDF32EAC04DF}"/>
              </a:ext>
            </a:extLst>
          </p:cNvPr>
          <p:cNvSpPr txBox="1"/>
          <p:nvPr/>
        </p:nvSpPr>
        <p:spPr>
          <a:xfrm>
            <a:off x="10120891" y="3732140"/>
            <a:ext cx="176862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dirty="0"/>
              <a:t>Acc/</a:t>
            </a:r>
            <a:r>
              <a:rPr lang="en-US" sz="2800" dirty="0" err="1"/>
              <a:t>Rej</a:t>
            </a:r>
            <a:endParaRPr lang="en-US" sz="2800" dirty="0"/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C6C9ECEB-7632-476D-5F11-65C7B6624692}"/>
              </a:ext>
            </a:extLst>
          </p:cNvPr>
          <p:cNvGrpSpPr/>
          <p:nvPr/>
        </p:nvGrpSpPr>
        <p:grpSpPr>
          <a:xfrm>
            <a:off x="1285866" y="1571253"/>
            <a:ext cx="8277979" cy="855299"/>
            <a:chOff x="1297093" y="1930300"/>
            <a:chExt cx="8277979" cy="855299"/>
          </a:xfrm>
        </p:grpSpPr>
        <p:sp>
          <p:nvSpPr>
            <p:cNvPr id="23" name="Left Brace 22">
              <a:extLst>
                <a:ext uri="{FF2B5EF4-FFF2-40B4-BE49-F238E27FC236}">
                  <a16:creationId xmlns:a16="http://schemas.microsoft.com/office/drawing/2014/main" id="{A5572F76-8147-5664-9946-F49439A86BEF}"/>
                </a:ext>
              </a:extLst>
            </p:cNvPr>
            <p:cNvSpPr/>
            <p:nvPr/>
          </p:nvSpPr>
          <p:spPr>
            <a:xfrm rot="5400000">
              <a:off x="5278204" y="-1511269"/>
              <a:ext cx="315757" cy="8277979"/>
            </a:xfrm>
            <a:prstGeom prst="leftBrace">
              <a:avLst>
                <a:gd name="adj1" fmla="val 825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B77B3-4C30-A9D8-BE37-F3F92BDB9B01}"/>
                    </a:ext>
                  </a:extLst>
                </p:cNvPr>
                <p:cNvSpPr txBox="1"/>
                <p:nvPr/>
              </p:nvSpPr>
              <p:spPr>
                <a:xfrm>
                  <a:off x="2896667" y="1930300"/>
                  <a:ext cx="5469225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800" dirty="0"/>
                    <a:t>Efficient algorithm that decides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2800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US" sz="28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endParaRPr lang="en-US" sz="2800" dirty="0"/>
                </a:p>
              </p:txBody>
            </p:sp>
          </mc:Choice>
          <mc:Fallback xmlns="">
            <p:sp>
              <p:nvSpPr>
                <p:cNvPr id="24" name="TextBox 23">
                  <a:extLst>
                    <a:ext uri="{FF2B5EF4-FFF2-40B4-BE49-F238E27FC236}">
                      <a16:creationId xmlns:a16="http://schemas.microsoft.com/office/drawing/2014/main" id="{558B77B3-4C30-A9D8-BE37-F3F92BDB9B01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96667" y="1930300"/>
                  <a:ext cx="5469225" cy="523220"/>
                </a:xfrm>
                <a:prstGeom prst="rect">
                  <a:avLst/>
                </a:prstGeom>
                <a:blipFill>
                  <a:blip r:embed="rId7"/>
                  <a:stretch>
                    <a:fillRect l="-2227" t="-11628" b="-3255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28" name="Group 27">
            <a:extLst>
              <a:ext uri="{FF2B5EF4-FFF2-40B4-BE49-F238E27FC236}">
                <a16:creationId xmlns:a16="http://schemas.microsoft.com/office/drawing/2014/main" id="{E7F61E02-312D-B11C-E7D7-8F8D1685E8A8}"/>
              </a:ext>
            </a:extLst>
          </p:cNvPr>
          <p:cNvGrpSpPr/>
          <p:nvPr/>
        </p:nvGrpSpPr>
        <p:grpSpPr>
          <a:xfrm>
            <a:off x="1046238" y="5538687"/>
            <a:ext cx="7308427" cy="940072"/>
            <a:chOff x="1046239" y="5724330"/>
            <a:chExt cx="7308427" cy="940072"/>
          </a:xfrm>
        </p:grpSpPr>
        <p:sp>
          <p:nvSpPr>
            <p:cNvPr id="25" name="Left Brace 24">
              <a:extLst>
                <a:ext uri="{FF2B5EF4-FFF2-40B4-BE49-F238E27FC236}">
                  <a16:creationId xmlns:a16="http://schemas.microsoft.com/office/drawing/2014/main" id="{57D4B29D-B4C9-61A7-1D29-EF9F9C9A6789}"/>
                </a:ext>
              </a:extLst>
            </p:cNvPr>
            <p:cNvSpPr/>
            <p:nvPr/>
          </p:nvSpPr>
          <p:spPr>
            <a:xfrm rot="16200000">
              <a:off x="2996273" y="4570969"/>
              <a:ext cx="292880" cy="2599601"/>
            </a:xfrm>
            <a:prstGeom prst="leftBrace">
              <a:avLst>
                <a:gd name="adj1" fmla="val 825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26" name="TextBox 25">
              <a:extLst>
                <a:ext uri="{FF2B5EF4-FFF2-40B4-BE49-F238E27FC236}">
                  <a16:creationId xmlns:a16="http://schemas.microsoft.com/office/drawing/2014/main" id="{E3C677FA-68DD-EDB0-B3AC-2871C5EA128D}"/>
                </a:ext>
              </a:extLst>
            </p:cNvPr>
            <p:cNvSpPr txBox="1"/>
            <p:nvPr/>
          </p:nvSpPr>
          <p:spPr>
            <a:xfrm>
              <a:off x="1046239" y="6141182"/>
              <a:ext cx="7308427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800" dirty="0"/>
                <a:t>“The mapping reduction”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8CBE3E6F-B384-DD1C-B208-A0E94B676576}"/>
              </a:ext>
            </a:extLst>
          </p:cNvPr>
          <p:cNvGrpSpPr/>
          <p:nvPr/>
        </p:nvGrpSpPr>
        <p:grpSpPr>
          <a:xfrm>
            <a:off x="6520098" y="5538688"/>
            <a:ext cx="2746824" cy="1253319"/>
            <a:chOff x="6520098" y="5538688"/>
            <a:chExt cx="2746824" cy="1253319"/>
          </a:xfrm>
        </p:grpSpPr>
        <p:pic>
          <p:nvPicPr>
            <p:cNvPr id="3" name="Picture 2" descr="A cartoon of a alien in a ufo&#10;&#10;AI-generated content may be incorrect.">
              <a:extLst>
                <a:ext uri="{FF2B5EF4-FFF2-40B4-BE49-F238E27FC236}">
                  <a16:creationId xmlns:a16="http://schemas.microsoft.com/office/drawing/2014/main" id="{F5CDE8D6-9E65-F809-E9EF-8BD7CA284BF5}"/>
                </a:ext>
              </a:extLst>
            </p:cNvPr>
            <p:cNvPicPr>
              <a:picLocks noChangeAspect="1"/>
            </p:cNvPicPr>
            <p:nvPr/>
          </p:nvPicPr>
          <p:blipFill>
            <a:blip r:embed="rId8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10992" b="15954"/>
            <a:stretch/>
          </p:blipFill>
          <p:spPr>
            <a:xfrm>
              <a:off x="8106674" y="5944399"/>
              <a:ext cx="1160248" cy="847608"/>
            </a:xfrm>
            <a:prstGeom prst="rect">
              <a:avLst/>
            </a:prstGeom>
          </p:spPr>
        </p:pic>
        <p:pic>
          <p:nvPicPr>
            <p:cNvPr id="8" name="Graphic 7">
              <a:extLst>
                <a:ext uri="{FF2B5EF4-FFF2-40B4-BE49-F238E27FC236}">
                  <a16:creationId xmlns:a16="http://schemas.microsoft.com/office/drawing/2014/main" id="{CE75D290-6BF2-6C7C-2D84-C684120CD783}"/>
                </a:ext>
              </a:extLst>
            </p:cNvPr>
            <p:cNvPicPr>
              <a:picLocks noChangeAspect="1"/>
            </p:cNvPicPr>
            <p:nvPr/>
          </p:nvPicPr>
          <p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/>
            </a:stretch>
          </p:blipFill>
          <p:spPr>
            <a:xfrm>
              <a:off x="7460124" y="6021486"/>
              <a:ext cx="691203" cy="691203"/>
            </a:xfrm>
            <a:prstGeom prst="rect">
              <a:avLst/>
            </a:prstGeom>
          </p:spPr>
        </p:pic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7D8A15D5-F605-BC99-435F-15DCB0A2924B}"/>
                </a:ext>
              </a:extLst>
            </p:cNvPr>
            <p:cNvSpPr/>
            <p:nvPr/>
          </p:nvSpPr>
          <p:spPr>
            <a:xfrm rot="16200000">
              <a:off x="7625246" y="4433540"/>
              <a:ext cx="292880" cy="2503175"/>
            </a:xfrm>
            <a:prstGeom prst="leftBrace">
              <a:avLst>
                <a:gd name="adj1" fmla="val 82549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10734505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90540-7E98-31E4-9085-C4943156AA6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365125"/>
                <a:ext cx="10970277" cy="1325563"/>
              </a:xfrm>
            </p:spPr>
            <p:txBody>
              <a:bodyPr/>
              <a:lstStyle/>
              <a:p>
                <a:r>
                  <a:rPr lang="en-US" dirty="0"/>
                  <a:t>Reductions: Proving that a language is </a:t>
                </a:r>
                <a:r>
                  <a:rPr lang="en-US" dirty="0">
                    <a:solidFill>
                      <a:schemeClr val="accent1"/>
                    </a:solidFill>
                  </a:rPr>
                  <a:t>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4E90540-7E98-31E4-9085-C4943156AA6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365125"/>
                <a:ext cx="10970277" cy="1325563"/>
              </a:xfrm>
              <a:blipFill>
                <a:blip r:embed="rId2"/>
                <a:stretch>
                  <a:fillRect l="-22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>
                  <a:lnSpc>
                    <a:spcPct val="15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Claim: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and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b="1" dirty="0">
                  <a:solidFill>
                    <a:schemeClr val="accent1"/>
                  </a:solidFill>
                </a:endParaRPr>
              </a:p>
              <a:p>
                <a:pPr>
                  <a:lnSpc>
                    <a:spcPct val="150000"/>
                  </a:lnSpc>
                </a:pPr>
                <a:r>
                  <a:rPr lang="en-US" b="1" dirty="0"/>
                  <a:t>Proof: </a:t>
                </a:r>
                <a:r>
                  <a:rPr lang="en-US" dirty="0"/>
                  <a:t>If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were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would also be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72E55DC3-EC3E-348B-BEC3-E7F9CA73CF9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4179DD-FDD3-C471-1EF6-7D49CB75ED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2722073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E935139-AA93-AF10-B1A5-D4D7447574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0, 1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>
                    <a:solidFill>
                      <a:schemeClr val="tx1"/>
                    </a:solidFill>
                  </a:rPr>
                  <a:t>is </a:t>
                </a:r>
                <a:r>
                  <a:rPr lang="en-US" dirty="0">
                    <a:solidFill>
                      <a:schemeClr val="accent1"/>
                    </a:solidFill>
                  </a:rPr>
                  <a:t>“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-hard”</a:t>
                </a:r>
                <a:r>
                  <a:rPr lang="en-US" dirty="0">
                    <a:solidFill>
                      <a:schemeClr val="tx1"/>
                    </a:solidFill>
                  </a:rPr>
                  <a:t> if, for </a:t>
                </a:r>
                <a:r>
                  <a:rPr lang="en-US" dirty="0">
                    <a:solidFill>
                      <a:schemeClr val="accent1"/>
                    </a:solidFill>
                  </a:rPr>
                  <a:t>every</a:t>
                </a:r>
                <a:r>
                  <a:rPr lang="en-US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tx1"/>
                    </a:solidFill>
                  </a:rPr>
                  <a:t>, we have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𝐿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>
                    <a:solidFill>
                      <a:schemeClr val="tx1"/>
                    </a:solidFill>
                  </a:rPr>
                  <a:t>Interpretation:</a:t>
                </a:r>
                <a:endParaRPr lang="en-US" dirty="0"/>
              </a:p>
              <a:p>
                <a:pPr lvl="1"/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at least as hard </a:t>
                </a:r>
                <a:r>
                  <a:rPr lang="en-US" dirty="0"/>
                  <a:t>as any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Every problem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is basically a </a:t>
                </a:r>
                <a:r>
                  <a:rPr lang="en-US" dirty="0">
                    <a:solidFill>
                      <a:schemeClr val="accent1"/>
                    </a:solidFill>
                  </a:rPr>
                  <a:t>special case</a:t>
                </a:r>
                <a:r>
                  <a:rPr lang="en-US" dirty="0"/>
                  <a:t> of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2CA650B5-55E4-7DA1-722E-3E1BD25F103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 r="-179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BC7E9-1B50-5035-978A-45671A489E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05820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6D531-B803-F3A9-D3CC-45AFEFDD8F0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Example: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646D531-B803-F3A9-D3CC-45AFEFDD8F0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01C8D-42FD-2563-EA48-45D5413C86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 lnSpcReduction="10000"/>
              </a:bodyPr>
              <a:lstStyle/>
              <a:p>
                <a:r>
                  <a:rPr lang="en-US" b="1" dirty="0"/>
                  <a:t>Claim: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. We will show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be a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𝑛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-time TM deciding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  <a:p>
                <a:r>
                  <a:rPr lang="en-US" dirty="0"/>
                  <a:t>Construct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</m:oMath>
                </a14:m>
                <a:r>
                  <a:rPr lang="en-US" dirty="0"/>
                  <a:t> by replacing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𝑞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reject</m:t>
                        </m:r>
                      </m:sub>
                    </m:sSub>
                  </m:oMath>
                </a14:m>
                <a:r>
                  <a:rPr lang="en-US" dirty="0"/>
                  <a:t> with a looping state</a:t>
                </a:r>
              </a:p>
              <a:p>
                <a:r>
                  <a:rPr lang="en-US" dirty="0"/>
                  <a:t>Mapping reduction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: Given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construct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′</m:t>
                            </m:r>
                          </m:sup>
                        </m:s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b="0" i="1" smtClean="0"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</m:e>
                    </m:d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5801C8D-42FD-2563-EA48-45D5413C86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814E665-EEEF-96C3-E271-D099C9A3B92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9742311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1FB03E-FBF5-2D52-8B1A-78787254D03B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 languages are intractable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71FB03E-FBF5-2D52-8B1A-78787254D03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FC9A4-1AEB-D86F-0DC7-C768CFFD6FD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Claim: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b="1" dirty="0"/>
                  <a:t>Proof:</a:t>
                </a:r>
                <a:r>
                  <a:rPr lang="en-US" dirty="0"/>
                  <a:t> There exists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 such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Since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-hard, we have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hard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3B3FC9A4-1AEB-D86F-0DC7-C768CFFD6FD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5840770-1C7F-BD29-7BFC-DF90AB836F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7494840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11D34A8-D1B0-9736-8157-E81CE425E62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9835662" cy="4351338"/>
              </a:xfrm>
            </p:spPr>
            <p:txBody>
              <a:bodyPr/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 </a:t>
                </a:r>
                <a:r>
                  <a:rPr lang="en-US" dirty="0">
                    <a:solidFill>
                      <a:schemeClr val="accent1"/>
                    </a:solidFill>
                  </a:rPr>
                  <a:t>and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The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 languages are the </a:t>
                </a:r>
                <a:r>
                  <a:rPr lang="en-US" dirty="0">
                    <a:solidFill>
                      <a:schemeClr val="accent1"/>
                    </a:solidFill>
                  </a:rPr>
                  <a:t>hardest languages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b="0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-complete, then the </a:t>
                </a:r>
                <a:r>
                  <a:rPr lang="en-US" dirty="0">
                    <a:solidFill>
                      <a:schemeClr val="accent1"/>
                    </a:solidFill>
                  </a:rPr>
                  <a:t>language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 can be said to “capture” / “express” the </a:t>
                </a:r>
                <a:r>
                  <a:rPr lang="en-US" dirty="0">
                    <a:solidFill>
                      <a:schemeClr val="accent1"/>
                    </a:solidFill>
                  </a:rPr>
                  <a:t>entire complexity class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1F2B5F3-3D15-86A2-F741-2060239B944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9835662" cy="4351338"/>
              </a:xfrm>
              <a:blipFill>
                <a:blip r:embed="rId3"/>
                <a:stretch>
                  <a:fillRect l="-1116" b="-15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6F9527-D7B1-C79F-891F-C98F895B69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4166781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-completeness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BA72CE2D-5113-8662-1125-D445A3114C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2E5FCAA-C027-1328-93EA-3E36000140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721A9460-113E-47CA-C5F1-D49E2E72DF15}"/>
              </a:ext>
            </a:extLst>
          </p:cNvPr>
          <p:cNvSpPr/>
          <p:nvPr/>
        </p:nvSpPr>
        <p:spPr>
          <a:xfrm>
            <a:off x="6734908" y="2927838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A27F3EE4-D75A-343A-5532-883F426A23D2}"/>
              </a:ext>
            </a:extLst>
          </p:cNvPr>
          <p:cNvGrpSpPr/>
          <p:nvPr/>
        </p:nvGrpSpPr>
        <p:grpSpPr>
          <a:xfrm>
            <a:off x="8102111" y="5245547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8C5C513E-4FC9-F423-3071-7B0D8791CEC2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9" name="TextBox 8">
                  <a:extLst>
                    <a:ext uri="{FF2B5EF4-FFF2-40B4-BE49-F238E27FC236}">
                      <a16:creationId xmlns:a16="http://schemas.microsoft.com/office/drawing/2014/main" id="{769DB675-415D-7823-D9E8-E390CE9AC9C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/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A983E1D0-A2F7-9F49-BC9A-002C657248C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46639" y="4324574"/>
                <a:ext cx="57529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Arc 4">
            <a:extLst>
              <a:ext uri="{FF2B5EF4-FFF2-40B4-BE49-F238E27FC236}">
                <a16:creationId xmlns:a16="http://schemas.microsoft.com/office/drawing/2014/main" id="{F3DFFE2D-563F-3118-6831-158852E22CCA}"/>
              </a:ext>
            </a:extLst>
          </p:cNvPr>
          <p:cNvSpPr/>
          <p:nvPr/>
        </p:nvSpPr>
        <p:spPr>
          <a:xfrm rot="10800000">
            <a:off x="6373007" y="-2480389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/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14C8A664-2C78-3F87-B501-BE2025B086C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25153" y="3122310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/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8DC62C30-3167-CE0E-B50D-2F9D00E3ED3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77875" y="1195339"/>
                <a:ext cx="1688123" cy="369332"/>
              </a:xfrm>
              <a:prstGeom prst="rect">
                <a:avLst/>
              </a:prstGeom>
              <a:blipFill>
                <a:blip r:embed="rId6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27" name="Group 26">
            <a:extLst>
              <a:ext uri="{FF2B5EF4-FFF2-40B4-BE49-F238E27FC236}">
                <a16:creationId xmlns:a16="http://schemas.microsoft.com/office/drawing/2014/main" id="{B735F39A-1FCA-876B-9346-A77FE8FB7CB4}"/>
              </a:ext>
            </a:extLst>
          </p:cNvPr>
          <p:cNvGrpSpPr/>
          <p:nvPr/>
        </p:nvGrpSpPr>
        <p:grpSpPr>
          <a:xfrm>
            <a:off x="4566853" y="2371604"/>
            <a:ext cx="4029200" cy="780428"/>
            <a:chOff x="4566853" y="2371604"/>
            <a:chExt cx="4029200" cy="780428"/>
          </a:xfrm>
        </p:grpSpPr>
        <p:sp>
          <p:nvSpPr>
            <p:cNvPr id="24" name="Star: 5 Points 23">
              <a:extLst>
                <a:ext uri="{FF2B5EF4-FFF2-40B4-BE49-F238E27FC236}">
                  <a16:creationId xmlns:a16="http://schemas.microsoft.com/office/drawing/2014/main" id="{C491E429-C425-7DDB-6D7E-F1F1022B28FE}"/>
                </a:ext>
              </a:extLst>
            </p:cNvPr>
            <p:cNvSpPr/>
            <p:nvPr/>
          </p:nvSpPr>
          <p:spPr>
            <a:xfrm>
              <a:off x="8428415" y="2984394"/>
              <a:ext cx="167638" cy="167638"/>
            </a:xfrm>
            <a:prstGeom prst="star5">
              <a:avLst/>
            </a:prstGeom>
            <a:solidFill>
              <a:srgbClr val="FFFF00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/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BOUNDED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‑</m:t>
                        </m:r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HALT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25" name="TextBox 24">
                  <a:extLst>
                    <a:ext uri="{FF2B5EF4-FFF2-40B4-BE49-F238E27FC236}">
                      <a16:creationId xmlns:a16="http://schemas.microsoft.com/office/drawing/2014/main" id="{F092576E-EB66-17AE-5EA9-E0B6E2FB100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66853" y="2371604"/>
                  <a:ext cx="1822687" cy="369332"/>
                </a:xfrm>
                <a:prstGeom prst="rect">
                  <a:avLst/>
                </a:prstGeom>
                <a:blipFill>
                  <a:blip r:embed="rId7"/>
                  <a:stretch>
                    <a:fillRect r="-100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Freeform: Shape 25">
              <a:extLst>
                <a:ext uri="{FF2B5EF4-FFF2-40B4-BE49-F238E27FC236}">
                  <a16:creationId xmlns:a16="http://schemas.microsoft.com/office/drawing/2014/main" id="{9637624E-5E09-3F83-58A4-004E39C048DA}"/>
                </a:ext>
              </a:extLst>
            </p:cNvPr>
            <p:cNvSpPr/>
            <p:nvPr/>
          </p:nvSpPr>
          <p:spPr>
            <a:xfrm flipH="1">
              <a:off x="6343924" y="2587942"/>
              <a:ext cx="2076621" cy="419100"/>
            </a:xfrm>
            <a:custGeom>
              <a:avLst/>
              <a:gdLst>
                <a:gd name="connsiteX0" fmla="*/ 2581275 w 2581275"/>
                <a:gd name="connsiteY0" fmla="*/ 419109 h 419109"/>
                <a:gd name="connsiteX1" fmla="*/ 1333500 w 2581275"/>
                <a:gd name="connsiteY1" fmla="*/ 9 h 419109"/>
                <a:gd name="connsiteX2" fmla="*/ 0 w 2581275"/>
                <a:gd name="connsiteY2" fmla="*/ 409584 h 419109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90038 h 509138"/>
                <a:gd name="connsiteX1" fmla="*/ 1333500 w 2562225"/>
                <a:gd name="connsiteY1" fmla="*/ 99563 h 509138"/>
                <a:gd name="connsiteX2" fmla="*/ 0 w 2562225"/>
                <a:gd name="connsiteY2" fmla="*/ 509138 h 509138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  <a:gd name="connsiteX0" fmla="*/ 2562225 w 2562225"/>
                <a:gd name="connsiteY0" fmla="*/ 0 h 419100"/>
                <a:gd name="connsiteX1" fmla="*/ 0 w 2562225"/>
                <a:gd name="connsiteY1" fmla="*/ 419100 h 4191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2562225" h="419100">
                  <a:moveTo>
                    <a:pt x="2562225" y="0"/>
                  </a:moveTo>
                  <a:cubicBezTo>
                    <a:pt x="1708150" y="6350"/>
                    <a:pt x="787400" y="22225"/>
                    <a:pt x="0" y="419100"/>
                  </a:cubicBezTo>
                </a:path>
              </a:pathLst>
            </a:custGeom>
            <a:noFill/>
            <a:ln w="38100">
              <a:tailEnd type="triangle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41240E-074E-BFB7-2436-376334EFCFD9}"/>
                  </a:ext>
                </a:extLst>
              </p:cNvPr>
              <p:cNvSpPr txBox="1"/>
              <p:nvPr/>
            </p:nvSpPr>
            <p:spPr>
              <a:xfrm>
                <a:off x="1043034" y="3563579"/>
                <a:ext cx="4414059" cy="131709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>
                  <a:lnSpc>
                    <a:spcPct val="150000"/>
                  </a:lnSpc>
                </a:pPr>
                <a:r>
                  <a:rPr lang="en-US" sz="2800" dirty="0"/>
                  <a:t>There are many </a:t>
                </a:r>
                <a:r>
                  <a:rPr lang="en-US" sz="2800" dirty="0">
                    <a:solidFill>
                      <a:schemeClr val="accent1"/>
                    </a:solidFill>
                  </a:rPr>
                  <a:t>interesting</a:t>
                </a:r>
                <a:r>
                  <a:rPr lang="en-US" sz="2800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sz="2800" dirty="0"/>
                  <a:t>-complete languages!</a:t>
                </a:r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0E41240E-074E-BFB7-2436-376334EFCF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43034" y="3563579"/>
                <a:ext cx="4414059" cy="1317092"/>
              </a:xfrm>
              <a:prstGeom prst="rect">
                <a:avLst/>
              </a:prstGeom>
              <a:blipFill>
                <a:blip r:embed="rId8"/>
                <a:stretch>
                  <a:fillRect l="-2762" b="-125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171417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5FC2C2-2A94-8F78-FC73-FEF3160969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9275" y="239077"/>
            <a:ext cx="11271739" cy="1325563"/>
          </a:xfrm>
        </p:spPr>
        <p:txBody>
          <a:bodyPr/>
          <a:lstStyle/>
          <a:p>
            <a:r>
              <a:rPr lang="en-US" dirty="0"/>
              <a:t>Example: Chess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5F746-F6DB-9D38-2058-2BA2EDA769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564640"/>
                <a:ext cx="9811871" cy="5291329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CHESS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𝑃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is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br>
                  <a:rPr lang="en-US" b="0" i="0" dirty="0"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arrangement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of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chess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pieces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an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×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𝑁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board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US" b="0" i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  <a:t> </a:t>
                </a:r>
                <a:br>
                  <a:rPr lang="en-US" b="0" i="0" dirty="0">
                    <a:solidFill>
                      <a:schemeClr val="accent1"/>
                    </a:solidFill>
                    <a:latin typeface="Cambria Math" panose="02040503050406030204" pitchFamily="18" charset="0"/>
                  </a:rPr>
                </a:b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from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which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"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white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"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can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force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a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win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r>
                  <a:rPr lang="en-US" dirty="0"/>
                  <a:t> </a:t>
                </a:r>
              </a:p>
              <a:p>
                <a:pPr>
                  <a:lnSpc>
                    <a:spcPct val="250000"/>
                  </a:lnSpc>
                </a:pPr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r>
                  <a:rPr lang="en-US" dirty="0"/>
                  <a:t>(Proof omitted. This theorem will not be on exercises/exams)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C35F746-F6DB-9D38-2058-2BA2EDA769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564640"/>
                <a:ext cx="9811871" cy="5291329"/>
              </a:xfrm>
              <a:blipFill>
                <a:blip r:embed="rId2"/>
                <a:stretch>
                  <a:fillRect l="-10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C6B6189-3342-FC17-A2F3-140C2B3A5F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19</a:t>
            </a:fld>
            <a:endParaRPr lang="en-US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66A2C6-367D-9B44-41A3-1A51938235C4}"/>
                  </a:ext>
                </a:extLst>
              </p:cNvPr>
              <p:cNvSpPr/>
              <p:nvPr/>
            </p:nvSpPr>
            <p:spPr>
              <a:xfrm>
                <a:off x="2042125" y="3712113"/>
                <a:ext cx="8107750" cy="1581247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>
                  <a:lnSpc>
                    <a:spcPct val="150000"/>
                  </a:lnSpc>
                </a:pPr>
                <a:r>
                  <a:rPr lang="en-US" sz="2800" b="1" dirty="0">
                    <a:solidFill>
                      <a:schemeClr val="tx1"/>
                    </a:solidFill>
                  </a:rPr>
                  <a:t>Theorem:</a:t>
                </a:r>
                <a:r>
                  <a:rPr lang="en-US" sz="2800" dirty="0">
                    <a:solidFill>
                      <a:schemeClr val="tx1"/>
                    </a:solidFill>
                  </a:rPr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CHESS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 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-complete.</a:t>
                </a:r>
                <a:br>
                  <a:rPr lang="en-US" sz="2800" dirty="0">
                    <a:solidFill>
                      <a:schemeClr val="tx1"/>
                    </a:solidFill>
                  </a:rPr>
                </a:br>
                <a:r>
                  <a:rPr lang="en-US" sz="2800" dirty="0">
                    <a:solidFill>
                      <a:schemeClr val="tx1"/>
                    </a:solidFill>
                  </a:rPr>
                  <a:t>Consequently,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GENERALIZED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CHESS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2800" dirty="0">
                    <a:solidFill>
                      <a:schemeClr val="tx1"/>
                    </a:solidFill>
                  </a:rPr>
                  <a:t>.</a:t>
                </a:r>
              </a:p>
            </p:txBody>
          </p:sp>
        </mc:Choice>
        <mc:Fallback xmlns="">
          <p:sp>
            <p:nvSpPr>
              <p:cNvPr id="5" name="Rectangle 4">
                <a:extLst>
                  <a:ext uri="{FF2B5EF4-FFF2-40B4-BE49-F238E27FC236}">
                    <a16:creationId xmlns:a16="http://schemas.microsoft.com/office/drawing/2014/main" id="{D666A2C6-367D-9B44-41A3-1A51938235C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42125" y="3712113"/>
                <a:ext cx="8107750" cy="1581247"/>
              </a:xfrm>
              <a:prstGeom prst="rect">
                <a:avLst/>
              </a:prstGeom>
              <a:blipFill>
                <a:blip r:embed="rId3"/>
                <a:stretch>
                  <a:fillRect b="-229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chess board with black and white pieces&#10;&#10;AI-generated content may be incorrect.">
            <a:extLst>
              <a:ext uri="{FF2B5EF4-FFF2-40B4-BE49-F238E27FC236}">
                <a16:creationId xmlns:a16="http://schemas.microsoft.com/office/drawing/2014/main" id="{BC18D5F3-2EF7-3C13-6BE2-9E5B4C3C959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74109" y="469031"/>
            <a:ext cx="2479217" cy="24941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795069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E33189-67A2-F908-8972-EF42921F67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438901"/>
            <a:ext cx="10515600" cy="3980198"/>
          </a:xfrm>
        </p:spPr>
        <p:txBody>
          <a:bodyPr>
            <a:normAutofit/>
          </a:bodyPr>
          <a:lstStyle/>
          <a:p>
            <a:pPr algn="ctr">
              <a:lnSpc>
                <a:spcPct val="150000"/>
              </a:lnSpc>
            </a:pPr>
            <a:r>
              <a:rPr lang="en-US" sz="5400" b="1" dirty="0"/>
              <a:t>Which problems</a:t>
            </a:r>
            <a:br>
              <a:rPr lang="en-US" sz="5400" b="1" dirty="0"/>
            </a:br>
            <a:r>
              <a:rPr lang="en-US" sz="5400" b="1" dirty="0"/>
              <a:t>can be solved</a:t>
            </a:r>
            <a:br>
              <a:rPr lang="en-US" sz="5400" b="1" dirty="0"/>
            </a:br>
            <a:r>
              <a:rPr lang="en-US" sz="5400" b="1" dirty="0"/>
              <a:t>through computation?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C719369-58A2-D740-6E67-4762CD270992}"/>
              </a:ext>
            </a:extLst>
          </p:cNvPr>
          <p:cNvGrpSpPr/>
          <p:nvPr/>
        </p:nvGrpSpPr>
        <p:grpSpPr>
          <a:xfrm>
            <a:off x="4115391" y="5096933"/>
            <a:ext cx="5242965" cy="1051129"/>
            <a:chOff x="4115391" y="5096933"/>
            <a:chExt cx="5242965" cy="1051129"/>
          </a:xfrm>
        </p:grpSpPr>
        <p:sp>
          <p:nvSpPr>
            <p:cNvPr id="5" name="Freeform: Shape 4">
              <a:extLst>
                <a:ext uri="{FF2B5EF4-FFF2-40B4-BE49-F238E27FC236}">
                  <a16:creationId xmlns:a16="http://schemas.microsoft.com/office/drawing/2014/main" id="{58B771C5-E1AA-3C91-1F32-D65A46692012}"/>
                </a:ext>
              </a:extLst>
            </p:cNvPr>
            <p:cNvSpPr/>
            <p:nvPr/>
          </p:nvSpPr>
          <p:spPr>
            <a:xfrm rot="21325665">
              <a:off x="4995333" y="5096933"/>
              <a:ext cx="609600" cy="372533"/>
            </a:xfrm>
            <a:custGeom>
              <a:avLst/>
              <a:gdLst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92 h 465692"/>
                <a:gd name="connsiteX1" fmla="*/ 448733 w 787400"/>
                <a:gd name="connsiteY1" fmla="*/ 26 h 465692"/>
                <a:gd name="connsiteX2" fmla="*/ 787400 w 787400"/>
                <a:gd name="connsiteY2" fmla="*/ 448759 h 465692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787400"/>
                <a:gd name="connsiteY0" fmla="*/ 465666 h 465666"/>
                <a:gd name="connsiteX1" fmla="*/ 448733 w 787400"/>
                <a:gd name="connsiteY1" fmla="*/ 0 h 465666"/>
                <a:gd name="connsiteX2" fmla="*/ 787400 w 787400"/>
                <a:gd name="connsiteY2" fmla="*/ 448733 h 465666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77334"/>
                <a:gd name="connsiteY0" fmla="*/ 372533 h 448733"/>
                <a:gd name="connsiteX1" fmla="*/ 338667 w 677334"/>
                <a:gd name="connsiteY1" fmla="*/ 0 h 448733"/>
                <a:gd name="connsiteX2" fmla="*/ 677334 w 677334"/>
                <a:gd name="connsiteY2" fmla="*/ 448733 h 4487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  <a:gd name="connsiteX0" fmla="*/ 0 w 609600"/>
                <a:gd name="connsiteY0" fmla="*/ 372533 h 372533"/>
                <a:gd name="connsiteX1" fmla="*/ 338667 w 609600"/>
                <a:gd name="connsiteY1" fmla="*/ 0 h 372533"/>
                <a:gd name="connsiteX2" fmla="*/ 609600 w 609600"/>
                <a:gd name="connsiteY2" fmla="*/ 355600 h 37253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09600" h="372533">
                  <a:moveTo>
                    <a:pt x="0" y="372533"/>
                  </a:moveTo>
                  <a:cubicBezTo>
                    <a:pt x="260350" y="183444"/>
                    <a:pt x="241300" y="155222"/>
                    <a:pt x="338667" y="0"/>
                  </a:cubicBezTo>
                  <a:cubicBezTo>
                    <a:pt x="486833" y="242711"/>
                    <a:pt x="488951" y="239888"/>
                    <a:pt x="609600" y="355600"/>
                  </a:cubicBezTo>
                </a:path>
              </a:pathLst>
            </a:custGeom>
            <a:noFill/>
            <a:ln w="38100">
              <a:solidFill>
                <a:srgbClr val="C00000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8CA33A7-1FAF-E885-7524-4BD0FF0255EB}"/>
                </a:ext>
              </a:extLst>
            </p:cNvPr>
            <p:cNvSpPr txBox="1"/>
            <p:nvPr/>
          </p:nvSpPr>
          <p:spPr>
            <a:xfrm rot="21393177">
              <a:off x="4115391" y="5440176"/>
              <a:ext cx="5242965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4000" dirty="0">
                  <a:solidFill>
                    <a:srgbClr val="C00000"/>
                  </a:solidFill>
                  <a:latin typeface="Dreaming Outloud Pro" panose="020F0502020204030204" pitchFamily="66" charset="0"/>
                  <a:cs typeface="Dreaming Outloud Pro" panose="020F0502020204030204" pitchFamily="66" charset="0"/>
                </a:rPr>
                <a:t>CLASSICAL </a:t>
              </a:r>
              <a:endParaRPr lang="en-US" sz="3200" dirty="0">
                <a:solidFill>
                  <a:srgbClr val="C00000"/>
                </a:solidFill>
                <a:latin typeface="Dreaming Outloud Pro" panose="020F0502020204030204" pitchFamily="66" charset="0"/>
                <a:cs typeface="Dreaming Outloud Pro" panose="020F0502020204030204" pitchFamily="66" charset="0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24119059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8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left)">
                                      <p:cBhvr>
                                        <p:cTn id="7" dur="10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CC50-8DAE-4FAB-109C-E9AF0B17CA97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1046284" y="365125"/>
                <a:ext cx="10515600" cy="1325563"/>
              </a:xfrm>
            </p:spPr>
            <p:txBody>
              <a:bodyPr/>
              <a:lstStyle/>
              <a:p>
                <a:r>
                  <a:rPr lang="en-US" b="0" dirty="0"/>
                  <a:t>The power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-hardness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50FCC50-8DAE-4FAB-109C-E9AF0B17CA9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1046284" y="365125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A5-717C-04F7-6726-EE0E498125F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040979" cy="4351338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b="0" dirty="0"/>
                  <a:t>-hardness is a </a:t>
                </a:r>
                <a:r>
                  <a:rPr lang="en-US" b="0" dirty="0">
                    <a:solidFill>
                      <a:schemeClr val="accent1"/>
                    </a:solidFill>
                  </a:rPr>
                  <a:t>valuable tool</a:t>
                </a:r>
                <a:r>
                  <a:rPr lang="en-US" b="0" dirty="0"/>
                  <a:t> for identifying intractability</a:t>
                </a:r>
              </a:p>
              <a:p>
                <a:r>
                  <a:rPr lang="en-US" b="0" dirty="0"/>
                  <a:t>Is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b="0" dirty="0"/>
                  <a:t>-hardness the </a:t>
                </a:r>
                <a:r>
                  <a:rPr lang="en-US" b="0" dirty="0">
                    <a:solidFill>
                      <a:schemeClr val="accent1"/>
                    </a:solidFill>
                  </a:rPr>
                  <a:t>only tool we need</a:t>
                </a:r>
                <a:r>
                  <a:rPr lang="en-US" b="0" dirty="0"/>
                  <a:t> for identifying intractability?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6BB1FA5-717C-04F7-6726-EE0E498125F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040979" cy="4351338"/>
              </a:xfrm>
              <a:blipFill>
                <a:blip r:embed="rId3"/>
                <a:stretch>
                  <a:fillRect l="-93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7C98C40-AE07-D646-8873-92D247001F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99433699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FEC954-7F10-0A49-6AF0-663FC9D195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9F79A-D4D1-60BE-2067-BAB3D3DA28F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17095" y="1825624"/>
                <a:ext cx="11550316" cy="4743618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Recall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i="1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i="1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𝐺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has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a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clique</m:t>
                    </m:r>
                    <m:r>
                      <m:rPr>
                        <m:lit/>
                      </m:rPr>
                      <a:rPr lang="en-US" i="1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. (Why?)</a:t>
                </a:r>
              </a:p>
              <a:p>
                <a:r>
                  <a:rPr lang="en-US" dirty="0"/>
                  <a:t>If you spend a while trying to design a good </a:t>
                </a:r>
                <a:r>
                  <a:rPr lang="en-US" dirty="0">
                    <a:solidFill>
                      <a:schemeClr val="accent1"/>
                    </a:solidFill>
                  </a:rPr>
                  <a:t>algorithm</a:t>
                </a:r>
                <a:r>
                  <a:rPr lang="en-US" dirty="0"/>
                  <a:t>, eventually you might start to suspect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CLIQUE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However, if you spend a while trying to design a good </a:t>
                </a:r>
                <a:r>
                  <a:rPr lang="en-US" dirty="0">
                    <a:solidFill>
                      <a:schemeClr val="accent1"/>
                    </a:solidFill>
                  </a:rPr>
                  <a:t>reduction</a:t>
                </a:r>
                <a:r>
                  <a:rPr lang="en-US" dirty="0"/>
                  <a:t>, eventually you might start to suspect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is not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  <a:r>
                  <a:rPr lang="en-US" dirty="0"/>
                  <a:t> either!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01C9F79A-D4D1-60BE-2067-BAB3D3DA28F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17095" y="1825624"/>
                <a:ext cx="11550316" cy="4743618"/>
              </a:xfrm>
              <a:blipFill>
                <a:blip r:embed="rId2"/>
                <a:stretch>
                  <a:fillRect l="-950" r="-21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97321A-10F1-896F-53EC-2B0B43A2EB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516078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F09A61-2964-FFF3-CB5E-E45C629F2A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22</a:t>
            </a:fld>
            <a:endParaRPr lang="en-US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08467791-35DB-AFC3-9832-C54C12EBC9C0}"/>
              </a:ext>
            </a:extLst>
          </p:cNvPr>
          <p:cNvSpPr/>
          <p:nvPr/>
        </p:nvSpPr>
        <p:spPr>
          <a:xfrm>
            <a:off x="4924036" y="2999556"/>
            <a:ext cx="3569677" cy="3563006"/>
          </a:xfrm>
          <a:prstGeom prst="ellipse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540B34D7-E045-174B-8622-B20BAD836706}"/>
              </a:ext>
            </a:extLst>
          </p:cNvPr>
          <p:cNvGrpSpPr/>
          <p:nvPr/>
        </p:nvGrpSpPr>
        <p:grpSpPr>
          <a:xfrm>
            <a:off x="6291239" y="5317265"/>
            <a:ext cx="835270" cy="1003042"/>
            <a:chOff x="3068515" y="5149540"/>
            <a:chExt cx="835270" cy="1003042"/>
          </a:xfrm>
        </p:grpSpPr>
        <p:sp>
          <p:nvSpPr>
            <p:cNvPr id="7" name="Oval 6">
              <a:extLst>
                <a:ext uri="{FF2B5EF4-FFF2-40B4-BE49-F238E27FC236}">
                  <a16:creationId xmlns:a16="http://schemas.microsoft.com/office/drawing/2014/main" id="{6179698E-74A8-2A69-D4BD-EE6ACEF8F1CB}"/>
                </a:ext>
              </a:extLst>
            </p:cNvPr>
            <p:cNvSpPr/>
            <p:nvPr/>
          </p:nvSpPr>
          <p:spPr>
            <a:xfrm>
              <a:off x="3068515" y="5149540"/>
              <a:ext cx="835270" cy="1003042"/>
            </a:xfrm>
            <a:prstGeom prst="ellipse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43A9803-90A8-FDDF-31D2-8F8AB01861E6}"/>
                    </a:ext>
                  </a:extLst>
                </p:cNvPr>
                <p:cNvSpPr txBox="1"/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nor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8" name="TextBox 7">
                  <a:extLst>
                    <a:ext uri="{FF2B5EF4-FFF2-40B4-BE49-F238E27FC236}">
                      <a16:creationId xmlns:a16="http://schemas.microsoft.com/office/drawing/2014/main" id="{643A9803-90A8-FDDF-31D2-8F8AB01861E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285540" y="5217409"/>
                  <a:ext cx="430306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4309-B395-1056-8979-AE78455FFBC3}"/>
                  </a:ext>
                </a:extLst>
              </p:cNvPr>
              <p:cNvSpPr txBox="1"/>
              <p:nvPr/>
            </p:nvSpPr>
            <p:spPr>
              <a:xfrm>
                <a:off x="6435767" y="4396292"/>
                <a:ext cx="575297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EXP</m:t>
                      </m:r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9" name="TextBox 8">
                <a:extLst>
                  <a:ext uri="{FF2B5EF4-FFF2-40B4-BE49-F238E27FC236}">
                    <a16:creationId xmlns:a16="http://schemas.microsoft.com/office/drawing/2014/main" id="{F8B84309-B395-1056-8979-AE78455FFBC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35767" y="4396292"/>
                <a:ext cx="57529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9">
            <a:extLst>
              <a:ext uri="{FF2B5EF4-FFF2-40B4-BE49-F238E27FC236}">
                <a16:creationId xmlns:a16="http://schemas.microsoft.com/office/drawing/2014/main" id="{51DDEC65-B769-4875-9C1A-8BB3DE19E3D4}"/>
              </a:ext>
            </a:extLst>
          </p:cNvPr>
          <p:cNvSpPr/>
          <p:nvPr/>
        </p:nvSpPr>
        <p:spPr>
          <a:xfrm rot="10800000">
            <a:off x="4562135" y="-2408671"/>
            <a:ext cx="4322562" cy="6216182"/>
          </a:xfrm>
          <a:prstGeom prst="arc">
            <a:avLst>
              <a:gd name="adj1" fmla="val 10851198"/>
              <a:gd name="adj2" fmla="val 0"/>
            </a:avLst>
          </a:prstGeom>
          <a:ln w="12700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3511-2DF1-9E18-4871-DF1991DA2F7A}"/>
                  </a:ext>
                </a:extLst>
              </p:cNvPr>
              <p:cNvSpPr txBox="1"/>
              <p:nvPr/>
            </p:nvSpPr>
            <p:spPr>
              <a:xfrm>
                <a:off x="6014281" y="3194028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-complete</a:t>
                </a:r>
              </a:p>
            </p:txBody>
          </p:sp>
        </mc:Choice>
        <mc:Fallback xmlns=""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FCDE3511-2DF1-9E18-4871-DF1991DA2F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14281" y="3194028"/>
                <a:ext cx="1688123" cy="369332"/>
              </a:xfrm>
              <a:prstGeom prst="rect">
                <a:avLst/>
              </a:prstGeom>
              <a:blipFill>
                <a:blip r:embed="rId4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EE14B-00A2-3685-6400-962C1A6F0A51}"/>
                  </a:ext>
                </a:extLst>
              </p:cNvPr>
              <p:cNvSpPr txBox="1"/>
              <p:nvPr/>
            </p:nvSpPr>
            <p:spPr>
              <a:xfrm>
                <a:off x="6167003" y="1267057"/>
                <a:ext cx="168812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-hard</a:t>
                </a:r>
              </a:p>
            </p:txBody>
          </p:sp>
        </mc:Choice>
        <mc:Fallback xmlns=""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19EEE14B-00A2-3685-6400-962C1A6F0A5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7003" y="1267057"/>
                <a:ext cx="1688123" cy="369332"/>
              </a:xfrm>
              <a:prstGeom prst="rect">
                <a:avLst/>
              </a:prstGeom>
              <a:blipFill>
                <a:blip r:embed="rId5"/>
                <a:stretch>
                  <a:fillRect t="-10000" b="-2666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4" name="Star: 5 Points 13">
            <a:extLst>
              <a:ext uri="{FF2B5EF4-FFF2-40B4-BE49-F238E27FC236}">
                <a16:creationId xmlns:a16="http://schemas.microsoft.com/office/drawing/2014/main" id="{0D02AFFC-06C8-226A-AB57-10BA17F566EB}"/>
              </a:ext>
            </a:extLst>
          </p:cNvPr>
          <p:cNvSpPr/>
          <p:nvPr/>
        </p:nvSpPr>
        <p:spPr>
          <a:xfrm>
            <a:off x="5685165" y="4195317"/>
            <a:ext cx="167638" cy="167638"/>
          </a:xfrm>
          <a:prstGeom prst="star5">
            <a:avLst/>
          </a:prstGeom>
          <a:solidFill>
            <a:srgbClr val="FFF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C80CD-2482-9A55-783D-750FEEB7AFC0}"/>
                  </a:ext>
                </a:extLst>
              </p:cNvPr>
              <p:cNvSpPr txBox="1"/>
              <p:nvPr/>
            </p:nvSpPr>
            <p:spPr>
              <a:xfrm>
                <a:off x="2212109" y="3370730"/>
                <a:ext cx="1687318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 seems to be here</a:t>
                </a:r>
              </a:p>
            </p:txBody>
          </p:sp>
        </mc:Choice>
        <mc:Fallback xmlns="">
          <p:sp>
            <p:nvSpPr>
              <p:cNvPr id="15" name="TextBox 14">
                <a:extLst>
                  <a:ext uri="{FF2B5EF4-FFF2-40B4-BE49-F238E27FC236}">
                    <a16:creationId xmlns:a16="http://schemas.microsoft.com/office/drawing/2014/main" id="{13BC80CD-2482-9A55-783D-750FEEB7AFC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12109" y="3370730"/>
                <a:ext cx="1687318" cy="646331"/>
              </a:xfrm>
              <a:prstGeom prst="rect">
                <a:avLst/>
              </a:prstGeom>
              <a:blipFill>
                <a:blip r:embed="rId6"/>
                <a:stretch>
                  <a:fillRect l="-3249" t="-5660" b="-1415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6" name="Freeform: Shape 15">
            <a:extLst>
              <a:ext uri="{FF2B5EF4-FFF2-40B4-BE49-F238E27FC236}">
                <a16:creationId xmlns:a16="http://schemas.microsoft.com/office/drawing/2014/main" id="{67F12C14-B962-3FAB-3B39-4FD605261D86}"/>
              </a:ext>
            </a:extLst>
          </p:cNvPr>
          <p:cNvSpPr/>
          <p:nvPr/>
        </p:nvSpPr>
        <p:spPr>
          <a:xfrm flipH="1">
            <a:off x="3608544" y="3807511"/>
            <a:ext cx="2076621" cy="419100"/>
          </a:xfrm>
          <a:custGeom>
            <a:avLst/>
            <a:gdLst>
              <a:gd name="connsiteX0" fmla="*/ 2581275 w 2581275"/>
              <a:gd name="connsiteY0" fmla="*/ 419109 h 419109"/>
              <a:gd name="connsiteX1" fmla="*/ 1333500 w 2581275"/>
              <a:gd name="connsiteY1" fmla="*/ 9 h 419109"/>
              <a:gd name="connsiteX2" fmla="*/ 0 w 2581275"/>
              <a:gd name="connsiteY2" fmla="*/ 409584 h 419109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90038 h 509138"/>
              <a:gd name="connsiteX1" fmla="*/ 1333500 w 2562225"/>
              <a:gd name="connsiteY1" fmla="*/ 99563 h 509138"/>
              <a:gd name="connsiteX2" fmla="*/ 0 w 2562225"/>
              <a:gd name="connsiteY2" fmla="*/ 509138 h 509138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  <a:gd name="connsiteX0" fmla="*/ 2562225 w 2562225"/>
              <a:gd name="connsiteY0" fmla="*/ 0 h 419100"/>
              <a:gd name="connsiteX1" fmla="*/ 0 w 2562225"/>
              <a:gd name="connsiteY1" fmla="*/ 419100 h 4191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</a:cxnLst>
            <a:rect l="l" t="t" r="r" b="b"/>
            <a:pathLst>
              <a:path w="2562225" h="419100">
                <a:moveTo>
                  <a:pt x="2562225" y="0"/>
                </a:moveTo>
                <a:cubicBezTo>
                  <a:pt x="1708150" y="6350"/>
                  <a:pt x="787400" y="22225"/>
                  <a:pt x="0" y="419100"/>
                </a:cubicBezTo>
              </a:path>
            </a:pathLst>
          </a:custGeom>
          <a:noFill/>
          <a:ln w="38100">
            <a:tailEnd type="triangle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495343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D98610D-CD82-2211-853F-04AE88FE99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Complexity of the clique problem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F5760-5572-F9BF-7D9B-C31F12A405B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2213811"/>
                <a:ext cx="9605211" cy="3963152"/>
              </a:xfrm>
            </p:spPr>
            <p:txBody>
              <a:bodyPr/>
              <a:lstStyle/>
              <a:p>
                <a:r>
                  <a:rPr lang="en-US" dirty="0"/>
                  <a:t>Evidently, to understand the complexity of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we need </a:t>
                </a:r>
                <a:r>
                  <a:rPr lang="en-US" dirty="0">
                    <a:solidFill>
                      <a:schemeClr val="accent1"/>
                    </a:solidFill>
                  </a:rPr>
                  <a:t>new conceptual tools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A3F5760-5572-F9BF-7D9B-C31F12A405B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2213811"/>
                <a:ext cx="9605211" cy="3963152"/>
              </a:xfrm>
              <a:blipFill>
                <a:blip r:embed="rId2"/>
                <a:stretch>
                  <a:fillRect l="-1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6D08650-08BC-CDAB-2715-ED29424AED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902922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5F025D-04FB-17A2-E681-7A654DD8D5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Guessing and checking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7263D-1D2B-F655-990D-325A8AE7428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33663" y="1825625"/>
                <a:ext cx="10860505" cy="4351338"/>
              </a:xfrm>
            </p:spPr>
            <p:txBody>
              <a:bodyPr/>
              <a:lstStyle/>
              <a:p>
                <a:r>
                  <a:rPr lang="en-US" b="1" dirty="0"/>
                  <a:t>Key insight:</a:t>
                </a:r>
                <a:r>
                  <a:rPr lang="en-US" dirty="0"/>
                  <a:t> There exists a polynomial-time randomized Turing machine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with the following properties.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0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𝐺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𝑘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CLIQUE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uncPr>
                      <m:fName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Pr</m:t>
                        </m:r>
                      </m:fName>
                      <m:e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𝑀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b="0" i="0" smtClean="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d>
                              <m:dPr>
                                <m:begChr m:val="⟨"/>
                                <m:endChr m:val="⟩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𝐺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,</m:t>
                                </m:r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</m:d>
                          </m:e>
                        </m:d>
                      </m:e>
                    </m:func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≠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en-US" dirty="0"/>
                  <a:t>.</a:t>
                </a:r>
              </a:p>
              <a:p>
                <a:r>
                  <a:rPr lang="en-US" b="1" dirty="0"/>
                  <a:t>Proof: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b="1" dirty="0"/>
                  <a:t> </a:t>
                </a:r>
                <a:r>
                  <a:rPr lang="en-US" dirty="0"/>
                  <a:t>picks a random subset of the vertices, accepts if it is a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-clique, and rejects otherwise.</a:t>
                </a:r>
              </a:p>
              <a:p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A77263D-1D2B-F655-990D-325A8AE7428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33663" y="1825625"/>
                <a:ext cx="10860505" cy="4351338"/>
              </a:xfrm>
              <a:blipFill>
                <a:blip r:embed="rId2"/>
                <a:stretch>
                  <a:fillRect l="-1010" r="-95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90DDF7F-B8F5-EBCB-1EA0-3D081F0DE3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24</a:t>
            </a:fld>
            <a:endParaRPr lang="en-US" dirty="0"/>
          </a:p>
        </p:txBody>
      </p:sp>
      <p:grpSp>
        <p:nvGrpSpPr>
          <p:cNvPr id="7" name="Group 6">
            <a:extLst>
              <a:ext uri="{FF2B5EF4-FFF2-40B4-BE49-F238E27FC236}">
                <a16:creationId xmlns:a16="http://schemas.microsoft.com/office/drawing/2014/main" id="{91EA86B3-9666-0D4E-EF6D-82FDCC39D979}"/>
              </a:ext>
            </a:extLst>
          </p:cNvPr>
          <p:cNvGrpSpPr/>
          <p:nvPr/>
        </p:nvGrpSpPr>
        <p:grpSpPr>
          <a:xfrm>
            <a:off x="8277727" y="3251944"/>
            <a:ext cx="3769894" cy="1176793"/>
            <a:chOff x="8277727" y="3251944"/>
            <a:chExt cx="3769894" cy="1176793"/>
          </a:xfrm>
        </p:grpSpPr>
        <p:sp>
          <p:nvSpPr>
            <p:cNvPr id="5" name="Right Brace 4">
              <a:extLst>
                <a:ext uri="{FF2B5EF4-FFF2-40B4-BE49-F238E27FC236}">
                  <a16:creationId xmlns:a16="http://schemas.microsoft.com/office/drawing/2014/main" id="{3F3CBFA3-DF03-1233-5491-09C4EF333EE2}"/>
                </a:ext>
              </a:extLst>
            </p:cNvPr>
            <p:cNvSpPr/>
            <p:nvPr/>
          </p:nvSpPr>
          <p:spPr>
            <a:xfrm>
              <a:off x="8277727" y="3251944"/>
              <a:ext cx="245792" cy="1176793"/>
            </a:xfrm>
            <a:prstGeom prst="rightBrace">
              <a:avLst>
                <a:gd name="adj1" fmla="val 48215"/>
                <a:gd name="adj2" fmla="val 50000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FD876EC2-6743-7AEE-4FBA-E5F21FB81146}"/>
                </a:ext>
              </a:extLst>
            </p:cNvPr>
            <p:cNvSpPr txBox="1"/>
            <p:nvPr/>
          </p:nvSpPr>
          <p:spPr>
            <a:xfrm>
              <a:off x="8610287" y="3631962"/>
              <a:ext cx="3437334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“Nondeterministic TM”</a:t>
              </a:r>
              <a:endParaRPr lang="en-US" sz="1200" dirty="0"/>
            </a:p>
          </p:txBody>
        </p:sp>
      </p:grpSp>
      <p:pic>
        <p:nvPicPr>
          <p:cNvPr id="8" name="Picture 7" descr="A needle in the hay&#10;&#10;Description automatically generated">
            <a:extLst>
              <a:ext uri="{FF2B5EF4-FFF2-40B4-BE49-F238E27FC236}">
                <a16:creationId xmlns:a16="http://schemas.microsoft.com/office/drawing/2014/main" id="{25B80BEB-E14D-CEE8-7F78-0E5DB4B38982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539" r="12539"/>
          <a:stretch/>
        </p:blipFill>
        <p:spPr>
          <a:xfrm>
            <a:off x="10291010" y="426327"/>
            <a:ext cx="1203158" cy="1203158"/>
          </a:xfrm>
          <a:prstGeom prst="ellipse">
            <a:avLst/>
          </a:prstGeom>
        </p:spPr>
      </p:pic>
    </p:spTree>
    <p:extLst>
      <p:ext uri="{BB962C8B-B14F-4D97-AF65-F5344CB8AC3E}">
        <p14:creationId xmlns:p14="http://schemas.microsoft.com/office/powerpoint/2010/main" val="34560610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AE4F40-8100-B23A-F36F-FFBFA6D8DC9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51CDC1-C196-9A8F-41B5-13BF0A37E1B2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E251CDC1-C196-9A8F-41B5-13BF0A37E1B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FEE0231-A4DB-FD16-8BA6-E516DA0258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730182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</p:spPr>
            <p:txBody>
              <a:bodyPr>
                <a:normAutofit/>
              </a:bodyPr>
              <a:lstStyle/>
              <a:p>
                <a:pPr algn="ctr">
                  <a:lnSpc>
                    <a:spcPct val="150000"/>
                  </a:lnSpc>
                </a:pPr>
                <a:r>
                  <a:rPr lang="en-US" sz="5400" b="1" dirty="0"/>
                  <a:t>Which languages are </a:t>
                </a:r>
                <a:r>
                  <a:rPr lang="en-US" sz="5400" b="1" dirty="0">
                    <a:solidFill>
                      <a:schemeClr val="accent1"/>
                    </a:solidFill>
                  </a:rPr>
                  <a:t>not</a:t>
                </a:r>
                <a:r>
                  <a:rPr lang="en-US" sz="5400" b="1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5400" b="1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sz="5400" b="1" dirty="0"/>
                  <a:t>?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F6E33189-67A2-F908-8972-EF42921F67A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1438901"/>
                <a:ext cx="10515600" cy="3980198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302E194-1D63-C891-073A-210B682C1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41092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B4B5E-C480-AAB3-881C-8ADFFDC9C9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bounded halting problem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4FEE-CC3C-1F3A-8AFB-7C7F6B355AE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791681"/>
                <a:ext cx="10284229" cy="4690851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{</m:t>
                    </m:r>
                    <m:d>
                      <m:dPr>
                        <m:begChr m:val="⟨"/>
                        <m:endChr m:val="⟩"/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𝑇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 :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halts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on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within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 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steps</m:t>
                    </m:r>
                    <m:r>
                      <m:rPr>
                        <m:lit/>
                      </m:rPr>
                      <a:rPr lang="en-US" b="0" i="1" smtClean="0">
                        <a:latin typeface="Cambria Math" panose="02040503050406030204" pitchFamily="18" charset="0"/>
                      </a:rPr>
                      <m:t>}</m:t>
                    </m:r>
                  </m:oMath>
                </a14:m>
                <a:endParaRPr lang="en-US" dirty="0"/>
              </a:p>
              <a:p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  <a:p>
                <a:endParaRPr lang="en-US" dirty="0"/>
              </a:p>
              <a:p>
                <a:endParaRPr lang="en-US" dirty="0"/>
              </a:p>
              <a:p>
                <a:r>
                  <a:rPr lang="en-US" dirty="0"/>
                  <a:t>Proof strategy: We’ll show that if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r>
                  <a:rPr lang="en-US" dirty="0"/>
                  <a:t> </a:t>
                </a:r>
                <a:r>
                  <a:rPr lang="en-US" dirty="0">
                    <a:solidFill>
                      <a:schemeClr val="accent1"/>
                    </a:solidFill>
                  </a:rPr>
                  <a:t>were</a:t>
                </a:r>
                <a:r>
                  <a:rPr lang="en-US" dirty="0"/>
                  <a:t>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, then it would follow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1D4FEE-CC3C-1F3A-8AFB-7C7F6B355AE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791681"/>
                <a:ext cx="10284229" cy="4690851"/>
              </a:xfrm>
              <a:blipFill>
                <a:blip r:embed="rId2"/>
                <a:stretch>
                  <a:fillRect l="-1067" r="-35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C0ECA75-73ED-B0AE-F9B2-C157DB450E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5</a:t>
            </a:fld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BDAD0C-F18F-05E0-88D1-14639045E27D}"/>
                  </a:ext>
                </a:extLst>
              </p:cNvPr>
              <p:cNvSpPr/>
              <p:nvPr/>
            </p:nvSpPr>
            <p:spPr>
              <a:xfrm>
                <a:off x="2910169" y="3698379"/>
                <a:ext cx="6371662" cy="877454"/>
              </a:xfrm>
              <a:prstGeom prst="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800" b="1" dirty="0">
                    <a:solidFill>
                      <a:schemeClr val="tx1"/>
                    </a:solidFill>
                  </a:rPr>
                  <a:t>Theorem: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 sz="280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 sz="2800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Rectangle 5">
                <a:extLst>
                  <a:ext uri="{FF2B5EF4-FFF2-40B4-BE49-F238E27FC236}">
                    <a16:creationId xmlns:a16="http://schemas.microsoft.com/office/drawing/2014/main" id="{1CBDAD0C-F18F-05E0-88D1-14639045E27D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0169" y="3698379"/>
                <a:ext cx="6371662" cy="877454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Picture 6" descr="A domino effect on a grey surface&#10;&#10;Description automatically generated">
            <a:extLst>
              <a:ext uri="{FF2B5EF4-FFF2-40B4-BE49-F238E27FC236}">
                <a16:creationId xmlns:a16="http://schemas.microsoft.com/office/drawing/2014/main" id="{8ED3AD22-2263-59B9-AF09-D7A757A9B81A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448800" y="255817"/>
            <a:ext cx="2033484" cy="15441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950452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>
          <a:extLst>
            <a:ext uri="{FF2B5EF4-FFF2-40B4-BE49-F238E27FC236}">
              <a16:creationId xmlns:a16="http://schemas.microsoft.com/office/drawing/2014/main" id="{8B57894F-5A84-A340-148D-2D14296FF28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</p:spPr>
            <p:txBody>
              <a:bodyPr/>
              <a:lstStyle/>
              <a:p>
                <a:r>
                  <a:rPr lang="en-US" dirty="0"/>
                  <a:t>Proof that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C693CF9F-3469-5EA2-3452-748A472AFC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200" y="38546"/>
                <a:ext cx="10515600" cy="1325563"/>
              </a:xfrm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Assume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dirty="0"/>
                  <a:t> is a poly-time TM deciding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pPr>
                  <a:lnSpc>
                    <a:spcPct val="100000"/>
                  </a:lnSpc>
                </a:pPr>
                <a:r>
                  <a:rPr lang="en-US" dirty="0"/>
                  <a:t>Let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/>
                  <a:t>. There is a TM 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that </a:t>
                </a:r>
                <a14:m>
                  <m:oMath xmlns:m="http://schemas.openxmlformats.org/officeDocument/2006/math">
                    <m:d>
                      <m:dPr>
                        <m:begChr m:val="{"/>
                        <m:endChr m:val=""/>
                        <m:ctrlPr>
                          <a:rPr lang="en-US" sz="24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en-US" sz="2400" i="1"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accepts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within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sSup>
                              <m:sSupPr>
                                <m:ctrlPr>
                                  <a:rPr lang="en-US" sz="2400" i="1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sz="2400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e>
                              <m:sup>
                                <m:sSup>
                                  <m:sSupPr>
                                    <m:ctrlP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|"/>
                                        <m:endChr m:val="|"/>
                                        <m:ctrlP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r>
                                          <a:rPr lang="en-US" sz="2400" i="1">
                                            <a:latin typeface="Cambria Math" panose="02040503050406030204" pitchFamily="18" charset="0"/>
                                          </a:rPr>
                                          <m:t>𝑤</m:t>
                                        </m:r>
                                      </m:e>
                                    </m:d>
                                  </m:e>
                                  <m:sup>
                                    <m:r>
                                      <a:rPr lang="en-US" sz="2400" i="1">
                                        <a:latin typeface="Cambria Math" panose="02040503050406030204" pitchFamily="18" charset="0"/>
                                      </a:rPr>
                                      <m:t>𝑘</m:t>
                                    </m:r>
                                  </m:sup>
                                </m:sSup>
                              </m:sup>
                            </m:sSup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steps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∈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  <m:e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solidFill>
                                  <a:schemeClr val="accent1"/>
                                </a:solidFill>
                                <a:latin typeface="Cambria Math" panose="02040503050406030204" pitchFamily="18" charset="0"/>
                              </a:rPr>
                              <m:t>loops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                                             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  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if</m:t>
                            </m:r>
                            <m:r>
                              <m:rPr>
                                <m:nor/>
                              </m:rPr>
                              <a:rPr lang="en-US" sz="240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𝑤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∉</m:t>
                            </m:r>
                            <m:r>
                              <a:rPr lang="en-US" sz="2400" i="1">
                                <a:latin typeface="Cambria Math" panose="02040503050406030204" pitchFamily="18" charset="0"/>
                              </a:rPr>
                              <m:t>𝑌</m:t>
                            </m:r>
                          </m:e>
                        </m:eqArr>
                      </m:e>
                    </m:d>
                  </m:oMath>
                </a14:m>
                <a:endParaRPr lang="en-US" dirty="0"/>
              </a:p>
              <a:p>
                <a:r>
                  <a:rPr lang="en-US" dirty="0"/>
                  <a:t>We will construct a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</a:t>
                </a:r>
                <a:r>
                  <a:rPr lang="en-US" dirty="0"/>
                  <a:t> TM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that decides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7CE681C-FAB7-0A7C-8AC0-4E145157AED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727363" y="1364109"/>
                <a:ext cx="10928927" cy="5195525"/>
              </a:xfrm>
              <a:blipFill>
                <a:blip r:embed="rId3"/>
                <a:stretch>
                  <a:fillRect l="-1004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11A0B0-4163-3037-9BD3-4EB8AAF1FB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6</a:t>
            </a:fld>
            <a:endParaRPr lang="en-US" dirty="0"/>
          </a:p>
        </p:txBody>
      </p:sp>
      <p:pic>
        <p:nvPicPr>
          <p:cNvPr id="8" name="Picture 7" descr="A cartoon of a alien in a ufo&#10;&#10;AI-generated content may be incorrect.">
            <a:extLst>
              <a:ext uri="{FF2B5EF4-FFF2-40B4-BE49-F238E27FC236}">
                <a16:creationId xmlns:a16="http://schemas.microsoft.com/office/drawing/2014/main" id="{81805E6E-8C78-97F0-49D4-E126B8857668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992" b="15954"/>
          <a:stretch/>
        </p:blipFill>
        <p:spPr>
          <a:xfrm>
            <a:off x="9972458" y="433"/>
            <a:ext cx="2219542" cy="162146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/>
              <p:nvPr/>
            </p:nvSpPr>
            <p:spPr>
              <a:xfrm>
                <a:off x="1323191" y="4285087"/>
                <a:ext cx="6617360" cy="2417608"/>
              </a:xfrm>
              <a:prstGeom prst="rect">
                <a:avLst/>
              </a:prstGeom>
              <a:solidFill>
                <a:schemeClr val="bg1">
                  <a:lumMod val="95000"/>
                </a:schemeClr>
              </a:solidFill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tIns="0" rtlCol="0" anchor="ctr"/>
              <a:lstStyle/>
              <a:p>
                <a:pPr lvl="1">
                  <a:lnSpc>
                    <a:spcPct val="150000"/>
                  </a:lnSpc>
                </a:pPr>
                <a:r>
                  <a:rPr lang="en-US" sz="2400" dirty="0">
                    <a:solidFill>
                      <a:schemeClr val="tx1"/>
                    </a:solidFill>
                  </a:rPr>
                  <a:t>Given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:</a:t>
                </a: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Simulate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on </a:t>
                </a:r>
                <a14:m>
                  <m:oMath xmlns:m="http://schemas.openxmlformats.org/officeDocument/2006/math">
                    <m:d>
                      <m:dPr>
                        <m:begChr m:val="⟨"/>
                        <m:endChr m:val="⟩"/>
                        <m:ctrlP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𝑀</m:t>
                        </m:r>
                        <m:r>
                          <a:rPr lang="en-US" sz="2400" i="1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 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  <m:r>
                          <a:rPr lang="en-US" sz="2400" b="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,</m:t>
                        </m:r>
                        <m:sSup>
                          <m:sSupPr>
                            <m:ctrlP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2400" b="0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  <m:sup>
                            <m:sSup>
                              <m:sSupPr>
                                <m:ctrlP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d>
                                  <m:dPr>
                                    <m:begChr m:val="|"/>
                                    <m:endChr m:val="|"/>
                                    <m:ctrlP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</m:ctrlPr>
                                  </m:dPr>
                                  <m:e>
                                    <m:r>
                                      <a:rPr lang="en-US" sz="2400" b="0" i="1" smtClean="0">
                                        <a:solidFill>
                                          <a:schemeClr val="tx1"/>
                                        </a:solidFill>
                                        <a:latin typeface="Cambria Math" panose="02040503050406030204" pitchFamily="18" charset="0"/>
                                      </a:rPr>
                                      <m:t>𝑤</m:t>
                                    </m:r>
                                  </m:e>
                                </m:d>
                              </m:e>
                              <m:sup>
                                <m:r>
                                  <a:rPr lang="en-US" sz="2400" b="0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𝑘</m:t>
                                </m:r>
                              </m:sup>
                            </m:sSup>
                          </m:sup>
                        </m:sSup>
                        <m:r>
                          <a:rPr lang="en-US" sz="2400" i="1" smtClean="0">
                            <a:solidFill>
                              <a:schemeClr val="tx1"/>
                            </a:solidFill>
                            <a:latin typeface="Cambria Math" panose="02040503050406030204" pitchFamily="18" charset="0"/>
                          </a:rPr>
                          <m:t> </m:t>
                        </m:r>
                      </m:e>
                    </m:d>
                  </m:oMath>
                </a14:m>
                <a:endParaRPr lang="en-US" sz="2400" dirty="0">
                  <a:solidFill>
                    <a:schemeClr val="tx1"/>
                  </a:solidFill>
                </a:endParaRPr>
              </a:p>
              <a:p>
                <a:pPr marL="971550" lvl="1" indent="-514350">
                  <a:lnSpc>
                    <a:spcPct val="150000"/>
                  </a:lnSpc>
                  <a:buFont typeface="+mj-lt"/>
                  <a:buAutoNum type="arabicPeriod"/>
                </a:pPr>
                <a:r>
                  <a:rPr lang="en-US" sz="2400" dirty="0">
                    <a:solidFill>
                      <a:schemeClr val="tx1"/>
                    </a:solidFill>
                  </a:rPr>
                  <a:t>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accepts, accept. If </a:t>
                </a:r>
                <a14:m>
                  <m:oMath xmlns:m="http://schemas.openxmlformats.org/officeDocument/2006/math">
                    <m:r>
                      <a:rPr lang="en-US" sz="24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𝐵</m:t>
                    </m:r>
                  </m:oMath>
                </a14:m>
                <a:r>
                  <a:rPr lang="en-US" sz="2400" dirty="0">
                    <a:solidFill>
                      <a:schemeClr val="tx1"/>
                    </a:solidFill>
                  </a:rPr>
                  <a:t> rejects, reject.</a:t>
                </a:r>
              </a:p>
            </p:txBody>
          </p:sp>
        </mc:Choice>
        <mc:Fallback xmlns="">
          <p:sp>
            <p:nvSpPr>
              <p:cNvPr id="7" name="Rectangle 6">
                <a:extLst>
                  <a:ext uri="{FF2B5EF4-FFF2-40B4-BE49-F238E27FC236}">
                    <a16:creationId xmlns:a16="http://schemas.microsoft.com/office/drawing/2014/main" id="{A4BBE700-1190-E400-528B-338A1A5A44A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323191" y="4285087"/>
                <a:ext cx="6617360" cy="241760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65F42-53DB-FE73-4D23-A0A383E22B61}"/>
                  </a:ext>
                </a:extLst>
              </p:cNvPr>
              <p:cNvSpPr txBox="1"/>
              <p:nvPr/>
            </p:nvSpPr>
            <p:spPr>
              <a:xfrm>
                <a:off x="8192818" y="4288382"/>
                <a:ext cx="3649288" cy="220246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Polynomial time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within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e>
                      <m:sup>
                        <m:sSup>
                          <m:sSupPr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begChr m:val="|"/>
                                <m:endChr m:val="|"/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𝑤</m:t>
                                </m:r>
                              </m:e>
                            </m:d>
                          </m:e>
                          <m:sup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𝑘</m:t>
                            </m:r>
                          </m:sup>
                        </m:sSup>
                      </m:sup>
                    </m:sSup>
                  </m:oMath>
                </a14:m>
                <a:r>
                  <a:rPr lang="en-US" dirty="0"/>
                  <a:t> steps,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accepts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✔️</a:t>
                </a:r>
              </a:p>
              <a:p>
                <a:pPr marL="173038" indent="-173038">
                  <a:lnSpc>
                    <a:spcPct val="150000"/>
                  </a:lnSpc>
                  <a:buFont typeface="Arial" panose="020B0604020202020204" pitchFamily="34" charset="0"/>
                  <a:buChar char="•"/>
                </a:pPr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∉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𝑀</m:t>
                    </m:r>
                  </m:oMath>
                </a14:m>
                <a:r>
                  <a:rPr lang="en-US" dirty="0"/>
                  <a:t> loops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, so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r>
                  <a:rPr lang="en-US" dirty="0"/>
                  <a:t> rejects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✔️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AEE65F42-53DB-FE73-4D23-A0A383E22B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92818" y="4288382"/>
                <a:ext cx="3649288" cy="2202462"/>
              </a:xfrm>
              <a:prstGeom prst="rect">
                <a:avLst/>
              </a:prstGeom>
              <a:blipFill>
                <a:blip r:embed="rId6"/>
                <a:stretch>
                  <a:fillRect l="-1169" b="-3315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9" name="Group 8">
            <a:extLst>
              <a:ext uri="{FF2B5EF4-FFF2-40B4-BE49-F238E27FC236}">
                <a16:creationId xmlns:a16="http://schemas.microsoft.com/office/drawing/2014/main" id="{C6A42160-AF6C-10B2-3111-67E0A52442BB}"/>
              </a:ext>
            </a:extLst>
          </p:cNvPr>
          <p:cNvGrpSpPr/>
          <p:nvPr/>
        </p:nvGrpSpPr>
        <p:grpSpPr>
          <a:xfrm>
            <a:off x="101346" y="4285087"/>
            <a:ext cx="868728" cy="2417609"/>
            <a:chOff x="53333" y="3677306"/>
            <a:chExt cx="868728" cy="2813538"/>
          </a:xfrm>
        </p:grpSpPr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4150DDF5-FFA3-CC96-63B0-FA3D764E3C9F}"/>
                </a:ext>
              </a:extLst>
            </p:cNvPr>
            <p:cNvSpPr/>
            <p:nvPr/>
          </p:nvSpPr>
          <p:spPr>
            <a:xfrm>
              <a:off x="542233" y="3677306"/>
              <a:ext cx="379828" cy="2813538"/>
            </a:xfrm>
            <a:prstGeom prst="leftBrace">
              <a:avLst>
                <a:gd name="adj1" fmla="val 47479"/>
                <a:gd name="adj2" fmla="val 50000"/>
              </a:avLst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B73708-AF61-FF9D-4147-A447FA346E44}"/>
                    </a:ext>
                  </a:extLst>
                </p:cNvPr>
                <p:cNvSpPr txBox="1"/>
                <p:nvPr/>
              </p:nvSpPr>
              <p:spPr>
                <a:xfrm>
                  <a:off x="53333" y="4832251"/>
                  <a:ext cx="554502" cy="537271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1" name="TextBox 10">
                  <a:extLst>
                    <a:ext uri="{FF2B5EF4-FFF2-40B4-BE49-F238E27FC236}">
                      <a16:creationId xmlns:a16="http://schemas.microsoft.com/office/drawing/2014/main" id="{A8B73708-AF61-FF9D-4147-A447FA346E4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3333" y="4832251"/>
                  <a:ext cx="554502" cy="537271"/>
                </a:xfrm>
                <a:prstGeom prst="rect">
                  <a:avLst/>
                </a:prstGeom>
                <a:blipFill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12" name="Rectangle 11">
            <a:extLst>
              <a:ext uri="{FF2B5EF4-FFF2-40B4-BE49-F238E27FC236}">
                <a16:creationId xmlns:a16="http://schemas.microsoft.com/office/drawing/2014/main" id="{FF3AAB7E-0E23-861B-257C-F4C5F75FB94D}"/>
              </a:ext>
            </a:extLst>
          </p:cNvPr>
          <p:cNvSpPr/>
          <p:nvPr/>
        </p:nvSpPr>
        <p:spPr>
          <a:xfrm>
            <a:off x="12361025" y="2223655"/>
            <a:ext cx="8502535" cy="980901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Graphic 4">
            <a:extLst>
              <a:ext uri="{FF2B5EF4-FFF2-40B4-BE49-F238E27FC236}">
                <a16:creationId xmlns:a16="http://schemas.microsoft.com/office/drawing/2014/main" id="{BB147553-EBEE-B9C2-E4A2-74099BED341E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10151193" y="13679"/>
            <a:ext cx="1690913" cy="1690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56313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" presetClass="entr" presetSubtype="1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3" fill="hold">
                            <p:stCondLst>
                              <p:cond delay="500"/>
                            </p:stCondLst>
                            <p:childTnLst>
                              <p:par>
                                <p:cTn id="14" presetID="53" presetClass="entr" presetSubtype="16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6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7" dur="5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50" presetClass="path" presetSubtype="0" accel="50000" decel="50000" fill="hold" nodeType="with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-2.70833E-6 -2.59259E-6 C -0.05234 -0.02453 -0.08958 0.02315 -0.08294 0.09468 " pathEditMode="relative" rAng="0" ptsTypes="AA">
                                      <p:cBhvr>
                                        <p:cTn id="20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4193" y="4398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42" presetClass="path" presetSubtype="0" accel="50000" decel="5000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animMotion origin="layout" path="M 0 -3.33333E-6 L -0.78125 -0.00023 " pathEditMode="relative" rAng="0" ptsTypes="AA">
                                      <p:cBhvr>
                                        <p:cTn id="24" dur="1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ppt_x</p:attrName>
                                          <p:attrName>ppt_y</p:attrName>
                                        </p:attrNameLst>
                                      </p:cBhvr>
                                      <p:rCtr x="-39063" y="-23"/>
                                    </p:animMotion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5" fill="hold">
                            <p:stCondLst>
                              <p:cond delay="10"/>
                            </p:stCondLst>
                            <p:childTnLst>
                              <p:par>
                                <p:cTn id="26" presetID="1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xit" presetSubtype="8" fill="hold" grpId="1" nodeType="clickEffect">
                                  <p:stCondLst>
                                    <p:cond delay="0"/>
                                  </p:stCondLst>
                                  <p:childTnLst>
                                    <p:animEffect transition="out" filter="wipe(left)">
                                      <p:cBhvr>
                                        <p:cTn id="31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uiExpand="1" build="p" animBg="1"/>
      <p:bldP spid="6" grpId="0" uiExpand="1" build="p"/>
      <p:bldP spid="12" grpId="0" animBg="1"/>
      <p:bldP spid="12" grpId="1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26A1EF-99C3-2769-1AEA-0582762D073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Beyond “it’s not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A726A1EF-99C3-2769-1AEA-0582762D073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11778-DD79-320A-A7FA-B4C43C82FB0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702" y="1825624"/>
                <a:ext cx="11205555" cy="457517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We proved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  <m:r>
                      <a:rPr lang="en-US" i="1">
                        <a:latin typeface="Cambria Math" panose="02040503050406030204" pitchFamily="18" charset="0"/>
                      </a:rPr>
                      <m:t>∉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endParaRPr lang="en-US" dirty="0"/>
              </a:p>
              <a:p>
                <a:r>
                  <a:rPr lang="en-US" dirty="0"/>
                  <a:t>Insight: The proof gives us </a:t>
                </a:r>
                <a:r>
                  <a:rPr lang="en-US" dirty="0">
                    <a:solidFill>
                      <a:schemeClr val="accent1"/>
                    </a:solidFill>
                  </a:rPr>
                  <a:t>bonus information</a:t>
                </a:r>
              </a:p>
              <a:p>
                <a:pPr lvl="1"/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1"/>
                    </a:solidFill>
                  </a:rPr>
                  <a:t>How far</a:t>
                </a:r>
                <a:r>
                  <a:rPr lang="en-US" dirty="0"/>
                  <a:t>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 is it?”</a:t>
                </a:r>
              </a:p>
              <a:p>
                <a:pPr lvl="1"/>
                <a:r>
                  <a:rPr lang="en-US" dirty="0"/>
                  <a:t>“</a:t>
                </a:r>
                <a:r>
                  <a:rPr lang="en-US" dirty="0">
                    <a:solidFill>
                      <a:schemeClr val="accent1"/>
                    </a:solidFill>
                  </a:rPr>
                  <a:t>Why </a:t>
                </a:r>
                <a:r>
                  <a:rPr lang="en-US" dirty="0">
                    <a:solidFill>
                      <a:schemeClr val="tx1"/>
                    </a:solidFill>
                  </a:rPr>
                  <a:t>is it outside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P</m:t>
                    </m:r>
                  </m:oMath>
                </a14:m>
                <a:r>
                  <a:rPr lang="en-US" dirty="0"/>
                  <a:t>? </a:t>
                </a:r>
                <a:r>
                  <a:rPr lang="en-US" dirty="0">
                    <a:solidFill>
                      <a:schemeClr val="accent1"/>
                    </a:solidFill>
                  </a:rPr>
                  <a:t>What kind of hardness</a:t>
                </a:r>
                <a:r>
                  <a:rPr lang="en-US" dirty="0"/>
                  <a:t> does it have?”</a:t>
                </a:r>
                <a:endParaRPr lang="en-US" dirty="0">
                  <a:solidFill>
                    <a:schemeClr val="accent1"/>
                  </a:solidFill>
                </a:endParaRPr>
              </a:p>
              <a:p>
                <a:r>
                  <a:rPr lang="en-US" dirty="0"/>
                  <a:t>The proof shows that </a:t>
                </a:r>
                <a:r>
                  <a:rPr lang="en-US" dirty="0">
                    <a:solidFill>
                      <a:schemeClr val="accent1"/>
                    </a:solidFill>
                  </a:rPr>
                  <a:t>every language in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 b="0" i="0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EXP</m:t>
                    </m:r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reduces to</a:t>
                </a:r>
                <a:r>
                  <a:rPr lang="en-US" dirty="0"/>
                  <a:t> </a:t>
                </a:r>
                <a14:m>
                  <m:oMath xmlns:m="http://schemas.openxmlformats.org/officeDocument/2006/math"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BOUNDED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‑</m:t>
                    </m:r>
                    <m:r>
                      <m:rPr>
                        <m:nor/>
                      </m:rPr>
                      <a:rPr lang="en-US">
                        <a:latin typeface="Cambria Math" panose="02040503050406030204" pitchFamily="18" charset="0"/>
                      </a:rPr>
                      <m:t>HALT</m:t>
                    </m:r>
                  </m:oMath>
                </a14:m>
                <a:endParaRPr lang="en-US" dirty="0"/>
              </a:p>
              <a:p>
                <a:r>
                  <a:rPr lang="en-US" dirty="0"/>
                  <a:t>Furthermore, the reduction has a very specific </a:t>
                </a:r>
                <a:r>
                  <a:rPr lang="en-US" dirty="0">
                    <a:solidFill>
                      <a:schemeClr val="accent1"/>
                    </a:solidFill>
                  </a:rPr>
                  <a:t>structure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4311778-DD79-320A-A7FA-B4C43C82FB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702" y="1825624"/>
                <a:ext cx="11205555" cy="4575175"/>
              </a:xfrm>
              <a:blipFill>
                <a:blip r:embed="rId3"/>
                <a:stretch>
                  <a:fillRect l="-97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F04B74-ECB2-7FD4-2A10-266D90313E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93183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4B33E-159B-C660-2FDF-1BCF0B8CBE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Mapping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13F45-7D1C-C24C-01B5-4261A90939B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</p:spPr>
            <p:txBody>
              <a:bodyPr>
                <a:normAutofit/>
              </a:bodyPr>
              <a:lstStyle/>
              <a:p>
                <a:r>
                  <a:rPr lang="en-US" dirty="0"/>
                  <a:t>Let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⊆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endParaRPr lang="en-US" dirty="0"/>
              </a:p>
              <a:p>
                <a:r>
                  <a:rPr lang="en-US" b="1" dirty="0"/>
                  <a:t>Definition:</a:t>
                </a:r>
                <a:r>
                  <a:rPr lang="en-US" dirty="0"/>
                  <a:t> 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 is </a:t>
                </a:r>
                <a:r>
                  <a:rPr lang="en-US" dirty="0">
                    <a:solidFill>
                      <a:schemeClr val="accent1"/>
                    </a:solidFill>
                  </a:rPr>
                  <a:t>poly-time mapping reducible </a:t>
                </a:r>
                <a:r>
                  <a:rPr lang="en-US" dirty="0"/>
                  <a:t>to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if there exists a poly-time TM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such that for every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, </m:t>
                            </m:r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e>
                        </m:d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∗</m:t>
                        </m:r>
                      </m:sup>
                    </m:sSup>
                  </m:oMath>
                </a14:m>
                <a:r>
                  <a:rPr lang="en-US" dirty="0"/>
                  <a:t>: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written on its tape</a:t>
                </a:r>
              </a:p>
              <a:p>
                <a:pPr lvl="1"/>
                <a:r>
                  <a:rPr lang="en-US" dirty="0"/>
                  <a:t>If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, then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a:rPr lang="en-US" b="0" i="0" smtClean="0">
                        <a:latin typeface="Cambria Math" panose="02040503050406030204" pitchFamily="18" charset="0"/>
                      </a:rPr>
                      <m:t>Ψ</m:t>
                    </m:r>
                  </m:oMath>
                </a14:m>
                <a:r>
                  <a:rPr lang="en-US" dirty="0"/>
                  <a:t> halts on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</m:oMath>
                </a14:m>
                <a:r>
                  <a:rPr lang="en-US" dirty="0"/>
                  <a:t> with some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solidFill>
                          <a:schemeClr val="accent1"/>
                        </a:solidFill>
                        <a:latin typeface="Cambria Math" panose="02040503050406030204" pitchFamily="18" charset="0"/>
                      </a:rPr>
                      <m:t>∉</m:t>
                    </m:r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>
                    <a:solidFill>
                      <a:schemeClr val="accent1"/>
                    </a:solidFill>
                  </a:rPr>
                  <a:t> </a:t>
                </a:r>
                <a:r>
                  <a:rPr lang="en-US" dirty="0"/>
                  <a:t>written on its tape</a:t>
                </a:r>
              </a:p>
              <a:p>
                <a:r>
                  <a:rPr lang="en-US" dirty="0"/>
                  <a:t>Notation: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solidFill>
                              <a:schemeClr val="accent1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en-US" dirty="0"/>
              </a:p>
              <a:p>
                <a:pPr lvl="1"/>
                <a:r>
                  <a:rPr lang="en-US" dirty="0"/>
                  <a:t>Intuition: “Complexity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”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</m:oMath>
                </a14:m>
                <a:r>
                  <a:rPr lang="en-US" dirty="0"/>
                  <a:t> “Complexity of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D313F45-7D1C-C24C-01B5-4261A90939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4860925"/>
              </a:xfrm>
              <a:blipFill>
                <a:blip r:embed="rId2"/>
                <a:stretch>
                  <a:fillRect l="-10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E040A1-C155-5085-0852-F34ABE38F8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9462807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863A8C-B8D4-7C07-48DA-91EFC6C4DA8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2173"/>
            <a:ext cx="10515600" cy="1325563"/>
          </a:xfrm>
        </p:spPr>
        <p:txBody>
          <a:bodyPr/>
          <a:lstStyle/>
          <a:p>
            <a:r>
              <a:rPr lang="en-US" dirty="0"/>
              <a:t>Mapping reductions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21972"/>
                <a:ext cx="10515600" cy="4954992"/>
              </a:xfrm>
            </p:spPr>
            <p:txBody>
              <a:bodyPr/>
              <a:lstStyle/>
              <a:p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≤</m:t>
                        </m:r>
                      </m:e>
                      <m:sub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P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 means there is an efficient way to convert questions of the form “is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en-US" dirty="0"/>
                  <a:t>?” into questions of the form “is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𝑤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n-US" b="0" i="1" smtClean="0">
                        <a:latin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en-US" dirty="0"/>
                  <a:t>?”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AF067A2A-85C1-4C34-DD59-62EEEC96023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21972"/>
                <a:ext cx="10515600" cy="495499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9E7D59D-7CC8-A7A5-67D6-AADE99009E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B61B20D-9436-4192-BF4B-8FB3BEF1787F}" type="slidenum">
              <a:rPr lang="en-US" smtClean="0"/>
              <a:pPr/>
              <a:t>9</a:t>
            </a:fld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9D217C51-7ABE-4D2E-AFD7-F5C4B9A87340}"/>
              </a:ext>
            </a:extLst>
          </p:cNvPr>
          <p:cNvGrpSpPr/>
          <p:nvPr/>
        </p:nvGrpSpPr>
        <p:grpSpPr>
          <a:xfrm>
            <a:off x="2886885" y="2655767"/>
            <a:ext cx="6183481" cy="3908654"/>
            <a:chOff x="2886885" y="2655767"/>
            <a:chExt cx="6183481" cy="3908654"/>
          </a:xfrm>
        </p:grpSpPr>
        <p:grpSp>
          <p:nvGrpSpPr>
            <p:cNvPr id="12" name="Group 11">
              <a:extLst>
                <a:ext uri="{FF2B5EF4-FFF2-40B4-BE49-F238E27FC236}">
                  <a16:creationId xmlns:a16="http://schemas.microsoft.com/office/drawing/2014/main" id="{7884691B-0ECD-F6E5-DFF6-EF5407CC74B2}"/>
                </a:ext>
              </a:extLst>
            </p:cNvPr>
            <p:cNvGrpSpPr/>
            <p:nvPr/>
          </p:nvGrpSpPr>
          <p:grpSpPr>
            <a:xfrm>
              <a:off x="2886885" y="2655767"/>
              <a:ext cx="6183481" cy="3908654"/>
              <a:chOff x="2886885" y="2655767"/>
              <a:chExt cx="6183481" cy="3908654"/>
            </a:xfrm>
          </p:grpSpPr>
          <p:sp>
            <p:nvSpPr>
              <p:cNvPr id="5" name="Oval 4">
                <a:extLst>
                  <a:ext uri="{FF2B5EF4-FFF2-40B4-BE49-F238E27FC236}">
                    <a16:creationId xmlns:a16="http://schemas.microsoft.com/office/drawing/2014/main" id="{ACD2AACD-0D96-B71D-A164-B6259A1F0559}"/>
                  </a:ext>
                </a:extLst>
              </p:cNvPr>
              <p:cNvSpPr/>
              <p:nvPr/>
            </p:nvSpPr>
            <p:spPr>
              <a:xfrm>
                <a:off x="2886885" y="2884517"/>
                <a:ext cx="1903457" cy="30138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6" name="Oval 5">
                <a:extLst>
                  <a:ext uri="{FF2B5EF4-FFF2-40B4-BE49-F238E27FC236}">
                    <a16:creationId xmlns:a16="http://schemas.microsoft.com/office/drawing/2014/main" id="{07A4997F-EF8F-663C-4533-B61CCF4E74F9}"/>
                  </a:ext>
                </a:extLst>
              </p:cNvPr>
              <p:cNvSpPr/>
              <p:nvPr/>
            </p:nvSpPr>
            <p:spPr>
              <a:xfrm>
                <a:off x="7166909" y="2884517"/>
                <a:ext cx="1903457" cy="3013806"/>
              </a:xfrm>
              <a:prstGeom prst="ellipse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CC37A9ED-1433-547A-888E-C8527F2BCC5E}"/>
                      </a:ext>
                    </a:extLst>
                  </p:cNvPr>
                  <p:cNvSpPr txBox="1"/>
                  <p:nvPr/>
                </p:nvSpPr>
                <p:spPr>
                  <a:xfrm>
                    <a:off x="3164472" y="5997150"/>
                    <a:ext cx="1348282" cy="567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7" name="TextBox 6">
                    <a:extLst>
                      <a:ext uri="{FF2B5EF4-FFF2-40B4-BE49-F238E27FC236}">
                        <a16:creationId xmlns:a16="http://schemas.microsoft.com/office/drawing/2014/main" id="{CC37A9ED-1433-547A-888E-C8527F2BCC5E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164472" y="5997150"/>
                    <a:ext cx="1348282" cy="567271"/>
                  </a:xfrm>
                  <a:prstGeom prst="rect">
                    <a:avLst/>
                  </a:prstGeom>
                  <a:blipFill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C649144-CCE4-BE1D-CC73-032FBDB9BEB7}"/>
                      </a:ext>
                    </a:extLst>
                  </p:cNvPr>
                  <p:cNvSpPr txBox="1"/>
                  <p:nvPr/>
                </p:nvSpPr>
                <p:spPr>
                  <a:xfrm>
                    <a:off x="7572555" y="5969316"/>
                    <a:ext cx="1319916" cy="567271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d>
                                <m:dPr>
                                  <m:begChr m:val="{"/>
                                  <m:endChr m:val="}"/>
                                  <m:ctrlP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en-US" sz="2400" b="0" i="1" smtClean="0">
                                      <a:latin typeface="Cambria Math" panose="02040503050406030204" pitchFamily="18" charset="0"/>
                                    </a:rPr>
                                    <m:t>0, 1</m:t>
                                  </m:r>
                                </m:e>
                              </m:d>
                            </m:e>
                            <m:sup>
                              <m:r>
                                <a:rPr lang="en-US" sz="2400" b="0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8" name="TextBox 7">
                    <a:extLst>
                      <a:ext uri="{FF2B5EF4-FFF2-40B4-BE49-F238E27FC236}">
                        <a16:creationId xmlns:a16="http://schemas.microsoft.com/office/drawing/2014/main" id="{2C649144-CCE4-BE1D-CC73-032FBDB9BEB7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572555" y="5969316"/>
                    <a:ext cx="1319916" cy="567271"/>
                  </a:xfrm>
                  <a:prstGeom prst="rect">
                    <a:avLst/>
                  </a:prstGeom>
                  <a:blipFill>
                    <a:blip r:embed="rId4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9" name="Explosion: 8 Points 8">
                    <a:extLst>
                      <a:ext uri="{FF2B5EF4-FFF2-40B4-BE49-F238E27FC236}">
                        <a16:creationId xmlns:a16="http://schemas.microsoft.com/office/drawing/2014/main" id="{696A4C89-E7EB-5A69-83F8-0A0DA4FBE6B2}"/>
                      </a:ext>
                    </a:extLst>
                  </p:cNvPr>
                  <p:cNvSpPr/>
                  <p:nvPr/>
                </p:nvSpPr>
                <p:spPr>
                  <a:xfrm>
                    <a:off x="3257002" y="3849464"/>
                    <a:ext cx="1176443" cy="1533340"/>
                  </a:xfrm>
                  <a:prstGeom prst="irregularSeal1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9" name="Explosion: 8 Points 8">
                    <a:extLst>
                      <a:ext uri="{FF2B5EF4-FFF2-40B4-BE49-F238E27FC236}">
                        <a16:creationId xmlns:a16="http://schemas.microsoft.com/office/drawing/2014/main" id="{696A4C89-E7EB-5A69-83F8-0A0DA4FBE6B2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3257002" y="3849464"/>
                    <a:ext cx="1176443" cy="1533340"/>
                  </a:xfrm>
                  <a:prstGeom prst="irregularSeal1">
                    <a:avLst/>
                  </a:prstGeom>
                  <a:blipFill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0" name="Explosion: 14 Points 9">
                    <a:extLst>
                      <a:ext uri="{FF2B5EF4-FFF2-40B4-BE49-F238E27FC236}">
                        <a16:creationId xmlns:a16="http://schemas.microsoft.com/office/drawing/2014/main" id="{15618959-DFBB-3E8B-F227-35136F49E3C4}"/>
                      </a:ext>
                    </a:extLst>
                  </p:cNvPr>
                  <p:cNvSpPr/>
                  <p:nvPr/>
                </p:nvSpPr>
                <p:spPr>
                  <a:xfrm>
                    <a:off x="7380331" y="3620062"/>
                    <a:ext cx="1635232" cy="1817811"/>
                  </a:xfrm>
                  <a:prstGeom prst="irregularSeal2">
                    <a:avLst/>
                  </a:prstGeom>
                  <a:solidFill>
                    <a:schemeClr val="accent1">
                      <a:lumMod val="20000"/>
                      <a:lumOff val="80000"/>
                    </a:schemeClr>
                  </a:solidFill>
                </p:spPr>
                <p:style>
                  <a:lnRef idx="2">
                    <a:schemeClr val="accent1">
                      <a:shade val="15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𝑌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0" name="Explosion: 14 Points 9">
                    <a:extLst>
                      <a:ext uri="{FF2B5EF4-FFF2-40B4-BE49-F238E27FC236}">
                        <a16:creationId xmlns:a16="http://schemas.microsoft.com/office/drawing/2014/main" id="{15618959-DFBB-3E8B-F227-35136F49E3C4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380331" y="3620062"/>
                    <a:ext cx="1635232" cy="1817811"/>
                  </a:xfrm>
                  <a:prstGeom prst="irregularSeal2">
                    <a:avLst/>
                  </a:prstGeom>
                  <a:blipFill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33" name="Freeform: Shape 32">
                <a:extLst>
                  <a:ext uri="{FF2B5EF4-FFF2-40B4-BE49-F238E27FC236}">
                    <a16:creationId xmlns:a16="http://schemas.microsoft.com/office/drawing/2014/main" id="{A6130C85-F330-5C09-5837-BAF96FCCE8BD}"/>
                  </a:ext>
                </a:extLst>
              </p:cNvPr>
              <p:cNvSpPr/>
              <p:nvPr/>
            </p:nvSpPr>
            <p:spPr>
              <a:xfrm>
                <a:off x="4034136" y="4426853"/>
                <a:ext cx="3994910" cy="403530"/>
              </a:xfrm>
              <a:custGeom>
                <a:avLst/>
                <a:gdLst>
                  <a:gd name="connsiteX0" fmla="*/ 0 w 3251200"/>
                  <a:gd name="connsiteY0" fmla="*/ 420026 h 521626"/>
                  <a:gd name="connsiteX1" fmla="*/ 1543050 w 3251200"/>
                  <a:gd name="connsiteY1" fmla="*/ 926 h 521626"/>
                  <a:gd name="connsiteX2" fmla="*/ 3251200 w 3251200"/>
                  <a:gd name="connsiteY2" fmla="*/ 521626 h 521626"/>
                  <a:gd name="connsiteX0" fmla="*/ 0 w 3251200"/>
                  <a:gd name="connsiteY0" fmla="*/ 226807 h 328407"/>
                  <a:gd name="connsiteX1" fmla="*/ 1682750 w 3251200"/>
                  <a:gd name="connsiteY1" fmla="*/ 4557 h 328407"/>
                  <a:gd name="connsiteX2" fmla="*/ 3251200 w 3251200"/>
                  <a:gd name="connsiteY2" fmla="*/ 328407 h 328407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251200" h="328407">
                    <a:moveTo>
                      <a:pt x="0" y="226807"/>
                    </a:moveTo>
                    <a:cubicBezTo>
                      <a:pt x="500591" y="8790"/>
                      <a:pt x="1140883" y="-12376"/>
                      <a:pt x="1682750" y="4557"/>
                    </a:cubicBezTo>
                    <a:cubicBezTo>
                      <a:pt x="2224617" y="21490"/>
                      <a:pt x="2668058" y="76523"/>
                      <a:pt x="3251200" y="328407"/>
                    </a:cubicBezTo>
                  </a:path>
                </a:pathLst>
              </a:custGeom>
              <a:noFill/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34" name="Freeform: Shape 33">
                <a:extLst>
                  <a:ext uri="{FF2B5EF4-FFF2-40B4-BE49-F238E27FC236}">
                    <a16:creationId xmlns:a16="http://schemas.microsoft.com/office/drawing/2014/main" id="{E3F6E65A-E170-C9C9-9ECF-C1A32B8E07CE}"/>
                  </a:ext>
                </a:extLst>
              </p:cNvPr>
              <p:cNvSpPr/>
              <p:nvPr/>
            </p:nvSpPr>
            <p:spPr>
              <a:xfrm>
                <a:off x="3981171" y="3030252"/>
                <a:ext cx="4080738" cy="336666"/>
              </a:xfrm>
              <a:custGeom>
                <a:avLst/>
                <a:gdLst>
                  <a:gd name="connsiteX0" fmla="*/ 0 w 3251200"/>
                  <a:gd name="connsiteY0" fmla="*/ 420026 h 521626"/>
                  <a:gd name="connsiteX1" fmla="*/ 1543050 w 3251200"/>
                  <a:gd name="connsiteY1" fmla="*/ 926 h 521626"/>
                  <a:gd name="connsiteX2" fmla="*/ 3251200 w 3251200"/>
                  <a:gd name="connsiteY2" fmla="*/ 521626 h 521626"/>
                  <a:gd name="connsiteX0" fmla="*/ 0 w 3251200"/>
                  <a:gd name="connsiteY0" fmla="*/ 226807 h 328407"/>
                  <a:gd name="connsiteX1" fmla="*/ 1682750 w 3251200"/>
                  <a:gd name="connsiteY1" fmla="*/ 4557 h 328407"/>
                  <a:gd name="connsiteX2" fmla="*/ 3251200 w 3251200"/>
                  <a:gd name="connsiteY2" fmla="*/ 328407 h 328407"/>
                  <a:gd name="connsiteX0" fmla="*/ 0 w 3321050"/>
                  <a:gd name="connsiteY0" fmla="*/ 226807 h 233157"/>
                  <a:gd name="connsiteX1" fmla="*/ 1682750 w 3321050"/>
                  <a:gd name="connsiteY1" fmla="*/ 4557 h 233157"/>
                  <a:gd name="connsiteX2" fmla="*/ 3321050 w 3321050"/>
                  <a:gd name="connsiteY2" fmla="*/ 233157 h 233157"/>
                  <a:gd name="connsiteX0" fmla="*/ 0 w 3321050"/>
                  <a:gd name="connsiteY0" fmla="*/ 263068 h 269418"/>
                  <a:gd name="connsiteX1" fmla="*/ 1657350 w 3321050"/>
                  <a:gd name="connsiteY1" fmla="*/ 2718 h 269418"/>
                  <a:gd name="connsiteX2" fmla="*/ 3321050 w 3321050"/>
                  <a:gd name="connsiteY2" fmla="*/ 269418 h 269418"/>
                  <a:gd name="connsiteX0" fmla="*/ 0 w 3321050"/>
                  <a:gd name="connsiteY0" fmla="*/ 267641 h 273991"/>
                  <a:gd name="connsiteX1" fmla="*/ 1657350 w 3321050"/>
                  <a:gd name="connsiteY1" fmla="*/ 7291 h 273991"/>
                  <a:gd name="connsiteX2" fmla="*/ 3321050 w 3321050"/>
                  <a:gd name="connsiteY2" fmla="*/ 273991 h 273991"/>
                  <a:gd name="connsiteX0" fmla="*/ 0 w 3321050"/>
                  <a:gd name="connsiteY0" fmla="*/ 267641 h 273991"/>
                  <a:gd name="connsiteX1" fmla="*/ 1657350 w 3321050"/>
                  <a:gd name="connsiteY1" fmla="*/ 7291 h 273991"/>
                  <a:gd name="connsiteX2" fmla="*/ 3321050 w 3321050"/>
                  <a:gd name="connsiteY2" fmla="*/ 273991 h 273991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3321050" h="273991">
                    <a:moveTo>
                      <a:pt x="0" y="267641"/>
                    </a:moveTo>
                    <a:cubicBezTo>
                      <a:pt x="500591" y="49624"/>
                      <a:pt x="1115950" y="35444"/>
                      <a:pt x="1657350" y="7291"/>
                    </a:cubicBezTo>
                    <a:cubicBezTo>
                      <a:pt x="2186517" y="-20226"/>
                      <a:pt x="2737908" y="22107"/>
                      <a:pt x="3321050" y="273991"/>
                    </a:cubicBezTo>
                  </a:path>
                </a:pathLst>
              </a:custGeom>
              <a:noFill/>
              <a:ln>
                <a:tailEnd type="triangle" w="lg" len="lg"/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CC25C5-9C3B-8593-6C73-4CDE3C3BA0B5}"/>
                      </a:ext>
                    </a:extLst>
                  </p:cNvPr>
                  <p:cNvSpPr txBox="1"/>
                  <p:nvPr/>
                </p:nvSpPr>
                <p:spPr>
                  <a:xfrm>
                    <a:off x="5820996" y="2655767"/>
                    <a:ext cx="337456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r>
                            <m:rPr>
                              <m:sty m:val="p"/>
                            </m:rPr>
                            <a:rPr lang="en-US" b="0" i="0" smtClean="0">
                              <a:latin typeface="Cambria Math" panose="02040503050406030204" pitchFamily="18" charset="0"/>
                            </a:rPr>
                            <m:t>Ψ</m:t>
                          </m:r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 xmlns="">
              <p:sp>
                <p:nvSpPr>
                  <p:cNvPr id="15" name="TextBox 14">
                    <a:extLst>
                      <a:ext uri="{FF2B5EF4-FFF2-40B4-BE49-F238E27FC236}">
                        <a16:creationId xmlns:a16="http://schemas.microsoft.com/office/drawing/2014/main" id="{2DCC25C5-9C3B-8593-6C73-4CDE3C3BA0B5}"/>
                      </a:ext>
                    </a:extLst>
                  </p:cNvPr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820996" y="2655767"/>
                    <a:ext cx="337456" cy="369332"/>
                  </a:xfrm>
                  <a:prstGeom prst="rect">
                    <a:avLst/>
                  </a:prstGeom>
                  <a:blipFill>
                    <a:blip r:embed="rId7"/>
                    <a:stretch>
                      <a:fillRect r="-5455"/>
                    </a:stretch>
                  </a:blipFill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A2A0435-2F81-939B-BAB9-A4A376E52547}"/>
                    </a:ext>
                  </a:extLst>
                </p:cNvPr>
                <p:cNvSpPr txBox="1"/>
                <p:nvPr/>
              </p:nvSpPr>
              <p:spPr>
                <a:xfrm>
                  <a:off x="5852812" y="4022088"/>
                  <a:ext cx="337456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b="0" i="0" smtClean="0">
                            <a:latin typeface="Cambria Math" panose="02040503050406030204" pitchFamily="18" charset="0"/>
                          </a:rPr>
                          <m:t>Ψ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6" name="TextBox 15">
                  <a:extLst>
                    <a:ext uri="{FF2B5EF4-FFF2-40B4-BE49-F238E27FC236}">
                      <a16:creationId xmlns:a16="http://schemas.microsoft.com/office/drawing/2014/main" id="{5A2A0435-2F81-939B-BAB9-A4A376E525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52812" y="4022088"/>
                  <a:ext cx="337456" cy="369332"/>
                </a:xfrm>
                <a:prstGeom prst="rect">
                  <a:avLst/>
                </a:prstGeom>
                <a:blipFill>
                  <a:blip r:embed="rId8"/>
                  <a:stretch>
                    <a:fillRect r="-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0596134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PREVIOUS_ACTIVE_SLIDE" val="640"/>
</p:tagLst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197582</TotalTime>
  <Words>1174</Words>
  <Application>Microsoft Office PowerPoint</Application>
  <PresentationFormat>Widescreen</PresentationFormat>
  <Paragraphs>159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30" baseType="lpstr">
      <vt:lpstr>Arial</vt:lpstr>
      <vt:lpstr>Calibri</vt:lpstr>
      <vt:lpstr>Calibri Light</vt:lpstr>
      <vt:lpstr>Cambria Math</vt:lpstr>
      <vt:lpstr>Dreaming Outloud Pro</vt:lpstr>
      <vt:lpstr>Office Theme</vt:lpstr>
      <vt:lpstr>CMSC 28100  Introduction to Complexity Theory  Spring 2025 Instructor: William Hoza</vt:lpstr>
      <vt:lpstr>Which problems can be solved through computation?</vt:lpstr>
      <vt:lpstr>Which languages are in "P"?</vt:lpstr>
      <vt:lpstr>Which languages are not in "P"?</vt:lpstr>
      <vt:lpstr>The bounded halting problem</vt:lpstr>
      <vt:lpstr>Proof that "BOUNDED‑HALT"∉"P"</vt:lpstr>
      <vt:lpstr>Beyond “it’s not in "P"”</vt:lpstr>
      <vt:lpstr>Mapping reductions</vt:lpstr>
      <vt:lpstr>Mapping reductions</vt:lpstr>
      <vt:lpstr>Mapping reduction example</vt:lpstr>
      <vt:lpstr>Reductions: Proving that a language is in "P"</vt:lpstr>
      <vt:lpstr>Reductions: Proving that a language is in "P"</vt:lpstr>
      <vt:lpstr>Reductions: Proving that a language is not in "P"</vt:lpstr>
      <vt:lpstr>"EXP"-hardness</vt:lpstr>
      <vt:lpstr>Example: "BOUNDED‑HALT" is "EXP"-hard</vt:lpstr>
      <vt:lpstr>"EXP"-hard languages are intractable</vt:lpstr>
      <vt:lpstr>"EXP"-completeness</vt:lpstr>
      <vt:lpstr>"EXP"-completeness</vt:lpstr>
      <vt:lpstr>Example: Chess</vt:lpstr>
      <vt:lpstr>The power of "EXP"-hardness</vt:lpstr>
      <vt:lpstr>Complexity of the clique problem</vt:lpstr>
      <vt:lpstr>PowerPoint Presentation</vt:lpstr>
      <vt:lpstr>Complexity of the clique problem</vt:lpstr>
      <vt:lpstr>Guessing and checking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Complexity Theory</dc:title>
  <dc:creator>William Hoza</dc:creator>
  <cp:lastModifiedBy>William Hoza</cp:lastModifiedBy>
  <cp:revision>1212</cp:revision>
  <dcterms:created xsi:type="dcterms:W3CDTF">2022-12-12T23:26:37Z</dcterms:created>
  <dcterms:modified xsi:type="dcterms:W3CDTF">2025-04-29T13:04:55Z</dcterms:modified>
</cp:coreProperties>
</file>