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94" r:id="rId3"/>
    <p:sldId id="265" r:id="rId4"/>
    <p:sldId id="262" r:id="rId5"/>
    <p:sldId id="299" r:id="rId6"/>
    <p:sldId id="383" r:id="rId7"/>
    <p:sldId id="314" r:id="rId8"/>
    <p:sldId id="368" r:id="rId9"/>
    <p:sldId id="413" r:id="rId10"/>
    <p:sldId id="417" r:id="rId11"/>
    <p:sldId id="419" r:id="rId12"/>
    <p:sldId id="416" r:id="rId13"/>
    <p:sldId id="392" r:id="rId14"/>
    <p:sldId id="394" r:id="rId15"/>
    <p:sldId id="407" r:id="rId16"/>
    <p:sldId id="365" r:id="rId17"/>
    <p:sldId id="4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liam Hoza" initials="WH" lastIdx="1" clrIdx="0">
    <p:extLst>
      <p:ext uri="{19B8F6BF-5375-455C-9EA6-DF929625EA0E}">
        <p15:presenceInfo xmlns:p15="http://schemas.microsoft.com/office/powerpoint/2012/main" userId="55e445cb25cbed7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BEB"/>
    <a:srgbClr val="FFE7FF"/>
    <a:srgbClr val="FFD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D3CFF-B213-413F-8EC6-F13797CDC6C5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98246-EC42-45CB-A5DB-510950E5B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2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08907-60EC-4925-ABE6-21D97D95D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08CA2-81E2-4A8B-9BC0-96879AF94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31634-B94A-4109-AC7E-F98BBF74F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6BC-D0C6-4738-A091-09DE0F4507B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D24AD-1872-47EB-8F1F-CE27B645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9D440-6BB4-4E1A-B648-F0437505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6D6A-047B-4105-95AE-C054EC4C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292E-4D21-42BE-816E-1DC527529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84B00-B30F-4E05-97A8-BD4433CF7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D4019-90C6-4139-9B6C-41110C15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6BC-D0C6-4738-A091-09DE0F4507B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DA8A0-2905-4643-A6A1-322586C5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8D521-C7CD-459F-9582-48540308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6D6A-047B-4105-95AE-C054EC4C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0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62997-FAA0-457E-AED0-D3C1E167E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6EBF25-C8CD-4CE8-9213-9EBE04E1B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EF496-7FE2-47F0-AED1-B0F0288A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6BC-D0C6-4738-A091-09DE0F4507B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84D62-37AA-4135-B788-FD1E2472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09C83-EB01-41B9-A4CD-E4D966EFC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6D6A-047B-4105-95AE-C054EC4C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8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C48F-5F3D-4A45-8562-87F25DF4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DD695-647D-43E8-BB17-E4B66D6AD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D871-E882-4FE1-9A2F-D5C53876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6BC-D0C6-4738-A091-09DE0F4507B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DA256-828D-459A-A3D1-67E26091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7899-E892-40BE-8915-B6CCD1AA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6D6A-047B-4105-95AE-C054EC4C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68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BDC28-22D3-4BB1-B97B-6B076583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76F36-775A-4B29-851F-C339E3E1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E1C16-A73E-43EF-9408-BF010A06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6BC-D0C6-4738-A091-09DE0F4507B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7ABCD-EB12-4D7E-8544-08DD5BFC2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F3164-999B-4023-82A8-97C33146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6D6A-047B-4105-95AE-C054EC4C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73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4EF3-F136-4EEE-90BD-A0E2E9696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FFC1-8A4C-4B17-BA74-7F87C3FD47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9BD78-5DB6-4F06-9DB7-BBF807C4B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24323-D1DC-4BEA-8CE3-92B7C7F3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6BC-D0C6-4738-A091-09DE0F4507B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72A85-7133-4289-80AD-FDA1D21F9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EECC1-BC37-4E88-986D-F7DB3A3E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6D6A-047B-4105-95AE-C054EC4C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42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34D70-9E07-4D46-BE8C-7E1825750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25A33-0883-4DD4-B65D-76FBCC774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490D10-C9D1-445A-8491-72673582F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282D7-C3AC-4F45-8C09-081AD3C4E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8CFE3A-5A5F-41BE-B3B8-712AC91A9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F01D2-1195-49C3-B3DE-1311B555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6BC-D0C6-4738-A091-09DE0F4507B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BAAF4-6D82-4E46-90E7-CDEA67C20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685E5-F59D-4859-BA1D-29D2EB19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6D6A-047B-4105-95AE-C054EC4C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8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EB27-C1B1-456A-B51C-F5BF6C3C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4DB8B-4B65-4F71-A1D0-60CA4EAF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6BC-D0C6-4738-A091-09DE0F4507B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C793B-7BC4-4BEA-9D5E-BC51518C1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1A60A-E905-460D-AD2F-20B33E4E1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6D6A-047B-4105-95AE-C054EC4C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A8125-20CA-46E8-BC70-5498B5D7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6BC-D0C6-4738-A091-09DE0F4507B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C6BC9-005D-48C1-897E-7B375BFB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82CC1-8E45-4155-934D-0931E3B7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6D6A-047B-4105-95AE-C054EC4C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0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ED10-78C6-40BA-86EC-7438EA8D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EB87-D9E5-4D71-90E2-56770846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EE498-A32C-4B15-B194-A3E84DC64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BF735-CA0D-407A-9A59-47C4AD8C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6BC-D0C6-4738-A091-09DE0F4507B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DEC25-74C4-4BA8-B65C-904BFFC7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3DD36-356B-4122-9617-E267A8C5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6D6A-047B-4105-95AE-C054EC4C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3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1F998-5D23-48CA-826A-416FDF25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2CCD0-80D6-4B9F-B732-591422522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80205-3996-445F-AAD6-A2B76ACBA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2D245-9F2E-49DB-B584-21715EE8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206BC-D0C6-4738-A091-09DE0F4507B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77A53-CD82-437E-AF93-6625ED8A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C161B-8C0E-47E6-992C-1BA3D5C1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56D6A-047B-4105-95AE-C054EC4C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23EAD-2671-4A26-9E93-2AC26601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ED4BD-33A7-4A30-A3A9-F77FA326A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86A56-444E-4946-A84C-BC25F9E2E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206BC-D0C6-4738-A091-09DE0F4507BA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2826A-C3D5-400B-9064-E2597C622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BE4DD-B1DE-4ED5-A59A-D9B474021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56D6A-047B-4105-95AE-C054EC4C9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57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iantart.com/moko-m/art/Dice-Illusion-170372194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nd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52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slideLayout" Target="../slideLayouts/slideLayout2.xml"/><Relationship Id="rId16" Type="http://schemas.openxmlformats.org/officeDocument/2006/relationships/image" Target="NULL"/><Relationship Id="rId1" Type="http://schemas.openxmlformats.org/officeDocument/2006/relationships/tags" Target="../tags/tag2.xm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10.png"/><Relationship Id="rId7" Type="http://schemas.openxmlformats.org/officeDocument/2006/relationships/image" Target="../media/image1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6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7B0A260-2DB7-4321-BC6C-F10FF80A33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0357" y="3053090"/>
            <a:ext cx="2897024" cy="523220"/>
          </a:xfrm>
        </p:spPr>
        <p:txBody>
          <a:bodyPr>
            <a:normAutofit/>
          </a:bodyPr>
          <a:lstStyle/>
          <a:p>
            <a:r>
              <a:rPr lang="en-US" i="1" dirty="0"/>
              <a:t>RANDOM 2021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6DDD8-497C-4A59-93B3-2F565A718460}"/>
              </a:ext>
            </a:extLst>
          </p:cNvPr>
          <p:cNvSpPr txBox="1"/>
          <p:nvPr/>
        </p:nvSpPr>
        <p:spPr>
          <a:xfrm>
            <a:off x="0" y="6334780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Based on research conducted while the author was a graduate student at the University of Texas at Austin, supported by the NSF GRFP under Grant DGE-1610403 and by a Harrington Fellowship from UT Austin.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3CFBF3-8006-4A53-9CA7-EA7E07533358}"/>
              </a:ext>
            </a:extLst>
          </p:cNvPr>
          <p:cNvGrpSpPr/>
          <p:nvPr/>
        </p:nvGrpSpPr>
        <p:grpSpPr>
          <a:xfrm>
            <a:off x="8029930" y="1123950"/>
            <a:ext cx="3943350" cy="4904721"/>
            <a:chOff x="7981950" y="123825"/>
            <a:chExt cx="3943350" cy="4904721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037E013-A045-4D23-A6A6-9AD6F9861E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510" b="9929"/>
            <a:stretch/>
          </p:blipFill>
          <p:spPr bwMode="auto">
            <a:xfrm>
              <a:off x="7981950" y="123825"/>
              <a:ext cx="3810000" cy="43815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DD243D-F294-4419-B59A-36924CDC6D9F}"/>
                </a:ext>
              </a:extLst>
            </p:cNvPr>
            <p:cNvSpPr txBox="1"/>
            <p:nvPr/>
          </p:nvSpPr>
          <p:spPr>
            <a:xfrm>
              <a:off x="8467725" y="4505326"/>
              <a:ext cx="34575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hlinkClick r:id="rId3"/>
                </a:rPr>
                <a:t>“Dice Illusion”</a:t>
              </a:r>
              <a:r>
                <a:rPr lang="en-US" sz="1400" dirty="0"/>
                <a:t> by DeviantArt user </a:t>
              </a:r>
              <a:r>
                <a:rPr lang="en-US" sz="1400" dirty="0" err="1"/>
                <a:t>Moko</a:t>
              </a:r>
              <a:r>
                <a:rPr lang="en-US" sz="1400" dirty="0"/>
                <a:t>-m. (License: </a:t>
              </a:r>
              <a:r>
                <a:rPr lang="en-US" sz="1400" dirty="0">
                  <a:hlinkClick r:id="rId4"/>
                </a:rPr>
                <a:t>CC BY-NC-ND 3.0</a:t>
              </a:r>
              <a:r>
                <a:rPr lang="en-US" sz="1400" dirty="0"/>
                <a:t>)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327706-BB24-40E8-BFBA-88FA0192C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8720" y="123825"/>
            <a:ext cx="11754560" cy="2344419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Better </a:t>
            </a:r>
            <a:r>
              <a:rPr lang="en-US" sz="4800" dirty="0" err="1">
                <a:solidFill>
                  <a:schemeClr val="accent1"/>
                </a:solidFill>
              </a:rPr>
              <a:t>Pseudodistributions</a:t>
            </a:r>
            <a:br>
              <a:rPr lang="en-US" sz="4800" dirty="0"/>
            </a:br>
            <a:r>
              <a:rPr lang="en-US" sz="4800" dirty="0"/>
              <a:t>and </a:t>
            </a:r>
            <a:r>
              <a:rPr lang="en-US" sz="4800" dirty="0" err="1"/>
              <a:t>Derandomization</a:t>
            </a:r>
            <a:br>
              <a:rPr lang="en-US" sz="4800" dirty="0"/>
            </a:br>
            <a:r>
              <a:rPr lang="en-US" sz="4800" dirty="0"/>
              <a:t>for Space-Bounded Computation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29F57-C121-470D-8159-B8DEAB6B7054}"/>
              </a:ext>
            </a:extLst>
          </p:cNvPr>
          <p:cNvSpPr txBox="1"/>
          <p:nvPr/>
        </p:nvSpPr>
        <p:spPr>
          <a:xfrm>
            <a:off x="1923870" y="4161155"/>
            <a:ext cx="3809999" cy="143017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square" tIns="91440" bIns="91440" rtlCol="0">
            <a:spAutoFit/>
          </a:bodyPr>
          <a:lstStyle/>
          <a:p>
            <a:pPr algn="ctr"/>
            <a:r>
              <a:rPr lang="en-US" sz="2400" b="1" dirty="0"/>
              <a:t>William M. Hoza</a:t>
            </a:r>
          </a:p>
          <a:p>
            <a:pPr algn="ctr"/>
            <a:r>
              <a:rPr lang="en-US" sz="2400" dirty="0"/>
              <a:t>Simons Institute</a:t>
            </a:r>
          </a:p>
          <a:p>
            <a:pPr algn="ctr"/>
            <a:r>
              <a:rPr lang="en-US" sz="2400" dirty="0">
                <a:cs typeface="Courier New" panose="02070309020205020404" pitchFamily="49" charset="0"/>
              </a:rPr>
              <a:t>williamhoza@berkeley.edu</a:t>
            </a:r>
          </a:p>
        </p:txBody>
      </p:sp>
    </p:spTree>
    <p:extLst>
      <p:ext uri="{BB962C8B-B14F-4D97-AF65-F5344CB8AC3E}">
        <p14:creationId xmlns:p14="http://schemas.microsoft.com/office/powerpoint/2010/main" val="194317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5957A35-1DF1-4B4A-992F-D990F302ACCF}"/>
                  </a:ext>
                </a:extLst>
              </p:cNvPr>
              <p:cNvSpPr/>
              <p:nvPr/>
            </p:nvSpPr>
            <p:spPr>
              <a:xfrm>
                <a:off x="604837" y="1991977"/>
                <a:ext cx="10982325" cy="287404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2880" rtlCol="0" anchor="ctr"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Lemma: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family of PRGs</a:t>
                </a:r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lit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lit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lit/>
                              </m:r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such that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width-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length-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ROBP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most</a:t>
                </a:r>
                <a:r>
                  <a:rPr lang="en-US" sz="2400" dirty="0">
                    <a:solidFill>
                      <a:schemeClr val="tx1"/>
                    </a:solidFill>
                  </a:rPr>
                  <a:t> generators in the family work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lit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fools</m:t>
                              </m:r>
                              <m:r>
                                <m:rPr>
                                  <m:nor/>
                                </m:rPr>
                                <a:rPr lang="en-US" sz="240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all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subprograms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with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error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poly</m:t>
                              </m:r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≥1−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fun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800100" lvl="1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The description length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=ℓ=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5957A35-1DF1-4B4A-992F-D990F302A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37" y="1991977"/>
                <a:ext cx="10982325" cy="28740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824B499-0147-4F77-AC70-3631BDF8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467" y="0"/>
            <a:ext cx="11894752" cy="1325563"/>
          </a:xfrm>
        </p:spPr>
        <p:txBody>
          <a:bodyPr/>
          <a:lstStyle/>
          <a:p>
            <a:r>
              <a:rPr lang="en-US" dirty="0"/>
              <a:t>WPRG </a:t>
            </a:r>
            <a:r>
              <a:rPr lang="en-US" dirty="0">
                <a:solidFill>
                  <a:schemeClr val="accent1"/>
                </a:solidFill>
              </a:rPr>
              <a:t>step 1</a:t>
            </a:r>
            <a:r>
              <a:rPr lang="en-US" dirty="0"/>
              <a:t>: Family of log-seed PRGs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>
                <a:extLst>
                  <a:ext uri="{FF2B5EF4-FFF2-40B4-BE49-F238E27FC236}">
                    <a16:creationId xmlns:a16="http://schemas.microsoft.com/office/drawing/2014/main" id="{7F3C8125-0682-4E89-AD1B-0A4E2837A8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837" y="1197434"/>
                <a:ext cx="10515600" cy="742950"/>
              </a:xfrm>
            </p:spPr>
            <p:txBody>
              <a:bodyPr/>
              <a:lstStyle/>
              <a:p>
                <a:r>
                  <a:rPr lang="en-US" sz="2800" dirty="0"/>
                  <a:t>Recall goal: WPRG with seed length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Content Placeholder 32">
                <a:extLst>
                  <a:ext uri="{FF2B5EF4-FFF2-40B4-BE49-F238E27FC236}">
                    <a16:creationId xmlns:a16="http://schemas.microsoft.com/office/drawing/2014/main" id="{7F3C8125-0682-4E89-AD1B-0A4E2837A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837" y="1197434"/>
                <a:ext cx="10515600" cy="742950"/>
              </a:xfrm>
              <a:blipFill>
                <a:blip r:embed="rId3"/>
                <a:stretch>
                  <a:fillRect l="-1043" t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ontent Placeholder 32">
            <a:extLst>
              <a:ext uri="{FF2B5EF4-FFF2-40B4-BE49-F238E27FC236}">
                <a16:creationId xmlns:a16="http://schemas.microsoft.com/office/drawing/2014/main" id="{D8DB65D2-5BF2-42CD-9CCF-EFB63B492A5D}"/>
              </a:ext>
            </a:extLst>
          </p:cNvPr>
          <p:cNvSpPr txBox="1">
            <a:spLocks/>
          </p:cNvSpPr>
          <p:nvPr/>
        </p:nvSpPr>
        <p:spPr>
          <a:xfrm>
            <a:off x="476250" y="5037808"/>
            <a:ext cx="11391900" cy="74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en-US" sz="2400" dirty="0"/>
              <a:t>(Similar lemmas used in prior works </a:t>
            </a:r>
            <a:r>
              <a:rPr lang="en-US" sz="1800" dirty="0">
                <a:solidFill>
                  <a:srgbClr val="C00000"/>
                </a:solidFill>
              </a:rPr>
              <a:t>[Nisan 1994] [</a:t>
            </a:r>
            <a:r>
              <a:rPr lang="en-US" sz="1800" dirty="0" err="1">
                <a:solidFill>
                  <a:srgbClr val="C00000"/>
                </a:solidFill>
              </a:rPr>
              <a:t>Armoni</a:t>
            </a:r>
            <a:r>
              <a:rPr lang="en-US" sz="1800" dirty="0">
                <a:solidFill>
                  <a:srgbClr val="C00000"/>
                </a:solidFill>
              </a:rPr>
              <a:t> 1998] …</a:t>
            </a:r>
            <a:r>
              <a:rPr lang="en-US" sz="2400" dirty="0"/>
              <a:t>)</a:t>
            </a:r>
            <a:endParaRPr lang="en-US" sz="24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32">
                <a:extLst>
                  <a:ext uri="{FF2B5EF4-FFF2-40B4-BE49-F238E27FC236}">
                    <a16:creationId xmlns:a16="http://schemas.microsoft.com/office/drawing/2014/main" id="{2F5F357E-1167-44E8-BA7C-9FBDD969694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250" y="5780758"/>
                <a:ext cx="11391900" cy="886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70000"/>
                  </a:lnSpc>
                </a:pPr>
                <a:r>
                  <a:rPr lang="en-US" sz="2400" dirty="0"/>
                  <a:t>Construction: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Samp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Nisan’s PRG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Samp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sampler</a:t>
                </a:r>
              </a:p>
            </p:txBody>
          </p:sp>
        </mc:Choice>
        <mc:Fallback xmlns="">
          <p:sp>
            <p:nvSpPr>
              <p:cNvPr id="35" name="Content Placeholder 32">
                <a:extLst>
                  <a:ext uri="{FF2B5EF4-FFF2-40B4-BE49-F238E27FC236}">
                    <a16:creationId xmlns:a16="http://schemas.microsoft.com/office/drawing/2014/main" id="{2F5F357E-1167-44E8-BA7C-9FBDD9696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5780758"/>
                <a:ext cx="11391900" cy="886742"/>
              </a:xfrm>
              <a:prstGeom prst="rect">
                <a:avLst/>
              </a:prstGeom>
              <a:blipFill>
                <a:blip r:embed="rId4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0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33" grpId="0" build="p"/>
      <p:bldP spid="34" grpId="0"/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13A5-C839-45C1-818E-CE6300C27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PRG family based on </a:t>
            </a:r>
            <a:r>
              <a:rPr lang="en-US" dirty="0">
                <a:solidFill>
                  <a:schemeClr val="accent1"/>
                </a:solidFill>
              </a:rPr>
              <a:t>sampler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2D280-8762-45D3-A494-8D010E5195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0050" y="2201527"/>
                <a:ext cx="10953750" cy="147512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Proof of correctness: </a:t>
                </a:r>
                <a:r>
                  <a:rPr lang="en-US" sz="2200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2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:r>
                  <a:rPr lang="en-US" sz="2200" dirty="0" err="1">
                    <a:solidFill>
                      <a:schemeClr val="bg1">
                        <a:lumMod val="50000"/>
                      </a:schemeClr>
                    </a:solidFill>
                  </a:rPr>
                  <a:t>w.h.p</a:t>
                </a:r>
                <a:r>
                  <a:rPr lang="en-US" sz="2200" dirty="0">
                    <a:solidFill>
                      <a:schemeClr val="bg1">
                        <a:lumMod val="50000"/>
                      </a:schemeClr>
                    </a:solidFill>
                  </a:rPr>
                  <a:t>. over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>
                    <a:solidFill>
                      <a:schemeClr val="bg1">
                        <a:lumMod val="50000"/>
                      </a:schemeClr>
                    </a:solidFill>
                  </a:rPr>
                  <a:t>, the 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bg1">
                        <a:lumMod val="50000"/>
                      </a:schemeClr>
                    </a:solidFill>
                  </a:rPr>
                  <a:t> fools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200" dirty="0">
                    <a:solidFill>
                      <a:schemeClr val="bg1">
                        <a:lumMod val="50000"/>
                      </a:schemeClr>
                    </a:solidFill>
                  </a:rPr>
                  <a:t> and its subprograms)</a:t>
                </a:r>
                <a:endParaRPr lang="en-US" sz="280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/>
                  <a:t>For a fixed ROBP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we can look at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Union bound over subprograms ✔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12D280-8762-45D3-A494-8D010E5195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2201527"/>
                <a:ext cx="10953750" cy="1475123"/>
              </a:xfrm>
              <a:blipFill>
                <a:blip r:embed="rId2"/>
                <a:stretch>
                  <a:fillRect l="-1002" t="-6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2">
                <a:extLst>
                  <a:ext uri="{FF2B5EF4-FFF2-40B4-BE49-F238E27FC236}">
                    <a16:creationId xmlns:a16="http://schemas.microsoft.com/office/drawing/2014/main" id="{FDEE1A67-0D26-4F5B-81AD-5AF6B79D09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0050" y="1314786"/>
                <a:ext cx="11391900" cy="88674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70000"/>
                  </a:lnSpc>
                </a:pPr>
                <a:r>
                  <a:rPr lang="en-US" sz="2400" dirty="0"/>
                  <a:t>Construction: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240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Samp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Nisan’s PRG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latin typeface="Cambria Math" panose="02040503050406030204" pitchFamily="18" charset="0"/>
                      </a:rPr>
                      <m:t>Samp</m:t>
                    </m:r>
                  </m:oMath>
                </a14:m>
                <a:r>
                  <a:rPr lang="en-US" sz="2400" dirty="0"/>
                  <a:t> is a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sampler</a:t>
                </a:r>
              </a:p>
            </p:txBody>
          </p:sp>
        </mc:Choice>
        <mc:Fallback xmlns="">
          <p:sp>
            <p:nvSpPr>
              <p:cNvPr id="4" name="Content Placeholder 32">
                <a:extLst>
                  <a:ext uri="{FF2B5EF4-FFF2-40B4-BE49-F238E27FC236}">
                    <a16:creationId xmlns:a16="http://schemas.microsoft.com/office/drawing/2014/main" id="{FDEE1A67-0D26-4F5B-81AD-5AF6B79D0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" y="1314786"/>
                <a:ext cx="11391900" cy="886742"/>
              </a:xfrm>
              <a:prstGeom prst="rect">
                <a:avLst/>
              </a:prstGeom>
              <a:blipFill>
                <a:blip r:embed="rId3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4F5B2F4D-2F2F-4188-A3F3-CA24D3304A0F}"/>
              </a:ext>
            </a:extLst>
          </p:cNvPr>
          <p:cNvGrpSpPr/>
          <p:nvPr/>
        </p:nvGrpSpPr>
        <p:grpSpPr>
          <a:xfrm>
            <a:off x="152400" y="3748780"/>
            <a:ext cx="11887200" cy="2955852"/>
            <a:chOff x="152400" y="3510655"/>
            <a:chExt cx="11887200" cy="29558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0E2E9ACC-7995-4043-9BEC-A03B287F0EC3}"/>
                    </a:ext>
                  </a:extLst>
                </p:cNvPr>
                <p:cNvSpPr/>
                <p:nvPr/>
              </p:nvSpPr>
              <p:spPr>
                <a:xfrm>
                  <a:off x="152400" y="3510655"/>
                  <a:ext cx="11887200" cy="295585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2880" rtlCol="0" anchor="ctr"/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800" dirty="0">
                      <a:solidFill>
                        <a:schemeClr val="tx1"/>
                      </a:solidFill>
                    </a:rPr>
                    <a:t>Definition of sampler: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0, 1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lit/>
                        </m:rP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0, 1</m:t>
                      </m:r>
                      <m:r>
                        <m:rPr>
                          <m:lit/>
                        </m:rP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</a:rPr>
                    <a:t>,</a:t>
                  </a:r>
                </a:p>
                <a:p>
                  <a:pPr>
                    <a:lnSpc>
                      <a:spcPct val="120000"/>
                    </a:lnSpc>
                  </a:pPr>
                  <a:r>
                    <a:rPr lang="en-US" sz="28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lit/>
                                    </m:rP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sz="2800" b="0" i="0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Samp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800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sz="2800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b="0" i="1" smtClean="0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b="0" i="1" smtClean="0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𝑈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|</m:t>
                                                  </m:r>
                                                  <m:r>
                                                    <a:rPr lang="en-US" sz="2800" b="0" i="1" smtClean="0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  <m:r>
                                                    <a:rPr lang="en-US" sz="2800" b="0" i="1" smtClean="0">
                                                      <a:solidFill>
                                                        <a:schemeClr val="accent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|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≥1−</m:t>
                          </m:r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func>
                    </m:oMath>
                  </a14:m>
                  <a:endParaRPr lang="en-US" sz="2800" dirty="0">
                    <a:solidFill>
                      <a:schemeClr val="tx1"/>
                    </a:solidFill>
                  </a:endParaRPr>
                </a:p>
                <a:p>
                  <a:pPr marL="282575" indent="-282575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sz="2800" dirty="0">
                      <a:solidFill>
                        <a:schemeClr val="tx1"/>
                      </a:solidFill>
                    </a:rPr>
                    <a:t>“Sampler” </a:t>
                  </a:r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en-US" sz="2800" dirty="0">
                      <a:solidFill>
                        <a:schemeClr val="tx1"/>
                      </a:solidFill>
                    </a:rPr>
                    <a:t> “</a:t>
                  </a:r>
                  <a:r>
                    <a:rPr lang="en-US" sz="2800" dirty="0">
                      <a:solidFill>
                        <a:schemeClr val="accent1"/>
                      </a:solidFill>
                    </a:rPr>
                    <a:t>Extractor</a:t>
                  </a:r>
                  <a:r>
                    <a:rPr lang="en-US" sz="2800" dirty="0">
                      <a:solidFill>
                        <a:schemeClr val="tx1"/>
                      </a:solidFill>
                    </a:rPr>
                    <a:t>” </a:t>
                  </a:r>
                  <a:r>
                    <a:rPr lang="en-US" sz="2000" dirty="0">
                      <a:solidFill>
                        <a:srgbClr val="C00000"/>
                      </a:solidFill>
                    </a:rPr>
                    <a:t>[Zuckerman 1997]</a:t>
                  </a:r>
                  <a:endParaRPr lang="en-US" sz="28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0E2E9ACC-7995-4043-9BEC-A03B287F0E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3510655"/>
                  <a:ext cx="11887200" cy="2955852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8F94EF6-07EC-41AE-8464-CC19F39E3306}"/>
                </a:ext>
              </a:extLst>
            </p:cNvPr>
            <p:cNvGrpSpPr/>
            <p:nvPr/>
          </p:nvGrpSpPr>
          <p:grpSpPr>
            <a:xfrm>
              <a:off x="8914125" y="3732253"/>
              <a:ext cx="2935481" cy="2516736"/>
              <a:chOff x="9145423" y="3422399"/>
              <a:chExt cx="2935481" cy="2516736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7DAE8CA-754C-40A6-8495-9FB795716F93}"/>
                  </a:ext>
                </a:extLst>
              </p:cNvPr>
              <p:cNvGrpSpPr/>
              <p:nvPr/>
            </p:nvGrpSpPr>
            <p:grpSpPr>
              <a:xfrm>
                <a:off x="9145423" y="3422399"/>
                <a:ext cx="2935481" cy="2516736"/>
                <a:chOff x="8071500" y="3768695"/>
                <a:chExt cx="2935481" cy="2516736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F66D83D-B842-4F5C-864D-8FE8A7D3EBE8}"/>
                    </a:ext>
                  </a:extLst>
                </p:cNvPr>
                <p:cNvSpPr/>
                <p:nvPr/>
              </p:nvSpPr>
              <p:spPr>
                <a:xfrm>
                  <a:off x="10084037" y="4247259"/>
                  <a:ext cx="538385" cy="1059678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B2A73A5D-1BAD-4812-9CE2-F10CE82AD8D8}"/>
                    </a:ext>
                  </a:extLst>
                </p:cNvPr>
                <p:cNvSpPr/>
                <p:nvPr/>
              </p:nvSpPr>
              <p:spPr>
                <a:xfrm>
                  <a:off x="8477428" y="3768695"/>
                  <a:ext cx="170916" cy="1709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E309694A-BFF3-4916-8E76-D78BD82AF37A}"/>
                    </a:ext>
                  </a:extLst>
                </p:cNvPr>
                <p:cNvSpPr/>
                <p:nvPr/>
              </p:nvSpPr>
              <p:spPr>
                <a:xfrm>
                  <a:off x="8477428" y="4119073"/>
                  <a:ext cx="170916" cy="1709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ADCE1D6-6541-46C6-AADA-011E0152EBC4}"/>
                    </a:ext>
                  </a:extLst>
                </p:cNvPr>
                <p:cNvSpPr/>
                <p:nvPr/>
              </p:nvSpPr>
              <p:spPr>
                <a:xfrm>
                  <a:off x="8477428" y="4469451"/>
                  <a:ext cx="170916" cy="1709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331AC42-81FE-4E98-AEE2-C29D5592FE55}"/>
                    </a:ext>
                  </a:extLst>
                </p:cNvPr>
                <p:cNvSpPr/>
                <p:nvPr/>
              </p:nvSpPr>
              <p:spPr>
                <a:xfrm>
                  <a:off x="8477428" y="4802736"/>
                  <a:ext cx="170916" cy="1709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43E7F53-10C7-476F-AC99-B8604F227083}"/>
                    </a:ext>
                  </a:extLst>
                </p:cNvPr>
                <p:cNvSpPr/>
                <p:nvPr/>
              </p:nvSpPr>
              <p:spPr>
                <a:xfrm>
                  <a:off x="8477428" y="5136021"/>
                  <a:ext cx="170916" cy="1709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BF1672E0-8335-4F4F-81AF-2C57A0ADB76F}"/>
                    </a:ext>
                  </a:extLst>
                </p:cNvPr>
                <p:cNvSpPr/>
                <p:nvPr/>
              </p:nvSpPr>
              <p:spPr>
                <a:xfrm>
                  <a:off x="8477428" y="5469306"/>
                  <a:ext cx="170916" cy="1709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9E4C1192-3233-401A-80F4-577D5CF246E4}"/>
                    </a:ext>
                  </a:extLst>
                </p:cNvPr>
                <p:cNvSpPr/>
                <p:nvPr/>
              </p:nvSpPr>
              <p:spPr>
                <a:xfrm>
                  <a:off x="8477428" y="5802591"/>
                  <a:ext cx="170916" cy="1709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85F64DF5-7A1F-44FB-8F72-6848C5C90D2F}"/>
                    </a:ext>
                  </a:extLst>
                </p:cNvPr>
                <p:cNvSpPr/>
                <p:nvPr/>
              </p:nvSpPr>
              <p:spPr>
                <a:xfrm>
                  <a:off x="8477428" y="6114515"/>
                  <a:ext cx="170916" cy="1709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017C604-E9CF-49E5-B21B-47EEAE479B0D}"/>
                    </a:ext>
                  </a:extLst>
                </p:cNvPr>
                <p:cNvSpPr/>
                <p:nvPr/>
              </p:nvSpPr>
              <p:spPr>
                <a:xfrm>
                  <a:off x="10267771" y="4007977"/>
                  <a:ext cx="170916" cy="1709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7307D76-5353-48CC-8EA1-C4DC7B91236D}"/>
                    </a:ext>
                  </a:extLst>
                </p:cNvPr>
                <p:cNvSpPr/>
                <p:nvPr/>
              </p:nvSpPr>
              <p:spPr>
                <a:xfrm>
                  <a:off x="10267771" y="4358355"/>
                  <a:ext cx="170916" cy="1709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2DDBCC31-CD28-49E3-8670-455DC162E098}"/>
                    </a:ext>
                  </a:extLst>
                </p:cNvPr>
                <p:cNvSpPr/>
                <p:nvPr/>
              </p:nvSpPr>
              <p:spPr>
                <a:xfrm>
                  <a:off x="10267771" y="4708733"/>
                  <a:ext cx="170916" cy="1709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5AC822F-8B7E-46C3-AF00-5385EA3FEC4B}"/>
                    </a:ext>
                  </a:extLst>
                </p:cNvPr>
                <p:cNvSpPr/>
                <p:nvPr/>
              </p:nvSpPr>
              <p:spPr>
                <a:xfrm>
                  <a:off x="10267771" y="5042018"/>
                  <a:ext cx="170916" cy="1709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ECBBA182-E4FC-472E-918D-B3E94662155D}"/>
                    </a:ext>
                  </a:extLst>
                </p:cNvPr>
                <p:cNvSpPr/>
                <p:nvPr/>
              </p:nvSpPr>
              <p:spPr>
                <a:xfrm>
                  <a:off x="10267771" y="5375303"/>
                  <a:ext cx="170916" cy="1709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0A16833B-3372-4C32-979A-C60BFFABA04A}"/>
                    </a:ext>
                  </a:extLst>
                </p:cNvPr>
                <p:cNvSpPr/>
                <p:nvPr/>
              </p:nvSpPr>
              <p:spPr>
                <a:xfrm>
                  <a:off x="10267771" y="5708588"/>
                  <a:ext cx="170916" cy="17091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23EE757-8C3E-4FEE-BCD6-68C116BE47C4}"/>
                    </a:ext>
                  </a:extLst>
                </p:cNvPr>
                <p:cNvCxnSpPr>
                  <a:cxnSpLocks/>
                  <a:stCxn id="12" idx="7"/>
                  <a:endCxn id="18" idx="2"/>
                </p:cNvCxnSpPr>
                <p:nvPr/>
              </p:nvCxnSpPr>
              <p:spPr>
                <a:xfrm flipV="1">
                  <a:off x="8623314" y="4093435"/>
                  <a:ext cx="1644457" cy="40104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ED79DF0A-4CC0-452C-9A89-A18F408F2377}"/>
                    </a:ext>
                  </a:extLst>
                </p:cNvPr>
                <p:cNvCxnSpPr>
                  <a:cxnSpLocks/>
                  <a:stCxn id="12" idx="6"/>
                  <a:endCxn id="19" idx="2"/>
                </p:cNvCxnSpPr>
                <p:nvPr/>
              </p:nvCxnSpPr>
              <p:spPr>
                <a:xfrm flipV="1">
                  <a:off x="8648344" y="4443813"/>
                  <a:ext cx="1619427" cy="11109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5D888AC0-B89D-4162-87B9-00B337AFCFCF}"/>
                    </a:ext>
                  </a:extLst>
                </p:cNvPr>
                <p:cNvCxnSpPr>
                  <a:cxnSpLocks/>
                  <a:stCxn id="12" idx="5"/>
                  <a:endCxn id="23" idx="1"/>
                </p:cNvCxnSpPr>
                <p:nvPr/>
              </p:nvCxnSpPr>
              <p:spPr>
                <a:xfrm>
                  <a:off x="8623314" y="4615337"/>
                  <a:ext cx="1669487" cy="111828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7BBBDB44-B3AB-4753-B3C7-BEEA865054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71500" y="4298438"/>
                      <a:ext cx="34183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D148C345-5B5B-4FEA-88AF-9B4D1CC5EC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71500" y="4298438"/>
                      <a:ext cx="341832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10213D0C-3699-4FBB-9BF1-BE049699F6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622421" y="4563358"/>
                      <a:ext cx="38456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BC2FCFCC-CAB6-4DFF-BBF0-7666247D838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622421" y="4563358"/>
                      <a:ext cx="384560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1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F9C380E-C446-49AC-8C02-A29991F04B36}"/>
                  </a:ext>
                </a:extLst>
              </p:cNvPr>
              <p:cNvCxnSpPr>
                <a:cxnSpLocks/>
                <a:endCxn id="20" idx="2"/>
              </p:cNvCxnSpPr>
              <p:nvPr/>
            </p:nvCxnSpPr>
            <p:spPr>
              <a:xfrm>
                <a:off x="9722267" y="4233643"/>
                <a:ext cx="1619427" cy="21425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4513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8B52-F527-473D-97F6-144DC563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72" y="88567"/>
            <a:ext cx="10896600" cy="1325563"/>
          </a:xfrm>
        </p:spPr>
        <p:txBody>
          <a:bodyPr/>
          <a:lstStyle/>
          <a:p>
            <a:r>
              <a:rPr lang="en-US" dirty="0"/>
              <a:t>Remaining plan for WPRG 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D545E5-3C6E-4A68-9413-ABDE54EE97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18" y="1414129"/>
                <a:ext cx="11735686" cy="524230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be the ROBP we want to fool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Pick a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Assume it is “good”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(happens with high probability)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Moderate-error</a:t>
                </a:r>
                <a:r>
                  <a:rPr lang="en-US" dirty="0"/>
                  <a:t> PRG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that fools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&amp; subprograms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Next: We will perform operations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/>
                    </a:solidFill>
                  </a:rPr>
                  <a:t>decrease the error </a:t>
                </a:r>
                <a:r>
                  <a:rPr lang="en-US" dirty="0">
                    <a:solidFill>
                      <a:schemeClr val="tx1"/>
                    </a:solidFill>
                  </a:rPr>
                  <a:t>down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sz="2400" dirty="0">
                    <a:solidFill>
                      <a:srgbClr val="C00000"/>
                    </a:solidFill>
                  </a:rPr>
                  <a:t>[Cohen, Doron, Renard, Sberlo, Ta-Shma 2021] [Pyne, Vadhan 2021]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Some </a:t>
                </a:r>
                <a:r>
                  <a:rPr lang="en-US" dirty="0">
                    <a:solidFill>
                      <a:schemeClr val="accent1"/>
                    </a:solidFill>
                  </a:rPr>
                  <a:t>minus signs</a:t>
                </a:r>
                <a:r>
                  <a:rPr lang="en-US" dirty="0"/>
                  <a:t> will show up along the way, hence we will get a </a:t>
                </a:r>
                <a:r>
                  <a:rPr lang="en-US" dirty="0">
                    <a:solidFill>
                      <a:schemeClr val="accent1"/>
                    </a:solidFill>
                  </a:rPr>
                  <a:t>WPRG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D545E5-3C6E-4A68-9413-ABDE54EE97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18" y="1414129"/>
                <a:ext cx="11735686" cy="5242309"/>
              </a:xfrm>
              <a:blipFill>
                <a:blip r:embed="rId2"/>
                <a:stretch>
                  <a:fillRect l="-935" r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679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CB6A5-9693-4279-8031-84CCFC754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Operations on </a:t>
            </a:r>
            <a:r>
              <a:rPr lang="en-US" dirty="0" err="1"/>
              <a:t>pseudodistributions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F3FD5-6CC3-4EB4-B1B6-B4910DDDE9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" y="1868130"/>
                <a:ext cx="12106275" cy="4051233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/>
                    </a:solidFill>
                  </a:rPr>
                  <a:t>Linear combination </a:t>
                </a:r>
                <a:r>
                  <a:rPr lang="en-US" dirty="0"/>
                  <a:t>of </a:t>
                </a:r>
                <a:r>
                  <a:rPr lang="en-US" dirty="0" err="1"/>
                  <a:t>pseudodistributions</a:t>
                </a:r>
                <a:r>
                  <a:rPr lang="en-US" dirty="0"/>
                  <a:t>: Think of </a:t>
                </a:r>
                <a:r>
                  <a:rPr lang="en-US" dirty="0">
                    <a:solidFill>
                      <a:schemeClr val="accent1"/>
                    </a:solidFill>
                  </a:rPr>
                  <a:t>sum of sums</a:t>
                </a:r>
                <a:r>
                  <a:rPr lang="en-US" dirty="0"/>
                  <a:t> as one big sum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accent1"/>
                    </a:solidFill>
                  </a:rPr>
                  <a:t>Tensor product: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∘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F3FD5-6CC3-4EB4-B1B6-B4910DDDE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" y="1868130"/>
                <a:ext cx="12106275" cy="4051233"/>
              </a:xfrm>
              <a:blipFill>
                <a:blip r:embed="rId2"/>
                <a:stretch>
                  <a:fillRect l="-906" r="-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9FA219F-BC62-4135-8E2B-A2F063F476E2}"/>
              </a:ext>
            </a:extLst>
          </p:cNvPr>
          <p:cNvGrpSpPr/>
          <p:nvPr/>
        </p:nvGrpSpPr>
        <p:grpSpPr>
          <a:xfrm>
            <a:off x="8422548" y="3005607"/>
            <a:ext cx="2967752" cy="1079830"/>
            <a:chOff x="8307877" y="3672923"/>
            <a:chExt cx="2967752" cy="10798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690E83-1587-4628-8EA1-EBC7664AD2C4}"/>
                </a:ext>
              </a:extLst>
            </p:cNvPr>
            <p:cNvSpPr txBox="1"/>
            <p:nvPr/>
          </p:nvSpPr>
          <p:spPr>
            <a:xfrm>
              <a:off x="8307877" y="3672923"/>
              <a:ext cx="2967752" cy="646331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txBody>
            <a:bodyPr wrap="square" lIns="91440" tIns="182880" rIns="91440" bIns="18288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String concatenation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E1C9B25-2789-4FF2-A0DE-3E593B435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79935" y="4319254"/>
              <a:ext cx="63796" cy="433499"/>
            </a:xfrm>
            <a:prstGeom prst="straightConnector1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70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7539F-0AF1-4A89-8D34-D94B79DE60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0220" y="1686294"/>
                <a:ext cx="11631560" cy="495189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be our </a:t>
                </a:r>
                <a:r>
                  <a:rPr lang="en-US" dirty="0">
                    <a:solidFill>
                      <a:schemeClr val="accent1"/>
                    </a:solidFill>
                  </a:rPr>
                  <a:t>moderate-error</a:t>
                </a:r>
                <a:r>
                  <a:rPr lang="en-US" dirty="0"/>
                  <a:t> pseudorandom distribution over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Define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⊗⋯⊗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Δ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⊗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1…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1…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an accuracy parameter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Claim:</a:t>
                </a:r>
                <a:r>
                  <a:rPr lang="en-US" dirty="0"/>
                  <a:t> For a suitable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</m:acc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A7539F-0AF1-4A89-8D34-D94B79DE6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220" y="1686294"/>
                <a:ext cx="11631560" cy="4951898"/>
              </a:xfrm>
              <a:blipFill>
                <a:blip r:embed="rId2"/>
                <a:stretch>
                  <a:fillRect l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EF19AF10-F0CE-4DC0-9113-9D03E38C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91" y="74051"/>
            <a:ext cx="11499053" cy="1120004"/>
          </a:xfrm>
        </p:spPr>
        <p:txBody>
          <a:bodyPr>
            <a:normAutofit/>
          </a:bodyPr>
          <a:lstStyle/>
          <a:p>
            <a:r>
              <a:rPr lang="en-US" dirty="0"/>
              <a:t>Final </a:t>
            </a:r>
            <a:r>
              <a:rPr lang="en-US" dirty="0" err="1"/>
              <a:t>pseudodistribution</a:t>
            </a:r>
            <a:r>
              <a:rPr lang="en-US" dirty="0"/>
              <a:t> construction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BD032C-D5FC-4BCD-9E4B-BF6A4DD18E26}"/>
              </a:ext>
            </a:extLst>
          </p:cNvPr>
          <p:cNvSpPr txBox="1"/>
          <p:nvPr/>
        </p:nvSpPr>
        <p:spPr>
          <a:xfrm>
            <a:off x="2716132" y="978408"/>
            <a:ext cx="5042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[Cohen, Doron, Renard, </a:t>
            </a:r>
            <a:r>
              <a:rPr lang="en-US" sz="2000" dirty="0" err="1">
                <a:solidFill>
                  <a:srgbClr val="C00000"/>
                </a:solidFill>
              </a:rPr>
              <a:t>Sberlo</a:t>
            </a:r>
            <a:r>
              <a:rPr lang="en-US" sz="2000" dirty="0">
                <a:solidFill>
                  <a:srgbClr val="C00000"/>
                </a:solidFill>
              </a:rPr>
              <a:t>, Ta-</a:t>
            </a:r>
            <a:r>
              <a:rPr lang="en-US" sz="2000" dirty="0" err="1">
                <a:solidFill>
                  <a:srgbClr val="C00000"/>
                </a:solidFill>
              </a:rPr>
              <a:t>Shma</a:t>
            </a:r>
            <a:r>
              <a:rPr lang="en-US" sz="2000" dirty="0">
                <a:solidFill>
                  <a:srgbClr val="C00000"/>
                </a:solidFill>
              </a:rPr>
              <a:t> 2021]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[</a:t>
            </a:r>
            <a:r>
              <a:rPr lang="en-US" sz="2000" dirty="0" err="1">
                <a:solidFill>
                  <a:srgbClr val="C00000"/>
                </a:solidFill>
              </a:rPr>
              <a:t>Pyne</a:t>
            </a:r>
            <a:r>
              <a:rPr lang="en-US" sz="2000" dirty="0">
                <a:solidFill>
                  <a:srgbClr val="C00000"/>
                </a:solidFill>
              </a:rPr>
              <a:t>, </a:t>
            </a:r>
            <a:r>
              <a:rPr lang="en-US" sz="2000" dirty="0" err="1">
                <a:solidFill>
                  <a:srgbClr val="C00000"/>
                </a:solidFill>
              </a:rPr>
              <a:t>Vadhan</a:t>
            </a:r>
            <a:r>
              <a:rPr lang="en-US" sz="2000" dirty="0">
                <a:solidFill>
                  <a:srgbClr val="C00000"/>
                </a:solidFill>
              </a:rPr>
              <a:t> 2021]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680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C09A-CFED-46D4-A139-409485C33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-113440"/>
            <a:ext cx="11668125" cy="1325563"/>
          </a:xfrm>
        </p:spPr>
        <p:txBody>
          <a:bodyPr/>
          <a:lstStyle/>
          <a:p>
            <a:r>
              <a:rPr lang="en-US" dirty="0"/>
              <a:t>Analysis: Laplacian Matrix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37A35F-6EE3-4995-807F-9A09EE5140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375" y="872506"/>
                <a:ext cx="11818499" cy="595852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Our ROBP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vertices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/>
              </a:p>
              <a:p>
                <a:pPr marL="225425" indent="-225425">
                  <a:lnSpc>
                    <a:spcPct val="10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be the matrix of </a:t>
                </a:r>
                <a:r>
                  <a:rPr lang="en-US" dirty="0">
                    <a:solidFill>
                      <a:schemeClr val="accent1"/>
                    </a:solidFill>
                  </a:rPr>
                  <a:t>expectations of subprograms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be the </a:t>
                </a:r>
                <a:r>
                  <a:rPr lang="en-US" dirty="0">
                    <a:solidFill>
                      <a:schemeClr val="accent1"/>
                    </a:solidFill>
                  </a:rPr>
                  <a:t>approximation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induced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1…</m:t>
                                </m:r>
                                <m:r>
                                  <a:rPr lang="en-US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distance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≤1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 be the </a:t>
                </a:r>
                <a:r>
                  <a:rPr lang="en-US" dirty="0">
                    <a:solidFill>
                      <a:schemeClr val="accent1"/>
                    </a:solidFill>
                  </a:rPr>
                  <a:t>random walk matrix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0,0.5,1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</a:t>
                </a:r>
                <a:r>
                  <a:rPr lang="en-US" dirty="0">
                    <a:solidFill>
                      <a:schemeClr val="accent1"/>
                    </a:solidFill>
                  </a:rPr>
                  <a:t>geometric sum</a:t>
                </a:r>
                <a:r>
                  <a:rPr lang="en-US" dirty="0"/>
                  <a:t>). 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(“Laplacian”)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(error matrix </a:t>
                </a:r>
                <a:r>
                  <a:rPr lang="en-US" dirty="0">
                    <a:solidFill>
                      <a:schemeClr val="accent1"/>
                    </a:solidFill>
                  </a:rPr>
                  <a:t>after multiplying by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37A35F-6EE3-4995-807F-9A09EE5140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375" y="872506"/>
                <a:ext cx="11818499" cy="5958523"/>
              </a:xfrm>
              <a:blipFill>
                <a:blip r:embed="rId2"/>
                <a:stretch>
                  <a:fillRect l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5EA4C5D-C56C-4451-A3C5-20294D22F2F4}"/>
              </a:ext>
            </a:extLst>
          </p:cNvPr>
          <p:cNvSpPr txBox="1"/>
          <p:nvPr/>
        </p:nvSpPr>
        <p:spPr>
          <a:xfrm>
            <a:off x="6586077" y="137685"/>
            <a:ext cx="3305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[Ahmadinejad, </a:t>
            </a:r>
            <a:r>
              <a:rPr lang="en-US" sz="1800" dirty="0" err="1">
                <a:solidFill>
                  <a:srgbClr val="C00000"/>
                </a:solidFill>
              </a:rPr>
              <a:t>Kelner</a:t>
            </a:r>
            <a:r>
              <a:rPr lang="en-US" sz="1800" dirty="0">
                <a:solidFill>
                  <a:srgbClr val="C00000"/>
                </a:solidFill>
              </a:rPr>
              <a:t>, Murtagh,</a:t>
            </a:r>
          </a:p>
          <a:p>
            <a:r>
              <a:rPr lang="en-US" sz="1800" dirty="0">
                <a:solidFill>
                  <a:srgbClr val="C00000"/>
                </a:solidFill>
              </a:rPr>
              <a:t>Peebles, </a:t>
            </a:r>
            <a:r>
              <a:rPr lang="en-US" sz="1800" dirty="0" err="1">
                <a:solidFill>
                  <a:srgbClr val="C00000"/>
                </a:solidFill>
              </a:rPr>
              <a:t>Sidford</a:t>
            </a:r>
            <a:r>
              <a:rPr lang="en-US" sz="1800" dirty="0">
                <a:solidFill>
                  <a:srgbClr val="C00000"/>
                </a:solidFill>
              </a:rPr>
              <a:t>, </a:t>
            </a:r>
            <a:r>
              <a:rPr lang="en-US" sz="1800" dirty="0" err="1">
                <a:solidFill>
                  <a:srgbClr val="C00000"/>
                </a:solidFill>
              </a:rPr>
              <a:t>Vadhan</a:t>
            </a:r>
            <a:r>
              <a:rPr lang="en-US" sz="1800" dirty="0">
                <a:solidFill>
                  <a:srgbClr val="C00000"/>
                </a:solidFill>
              </a:rPr>
              <a:t> 2020]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3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DD5C-CD6F-4D4C-98EC-52FB9417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87" y="-74327"/>
            <a:ext cx="10515600" cy="1325563"/>
          </a:xfrm>
        </p:spPr>
        <p:txBody>
          <a:bodyPr/>
          <a:lstStyle/>
          <a:p>
            <a:r>
              <a:rPr lang="en-US" dirty="0"/>
              <a:t>Preconditioned Richardson iteration</a:t>
            </a:r>
            <a:endParaRPr lang="en-US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B0C18-B82D-432E-94B9-4A7BA2511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187" y="1284625"/>
                <a:ext cx="12063813" cy="576841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acc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≝</m:t>
                      </m:r>
                      <m:acc>
                        <m:accPr>
                          <m:chr m:val="̂"/>
                          <m:ctrlP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acc>
                        <m:accPr>
                          <m:chr m:val="̂"/>
                          <m:ctrlP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/>
                  <a:t>Can show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start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acc</m:t>
                            </m:r>
                          </m:sub>
                        </m:sSub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b="0" dirty="0"/>
                  <a:t>Recall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. Therefore,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m:rPr>
                          <m:aln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 +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+⋯+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m:rPr>
                                        <m:lit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dirty="0"/>
                  <a:t>, this implies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✔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B0C18-B82D-432E-94B9-4A7BA2511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187" y="1284625"/>
                <a:ext cx="12063813" cy="5768410"/>
              </a:xfrm>
              <a:blipFill>
                <a:blip r:embed="rId2"/>
                <a:stretch>
                  <a:fillRect l="-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F4B833C-E12E-493A-8A61-155446FFE1B5}"/>
              </a:ext>
            </a:extLst>
          </p:cNvPr>
          <p:cNvSpPr/>
          <p:nvPr/>
        </p:nvSpPr>
        <p:spPr>
          <a:xfrm>
            <a:off x="1265274" y="4467582"/>
            <a:ext cx="8899451" cy="728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E744ED-6DF2-455A-84EC-9B7246F00C53}"/>
              </a:ext>
            </a:extLst>
          </p:cNvPr>
          <p:cNvSpPr/>
          <p:nvPr/>
        </p:nvSpPr>
        <p:spPr>
          <a:xfrm>
            <a:off x="10164725" y="4508865"/>
            <a:ext cx="3242930" cy="646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30631-0C22-48A8-93C9-61B790E0714E}"/>
              </a:ext>
            </a:extLst>
          </p:cNvPr>
          <p:cNvSpPr txBox="1"/>
          <p:nvPr/>
        </p:nvSpPr>
        <p:spPr>
          <a:xfrm>
            <a:off x="280526" y="851126"/>
            <a:ext cx="454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[CDRSTS 2021] [PV 2021] [AKMPSV 2020]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766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4F62-6F77-4FB7-B207-3B49CF58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Open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1794E2-1196-4E62-8D9D-6F0C30EB71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175" y="1162049"/>
                <a:ext cx="11458575" cy="540067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Optimal WPRGs for “</a:t>
                </a:r>
                <a:r>
                  <a:rPr lang="en-US" dirty="0">
                    <a:solidFill>
                      <a:schemeClr val="accent1"/>
                    </a:solidFill>
                  </a:rPr>
                  <a:t>Nisan-Zuckerman</a:t>
                </a:r>
                <a:r>
                  <a:rPr lang="en-US" dirty="0"/>
                  <a:t>” regime?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WPRGs for ROBPs of 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/>
                    </a:solidFill>
                  </a:rPr>
                  <a:t>length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seed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m:rPr>
                                    <m:lit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Is low error the </a:t>
                </a:r>
                <a:r>
                  <a:rPr lang="en-US" dirty="0">
                    <a:solidFill>
                      <a:schemeClr val="accent1"/>
                    </a:solidFill>
                  </a:rPr>
                  <a:t>only</a:t>
                </a:r>
                <a:r>
                  <a:rPr lang="en-US" dirty="0"/>
                  <a:t> advantage of WPRGs over PRGs?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Can we generically </a:t>
                </a:r>
                <a:r>
                  <a:rPr lang="en-US" dirty="0">
                    <a:solidFill>
                      <a:schemeClr val="accent1"/>
                    </a:solidFill>
                  </a:rPr>
                  <a:t>convert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-WPRG into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-PRG</a:t>
                </a:r>
                <a:r>
                  <a:rPr lang="en-US" dirty="0"/>
                  <a:t> with a similar seed length?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More </a:t>
                </a:r>
                <a:r>
                  <a:rPr lang="en-US" dirty="0">
                    <a:solidFill>
                      <a:schemeClr val="accent1"/>
                    </a:solidFill>
                  </a:rPr>
                  <a:t>applications</a:t>
                </a:r>
                <a:r>
                  <a:rPr lang="en-US" dirty="0"/>
                  <a:t> of WPRGs?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BPL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DTISP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4800" dirty="0"/>
                  <a:t>Thanks! Contact me if you have questions!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1794E2-1196-4E62-8D9D-6F0C30EB71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175" y="1162049"/>
                <a:ext cx="11458575" cy="5400675"/>
              </a:xfrm>
              <a:blipFill>
                <a:blip r:embed="rId2"/>
                <a:stretch>
                  <a:fillRect l="-2181" b="-3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74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279E-DB16-4DDC-8BB3-D3A877EC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3" y="16461"/>
            <a:ext cx="10515600" cy="1325563"/>
          </a:xfrm>
        </p:spPr>
        <p:txBody>
          <a:bodyPr/>
          <a:lstStyle/>
          <a:p>
            <a:r>
              <a:rPr lang="en-US" dirty="0"/>
              <a:t>Randomness and space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AA4283-314E-4EFE-819B-32291E1DA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5181" y="1254647"/>
                <a:ext cx="11615211" cy="582080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/>
                  <a:t>A language is in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BPSPACE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it can be decided by a bounded-error randomized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runs in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and always halts</a:t>
                </a:r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b="1" dirty="0"/>
                  <a:t>Conjecture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DSPACE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BPSPACE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/>
                  <a:t>“</a:t>
                </a:r>
                <a:r>
                  <a:rPr lang="en-US" dirty="0">
                    <a:solidFill>
                      <a:schemeClr val="accent1"/>
                    </a:solidFill>
                  </a:rPr>
                  <a:t>Randomness is not necessary</a:t>
                </a:r>
                <a:r>
                  <a:rPr lang="en-US" dirty="0"/>
                  <a:t> for space-efficient computation”</a:t>
                </a:r>
              </a:p>
              <a:p>
                <a:pPr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dirty="0"/>
                  <a:t>Observation: The 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≝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can be computed </a:t>
                </a:r>
                <a:br>
                  <a:rPr lang="en-US" dirty="0"/>
                </a:br>
                <a:r>
                  <a:rPr lang="en-US" dirty="0"/>
                  <a:t>by a </a:t>
                </a:r>
                <a:r>
                  <a:rPr lang="en-US" dirty="0">
                    <a:solidFill>
                      <a:schemeClr val="accent1"/>
                    </a:solidFill>
                  </a:rPr>
                  <a:t>read-once branching program</a:t>
                </a:r>
                <a:r>
                  <a:rPr lang="en-US" dirty="0"/>
                  <a:t> (ROBP) of width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AA4283-314E-4EFE-819B-32291E1DA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5181" y="1254647"/>
                <a:ext cx="11615211" cy="5820808"/>
              </a:xfrm>
              <a:blipFill>
                <a:blip r:embed="rId3"/>
                <a:stretch>
                  <a:fillRect l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6C19C92-0366-43DB-9A76-086515BAF87D}"/>
              </a:ext>
            </a:extLst>
          </p:cNvPr>
          <p:cNvGrpSpPr/>
          <p:nvPr/>
        </p:nvGrpSpPr>
        <p:grpSpPr>
          <a:xfrm>
            <a:off x="6838539" y="2402958"/>
            <a:ext cx="5523582" cy="4353520"/>
            <a:chOff x="5995237" y="365125"/>
            <a:chExt cx="6312267" cy="4975138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B7F492D-A5AA-4531-9D72-AE9618BFF83C}"/>
                </a:ext>
              </a:extLst>
            </p:cNvPr>
            <p:cNvGrpSpPr/>
            <p:nvPr/>
          </p:nvGrpSpPr>
          <p:grpSpPr>
            <a:xfrm>
              <a:off x="8563450" y="365125"/>
              <a:ext cx="3744054" cy="4975138"/>
              <a:chOff x="8379970" y="690716"/>
              <a:chExt cx="3744054" cy="4975138"/>
            </a:xfrm>
          </p:grpSpPr>
          <p:pic>
            <p:nvPicPr>
              <p:cNvPr id="41" name="Picture 40" descr="Trash can">
                <a:extLst>
                  <a:ext uri="{FF2B5EF4-FFF2-40B4-BE49-F238E27FC236}">
                    <a16:creationId xmlns:a16="http://schemas.microsoft.com/office/drawing/2014/main" id="{6C41DE5D-DA75-4DC7-A5DB-F25F3C87DC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95663" y="1980682"/>
                <a:ext cx="3628361" cy="3685172"/>
              </a:xfrm>
              <a:prstGeom prst="rect">
                <a:avLst/>
              </a:prstGeom>
            </p:spPr>
          </p:pic>
          <p:sp>
            <p:nvSpPr>
              <p:cNvPr id="42" name="Arrow: Bent 41">
                <a:extLst>
                  <a:ext uri="{FF2B5EF4-FFF2-40B4-BE49-F238E27FC236}">
                    <a16:creationId xmlns:a16="http://schemas.microsoft.com/office/drawing/2014/main" id="{53BAA37F-C2D3-4751-B80D-91C19B9D46D9}"/>
                  </a:ext>
                </a:extLst>
              </p:cNvPr>
              <p:cNvSpPr/>
              <p:nvPr/>
            </p:nvSpPr>
            <p:spPr>
              <a:xfrm rot="3568272">
                <a:off x="8356168" y="714518"/>
                <a:ext cx="1857046" cy="1809441"/>
              </a:xfrm>
              <a:prstGeom prst="bentArrow">
                <a:avLst>
                  <a:gd name="adj1" fmla="val 24704"/>
                  <a:gd name="adj2" fmla="val 25000"/>
                  <a:gd name="adj3" fmla="val 25000"/>
                  <a:gd name="adj4" fmla="val 77631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35" name="Picture 34" descr="A close up of a coin&#10;&#10;Description automatically generated">
              <a:extLst>
                <a:ext uri="{FF2B5EF4-FFF2-40B4-BE49-F238E27FC236}">
                  <a16:creationId xmlns:a16="http://schemas.microsoft.com/office/drawing/2014/main" id="{5364028E-810D-472C-A2B2-2AEA290CAC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11692" y="1545639"/>
              <a:ext cx="951809" cy="951809"/>
            </a:xfrm>
            <a:prstGeom prst="rect">
              <a:avLst/>
            </a:prstGeom>
          </p:spPr>
        </p:pic>
        <p:pic>
          <p:nvPicPr>
            <p:cNvPr id="36" name="Picture 35" descr="A black and white photo of a coin&#10;&#10;Description automatically generated">
              <a:extLst>
                <a:ext uri="{FF2B5EF4-FFF2-40B4-BE49-F238E27FC236}">
                  <a16:creationId xmlns:a16="http://schemas.microsoft.com/office/drawing/2014/main" id="{C76DAA92-BF6F-40BE-96F1-AED002E27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5237" y="1047660"/>
              <a:ext cx="951810" cy="951810"/>
            </a:xfrm>
            <a:prstGeom prst="rect">
              <a:avLst/>
            </a:prstGeom>
          </p:spPr>
        </p:pic>
        <p:pic>
          <p:nvPicPr>
            <p:cNvPr id="37" name="Picture 36" descr="A black and white photo of a coin&#10;&#10;Description automatically generated">
              <a:extLst>
                <a:ext uri="{FF2B5EF4-FFF2-40B4-BE49-F238E27FC236}">
                  <a16:creationId xmlns:a16="http://schemas.microsoft.com/office/drawing/2014/main" id="{42A0C104-94F5-46D7-BDDA-C0B70D2A3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7025" y="549682"/>
              <a:ext cx="951810" cy="951810"/>
            </a:xfrm>
            <a:prstGeom prst="rect">
              <a:avLst/>
            </a:prstGeom>
          </p:spPr>
        </p:pic>
        <p:pic>
          <p:nvPicPr>
            <p:cNvPr id="38" name="Picture 37" descr="A close up of a coin&#10;&#10;Description automatically generated">
              <a:extLst>
                <a:ext uri="{FF2B5EF4-FFF2-40B4-BE49-F238E27FC236}">
                  <a16:creationId xmlns:a16="http://schemas.microsoft.com/office/drawing/2014/main" id="{2DCDC9D3-3594-4892-96E1-8109DDBB33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7041" y="1069734"/>
              <a:ext cx="951809" cy="951809"/>
            </a:xfrm>
            <a:prstGeom prst="rect">
              <a:avLst/>
            </a:prstGeom>
          </p:spPr>
        </p:pic>
        <p:pic>
          <p:nvPicPr>
            <p:cNvPr id="39" name="Picture 38" descr="A close up of a coin&#10;&#10;Description automatically generated">
              <a:extLst>
                <a:ext uri="{FF2B5EF4-FFF2-40B4-BE49-F238E27FC236}">
                  <a16:creationId xmlns:a16="http://schemas.microsoft.com/office/drawing/2014/main" id="{A9458409-5DDA-42AE-839C-1988C3345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81197" y="1504477"/>
              <a:ext cx="951809" cy="951809"/>
            </a:xfrm>
            <a:prstGeom prst="rect">
              <a:avLst/>
            </a:prstGeom>
          </p:spPr>
        </p:pic>
        <p:pic>
          <p:nvPicPr>
            <p:cNvPr id="40" name="Picture 39" descr="A black and white photo of a coin&#10;&#10;Description automatically generated">
              <a:extLst>
                <a:ext uri="{FF2B5EF4-FFF2-40B4-BE49-F238E27FC236}">
                  <a16:creationId xmlns:a16="http://schemas.microsoft.com/office/drawing/2014/main" id="{F4CCA2F8-EC7D-485A-AF4E-193469F37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8294" y="999292"/>
              <a:ext cx="951810" cy="95181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BAA3D3-F1D1-4182-8F24-1BB201F8F497}"/>
                  </a:ext>
                </a:extLst>
              </p:cNvPr>
              <p:cNvSpPr txBox="1"/>
              <p:nvPr/>
            </p:nvSpPr>
            <p:spPr>
              <a:xfrm>
                <a:off x="4390847" y="4947440"/>
                <a:ext cx="2276653" cy="6155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91440" rIns="0" bIns="9144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≝</m:t>
                      </m:r>
                      <m:r>
                        <a:rPr lang="en-US" sz="28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BAA3D3-F1D1-4182-8F24-1BB201F8F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847" y="4947440"/>
                <a:ext cx="2276653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5670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C7CF-1E75-4217-91B6-D69A9BE6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645"/>
            <a:ext cx="10515600" cy="1325563"/>
          </a:xfrm>
        </p:spPr>
        <p:txBody>
          <a:bodyPr/>
          <a:lstStyle/>
          <a:p>
            <a:r>
              <a:rPr lang="en-US" dirty="0"/>
              <a:t>Read-once branching programs (ROBPs)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EFBB9D-4AA1-465F-A757-529EC63DE2DF}"/>
              </a:ext>
            </a:extLst>
          </p:cNvPr>
          <p:cNvSpPr/>
          <p:nvPr/>
        </p:nvSpPr>
        <p:spPr>
          <a:xfrm>
            <a:off x="2360644" y="2024742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772987-A59B-4A0D-920B-6C2289EDC9C1}"/>
              </a:ext>
            </a:extLst>
          </p:cNvPr>
          <p:cNvSpPr/>
          <p:nvPr/>
        </p:nvSpPr>
        <p:spPr>
          <a:xfrm>
            <a:off x="2360644" y="2886268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54CFCA-AD34-4746-B1DE-08261F6F42FD}"/>
              </a:ext>
            </a:extLst>
          </p:cNvPr>
          <p:cNvSpPr/>
          <p:nvPr/>
        </p:nvSpPr>
        <p:spPr>
          <a:xfrm>
            <a:off x="2360644" y="3747794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09DCD0-52FE-4559-81E5-C07A76E370C6}"/>
              </a:ext>
            </a:extLst>
          </p:cNvPr>
          <p:cNvSpPr/>
          <p:nvPr/>
        </p:nvSpPr>
        <p:spPr>
          <a:xfrm>
            <a:off x="2360644" y="4609320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E0F90-F9BD-4A87-A96B-EDE8D5837CD2}"/>
              </a:ext>
            </a:extLst>
          </p:cNvPr>
          <p:cNvSpPr/>
          <p:nvPr/>
        </p:nvSpPr>
        <p:spPr>
          <a:xfrm>
            <a:off x="2360643" y="5470846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C3DA67-245F-4AF8-ACC2-05694BA0DED8}"/>
              </a:ext>
            </a:extLst>
          </p:cNvPr>
          <p:cNvSpPr/>
          <p:nvPr/>
        </p:nvSpPr>
        <p:spPr>
          <a:xfrm>
            <a:off x="3399452" y="2024742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D6D9581-4CB0-4C66-9512-79AD5B0B5D3E}"/>
              </a:ext>
            </a:extLst>
          </p:cNvPr>
          <p:cNvSpPr/>
          <p:nvPr/>
        </p:nvSpPr>
        <p:spPr>
          <a:xfrm>
            <a:off x="3399452" y="2886268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DA1228-D8F8-43BF-9D80-5B5DE45A04C0}"/>
              </a:ext>
            </a:extLst>
          </p:cNvPr>
          <p:cNvSpPr/>
          <p:nvPr/>
        </p:nvSpPr>
        <p:spPr>
          <a:xfrm>
            <a:off x="3399452" y="3747794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9BFD37-4BCF-426D-868F-F50FA3AC90E4}"/>
              </a:ext>
            </a:extLst>
          </p:cNvPr>
          <p:cNvSpPr/>
          <p:nvPr/>
        </p:nvSpPr>
        <p:spPr>
          <a:xfrm>
            <a:off x="3399452" y="4609320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5411DE-32BB-441D-A542-F59DD0892F25}"/>
              </a:ext>
            </a:extLst>
          </p:cNvPr>
          <p:cNvSpPr/>
          <p:nvPr/>
        </p:nvSpPr>
        <p:spPr>
          <a:xfrm>
            <a:off x="3399451" y="5470846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92C664-82D7-4943-8F12-054819A6E109}"/>
              </a:ext>
            </a:extLst>
          </p:cNvPr>
          <p:cNvSpPr/>
          <p:nvPr/>
        </p:nvSpPr>
        <p:spPr>
          <a:xfrm>
            <a:off x="4438260" y="2024742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F6C9B0-14A8-4D0A-8F1A-19111A32349F}"/>
              </a:ext>
            </a:extLst>
          </p:cNvPr>
          <p:cNvSpPr/>
          <p:nvPr/>
        </p:nvSpPr>
        <p:spPr>
          <a:xfrm>
            <a:off x="4438260" y="2886268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1102EC-886C-40B7-B754-B57377F5C65F}"/>
              </a:ext>
            </a:extLst>
          </p:cNvPr>
          <p:cNvSpPr/>
          <p:nvPr/>
        </p:nvSpPr>
        <p:spPr>
          <a:xfrm>
            <a:off x="4438260" y="3747794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8F8A3C9-386E-4EA5-B9D5-3F19F443812A}"/>
              </a:ext>
            </a:extLst>
          </p:cNvPr>
          <p:cNvSpPr/>
          <p:nvPr/>
        </p:nvSpPr>
        <p:spPr>
          <a:xfrm>
            <a:off x="4438260" y="4609320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17BE96-03B5-4CBF-B88F-36AC45BB1BAE}"/>
              </a:ext>
            </a:extLst>
          </p:cNvPr>
          <p:cNvSpPr/>
          <p:nvPr/>
        </p:nvSpPr>
        <p:spPr>
          <a:xfrm>
            <a:off x="4438259" y="5470846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23CC057-28A9-4E4A-BCFB-F62DD22041CB}"/>
              </a:ext>
            </a:extLst>
          </p:cNvPr>
          <p:cNvSpPr/>
          <p:nvPr/>
        </p:nvSpPr>
        <p:spPr>
          <a:xfrm>
            <a:off x="5477068" y="2024742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2C21ED0-9760-42B9-B2E2-C71CFCD854CB}"/>
              </a:ext>
            </a:extLst>
          </p:cNvPr>
          <p:cNvSpPr/>
          <p:nvPr/>
        </p:nvSpPr>
        <p:spPr>
          <a:xfrm>
            <a:off x="5477068" y="2886268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69B131-57BC-4CEF-AF7E-F314D8654FE1}"/>
              </a:ext>
            </a:extLst>
          </p:cNvPr>
          <p:cNvSpPr/>
          <p:nvPr/>
        </p:nvSpPr>
        <p:spPr>
          <a:xfrm>
            <a:off x="5477068" y="3747794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29BA42-BE7B-4073-880C-D9AE3D1E133B}"/>
              </a:ext>
            </a:extLst>
          </p:cNvPr>
          <p:cNvSpPr/>
          <p:nvPr/>
        </p:nvSpPr>
        <p:spPr>
          <a:xfrm>
            <a:off x="5477068" y="4609320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188C67A-1DC5-4A3C-BD39-287667308BAF}"/>
              </a:ext>
            </a:extLst>
          </p:cNvPr>
          <p:cNvSpPr/>
          <p:nvPr/>
        </p:nvSpPr>
        <p:spPr>
          <a:xfrm>
            <a:off x="5477067" y="5470846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3B79D14-1EF8-4BCC-BE74-629D2FEB4568}"/>
              </a:ext>
            </a:extLst>
          </p:cNvPr>
          <p:cNvSpPr/>
          <p:nvPr/>
        </p:nvSpPr>
        <p:spPr>
          <a:xfrm>
            <a:off x="6515875" y="2024742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9D1B60B-4D97-4DEA-9C3B-F64B19176EE5}"/>
              </a:ext>
            </a:extLst>
          </p:cNvPr>
          <p:cNvSpPr/>
          <p:nvPr/>
        </p:nvSpPr>
        <p:spPr>
          <a:xfrm>
            <a:off x="6515875" y="2886268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D2B147-6E21-41B7-96F9-56E22EA531E1}"/>
              </a:ext>
            </a:extLst>
          </p:cNvPr>
          <p:cNvSpPr/>
          <p:nvPr/>
        </p:nvSpPr>
        <p:spPr>
          <a:xfrm>
            <a:off x="6515875" y="3747794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6347855-175E-4A1D-B27B-20DE5BD78BF9}"/>
              </a:ext>
            </a:extLst>
          </p:cNvPr>
          <p:cNvSpPr/>
          <p:nvPr/>
        </p:nvSpPr>
        <p:spPr>
          <a:xfrm>
            <a:off x="6515875" y="4609320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D38A3C0-A215-4B90-AF79-4C0ABA8A44C0}"/>
              </a:ext>
            </a:extLst>
          </p:cNvPr>
          <p:cNvSpPr/>
          <p:nvPr/>
        </p:nvSpPr>
        <p:spPr>
          <a:xfrm>
            <a:off x="6515874" y="5470846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316F90A-2766-4950-85FD-2B856875A6AD}"/>
              </a:ext>
            </a:extLst>
          </p:cNvPr>
          <p:cNvSpPr/>
          <p:nvPr/>
        </p:nvSpPr>
        <p:spPr>
          <a:xfrm>
            <a:off x="7554681" y="2024742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DD61AA9-A3B8-490B-9E9B-86F84BBF3F81}"/>
              </a:ext>
            </a:extLst>
          </p:cNvPr>
          <p:cNvSpPr/>
          <p:nvPr/>
        </p:nvSpPr>
        <p:spPr>
          <a:xfrm>
            <a:off x="7554681" y="2886268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796B16-3DCB-4420-A8C0-2C5C7D29428B}"/>
              </a:ext>
            </a:extLst>
          </p:cNvPr>
          <p:cNvSpPr/>
          <p:nvPr/>
        </p:nvSpPr>
        <p:spPr>
          <a:xfrm>
            <a:off x="7554681" y="3747794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B82A5D2-6CB8-4A6A-8158-185F1C0B0D92}"/>
              </a:ext>
            </a:extLst>
          </p:cNvPr>
          <p:cNvSpPr/>
          <p:nvPr/>
        </p:nvSpPr>
        <p:spPr>
          <a:xfrm>
            <a:off x="7554681" y="4609320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BAE36BA-6665-451A-A98D-6D6A0FC126D4}"/>
              </a:ext>
            </a:extLst>
          </p:cNvPr>
          <p:cNvSpPr/>
          <p:nvPr/>
        </p:nvSpPr>
        <p:spPr>
          <a:xfrm>
            <a:off x="7554680" y="5470846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DFB2282-712B-4AC9-9382-BBB797EDB65B}"/>
              </a:ext>
            </a:extLst>
          </p:cNvPr>
          <p:cNvSpPr/>
          <p:nvPr/>
        </p:nvSpPr>
        <p:spPr>
          <a:xfrm>
            <a:off x="8593486" y="2024742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3EF8041-E8C1-4A6A-97A5-F49EEAA43254}"/>
              </a:ext>
            </a:extLst>
          </p:cNvPr>
          <p:cNvSpPr/>
          <p:nvPr/>
        </p:nvSpPr>
        <p:spPr>
          <a:xfrm>
            <a:off x="8593486" y="2886268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3AAF711-B61C-4E49-B90D-42AA2626ADB7}"/>
              </a:ext>
            </a:extLst>
          </p:cNvPr>
          <p:cNvSpPr/>
          <p:nvPr/>
        </p:nvSpPr>
        <p:spPr>
          <a:xfrm>
            <a:off x="8593486" y="3747794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52EACF7-0193-4B99-8EA6-EEDA55D733C8}"/>
              </a:ext>
            </a:extLst>
          </p:cNvPr>
          <p:cNvSpPr/>
          <p:nvPr/>
        </p:nvSpPr>
        <p:spPr>
          <a:xfrm>
            <a:off x="8593486" y="4609320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D68FAF4-63C5-4867-8576-010BBEB190A1}"/>
              </a:ext>
            </a:extLst>
          </p:cNvPr>
          <p:cNvSpPr/>
          <p:nvPr/>
        </p:nvSpPr>
        <p:spPr>
          <a:xfrm>
            <a:off x="8593485" y="5470846"/>
            <a:ext cx="177283" cy="177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941198-112E-44BE-B0F2-DD6109BBAE0D}"/>
                  </a:ext>
                </a:extLst>
              </p:cNvPr>
              <p:cNvSpPr txBox="1"/>
              <p:nvPr/>
            </p:nvSpPr>
            <p:spPr>
              <a:xfrm>
                <a:off x="1534558" y="1918273"/>
                <a:ext cx="662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start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D941198-112E-44BE-B0F2-DD6109BBA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58" y="1918273"/>
                <a:ext cx="662473" cy="369332"/>
              </a:xfrm>
              <a:prstGeom prst="rect">
                <a:avLst/>
              </a:prstGeom>
              <a:blipFill>
                <a:blip r:embed="rId5"/>
                <a:stretch>
                  <a:fillRect r="-14815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BCD0FBF-4D23-4C6D-8692-162249885574}"/>
              </a:ext>
            </a:extLst>
          </p:cNvPr>
          <p:cNvGrpSpPr/>
          <p:nvPr/>
        </p:nvGrpSpPr>
        <p:grpSpPr>
          <a:xfrm>
            <a:off x="2511965" y="1764559"/>
            <a:ext cx="6107483" cy="3732249"/>
            <a:chOff x="2511965" y="1764559"/>
            <a:chExt cx="6107483" cy="3732249"/>
          </a:xfrm>
        </p:grpSpPr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C2AF3AA-9C11-41EB-A88D-D0F2E465FF93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4615543" y="4697962"/>
              <a:ext cx="861525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80BE4FD-8383-473C-9243-A045AA42D80A}"/>
                </a:ext>
              </a:extLst>
            </p:cNvPr>
            <p:cNvGrpSpPr/>
            <p:nvPr/>
          </p:nvGrpSpPr>
          <p:grpSpPr>
            <a:xfrm>
              <a:off x="2511965" y="1764559"/>
              <a:ext cx="6107483" cy="3732249"/>
              <a:chOff x="2511965" y="1764559"/>
              <a:chExt cx="6107483" cy="3732249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3D507627-42B6-417A-9DA1-628529285A7B}"/>
                  </a:ext>
                </a:extLst>
              </p:cNvPr>
              <p:cNvCxnSpPr>
                <a:cxnSpLocks/>
                <a:stCxn id="15" idx="6"/>
                <a:endCxn id="21" idx="1"/>
              </p:cNvCxnSpPr>
              <p:nvPr/>
            </p:nvCxnSpPr>
            <p:spPr>
              <a:xfrm>
                <a:off x="4615543" y="2113384"/>
                <a:ext cx="887487" cy="798846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A1D7BB3C-B6DE-4079-95BD-4EC3CD319F2A}"/>
                  </a:ext>
                </a:extLst>
              </p:cNvPr>
              <p:cNvCxnSpPr>
                <a:cxnSpLocks/>
                <a:stCxn id="23" idx="7"/>
                <a:endCxn id="27" idx="3"/>
              </p:cNvCxnSpPr>
              <p:nvPr/>
            </p:nvCxnSpPr>
            <p:spPr>
              <a:xfrm flipV="1">
                <a:off x="5628389" y="3899115"/>
                <a:ext cx="913448" cy="736167"/>
              </a:xfrm>
              <a:prstGeom prst="straightConnector1">
                <a:avLst/>
              </a:prstGeom>
              <a:ln w="1587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3A826F0C-FC80-44FB-BB75-755184C7D0AE}"/>
                  </a:ext>
                </a:extLst>
              </p:cNvPr>
              <p:cNvGrpSpPr/>
              <p:nvPr/>
            </p:nvGrpSpPr>
            <p:grpSpPr>
              <a:xfrm>
                <a:off x="2511965" y="1764559"/>
                <a:ext cx="6107483" cy="3732249"/>
                <a:chOff x="2511965" y="1764559"/>
                <a:chExt cx="6107483" cy="3732249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B3968389-2A79-4A6E-995E-74FFC128715B}"/>
                    </a:ext>
                  </a:extLst>
                </p:cNvPr>
                <p:cNvCxnSpPr>
                  <a:stCxn id="4" idx="6"/>
                  <a:endCxn id="10" idx="2"/>
                </p:cNvCxnSpPr>
                <p:nvPr/>
              </p:nvCxnSpPr>
              <p:spPr>
                <a:xfrm>
                  <a:off x="2537927" y="2113384"/>
                  <a:ext cx="861525" cy="0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C39F659A-6EB7-4AE4-81BA-F18CB2D6F2F5}"/>
                    </a:ext>
                  </a:extLst>
                </p:cNvPr>
                <p:cNvCxnSpPr>
                  <a:cxnSpLocks/>
                  <a:stCxn id="4" idx="5"/>
                  <a:endCxn id="11" idx="1"/>
                </p:cNvCxnSpPr>
                <p:nvPr/>
              </p:nvCxnSpPr>
              <p:spPr>
                <a:xfrm>
                  <a:off x="2511965" y="2176063"/>
                  <a:ext cx="913449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9BE6AE1-4C30-4818-AF8E-DF3BCEE858E2}"/>
                    </a:ext>
                  </a:extLst>
                </p:cNvPr>
                <p:cNvSpPr txBox="1"/>
                <p:nvPr/>
              </p:nvSpPr>
              <p:spPr>
                <a:xfrm>
                  <a:off x="2806958" y="1764559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F2ACBF8-0C03-4597-8D94-D3CFD7E84688}"/>
                    </a:ext>
                  </a:extLst>
                </p:cNvPr>
                <p:cNvSpPr txBox="1"/>
                <p:nvPr/>
              </p:nvSpPr>
              <p:spPr>
                <a:xfrm>
                  <a:off x="2962466" y="2253486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30802EC0-579F-4A1D-B332-1188A892E3B0}"/>
                    </a:ext>
                  </a:extLst>
                </p:cNvPr>
                <p:cNvCxnSpPr>
                  <a:cxnSpLocks/>
                  <a:stCxn id="11" idx="5"/>
                  <a:endCxn id="18" idx="1"/>
                </p:cNvCxnSpPr>
                <p:nvPr/>
              </p:nvCxnSpPr>
              <p:spPr>
                <a:xfrm>
                  <a:off x="3550773" y="3037589"/>
                  <a:ext cx="913449" cy="159769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AC22FD34-63AE-4794-A902-3F197FD9EDAD}"/>
                    </a:ext>
                  </a:extLst>
                </p:cNvPr>
                <p:cNvCxnSpPr>
                  <a:cxnSpLocks/>
                  <a:stCxn id="11" idx="7"/>
                  <a:endCxn id="15" idx="3"/>
                </p:cNvCxnSpPr>
                <p:nvPr/>
              </p:nvCxnSpPr>
              <p:spPr>
                <a:xfrm flipV="1">
                  <a:off x="3550773" y="2176063"/>
                  <a:ext cx="913449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D9B7BA58-80C3-4D06-8639-93733916C902}"/>
                    </a:ext>
                  </a:extLst>
                </p:cNvPr>
                <p:cNvCxnSpPr>
                  <a:cxnSpLocks/>
                  <a:stCxn id="10" idx="5"/>
                  <a:endCxn id="16" idx="1"/>
                </p:cNvCxnSpPr>
                <p:nvPr/>
              </p:nvCxnSpPr>
              <p:spPr>
                <a:xfrm>
                  <a:off x="3550773" y="2176063"/>
                  <a:ext cx="913449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E314083D-D50D-41BB-A2E2-6E92CD826E8B}"/>
                    </a:ext>
                  </a:extLst>
                </p:cNvPr>
                <p:cNvCxnSpPr>
                  <a:cxnSpLocks/>
                  <a:stCxn id="10" idx="6"/>
                  <a:endCxn id="15" idx="2"/>
                </p:cNvCxnSpPr>
                <p:nvPr/>
              </p:nvCxnSpPr>
              <p:spPr>
                <a:xfrm>
                  <a:off x="3576735" y="2113384"/>
                  <a:ext cx="861525" cy="0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5EBE971-9A1D-4796-BD45-4EF0E3A28A7F}"/>
                    </a:ext>
                  </a:extLst>
                </p:cNvPr>
                <p:cNvSpPr txBox="1"/>
                <p:nvPr/>
              </p:nvSpPr>
              <p:spPr>
                <a:xfrm>
                  <a:off x="3550773" y="3315783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9A2AC63-AD4A-4646-A74A-A4D5AE0280E9}"/>
                    </a:ext>
                  </a:extLst>
                </p:cNvPr>
                <p:cNvSpPr txBox="1"/>
                <p:nvPr/>
              </p:nvSpPr>
              <p:spPr>
                <a:xfrm>
                  <a:off x="3671594" y="2701602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51F80865-4379-43F8-A30B-80507734B96E}"/>
                    </a:ext>
                  </a:extLst>
                </p:cNvPr>
                <p:cNvCxnSpPr>
                  <a:cxnSpLocks/>
                  <a:stCxn id="18" idx="7"/>
                  <a:endCxn id="22" idx="3"/>
                </p:cNvCxnSpPr>
                <p:nvPr/>
              </p:nvCxnSpPr>
              <p:spPr>
                <a:xfrm flipV="1">
                  <a:off x="4589581" y="3899115"/>
                  <a:ext cx="913449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0389C43C-EB99-41AD-A64B-04EF04FF3BC8}"/>
                    </a:ext>
                  </a:extLst>
                </p:cNvPr>
                <p:cNvCxnSpPr>
                  <a:cxnSpLocks/>
                  <a:stCxn id="15" idx="4"/>
                  <a:endCxn id="24" idx="1"/>
                </p:cNvCxnSpPr>
                <p:nvPr/>
              </p:nvCxnSpPr>
              <p:spPr>
                <a:xfrm>
                  <a:off x="4526902" y="2202025"/>
                  <a:ext cx="976127" cy="329478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756F0A3-79D4-46F5-AE38-BC9B1FB9633E}"/>
                    </a:ext>
                  </a:extLst>
                </p:cNvPr>
                <p:cNvSpPr txBox="1"/>
                <p:nvPr/>
              </p:nvSpPr>
              <p:spPr>
                <a:xfrm>
                  <a:off x="4599388" y="4151347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168DB870-A0F5-4C55-80BB-8E25309CA769}"/>
                    </a:ext>
                  </a:extLst>
                </p:cNvPr>
                <p:cNvSpPr txBox="1"/>
                <p:nvPr/>
              </p:nvSpPr>
              <p:spPr>
                <a:xfrm>
                  <a:off x="4678223" y="4676886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E1E96105-4FDE-47A5-AD2F-F09A1804ABC5}"/>
                    </a:ext>
                  </a:extLst>
                </p:cNvPr>
                <p:cNvCxnSpPr>
                  <a:cxnSpLocks/>
                  <a:stCxn id="22" idx="7"/>
                  <a:endCxn id="25" idx="3"/>
                </p:cNvCxnSpPr>
                <p:nvPr/>
              </p:nvCxnSpPr>
              <p:spPr>
                <a:xfrm flipV="1">
                  <a:off x="5628389" y="2176063"/>
                  <a:ext cx="913448" cy="159769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DC15A505-4855-4D77-9591-57D698F4AA7C}"/>
                    </a:ext>
                  </a:extLst>
                </p:cNvPr>
                <p:cNvCxnSpPr>
                  <a:cxnSpLocks/>
                  <a:stCxn id="22" idx="5"/>
                  <a:endCxn id="29" idx="1"/>
                </p:cNvCxnSpPr>
                <p:nvPr/>
              </p:nvCxnSpPr>
              <p:spPr>
                <a:xfrm>
                  <a:off x="5628389" y="3899115"/>
                  <a:ext cx="913447" cy="159769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22A0D78B-0324-4A65-8A14-8317EF630DA3}"/>
                    </a:ext>
                  </a:extLst>
                </p:cNvPr>
                <p:cNvSpPr txBox="1"/>
                <p:nvPr/>
              </p:nvSpPr>
              <p:spPr>
                <a:xfrm>
                  <a:off x="5512836" y="3997015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F5CE2B4-4AE3-4B2E-B490-8C63B56B2932}"/>
                    </a:ext>
                  </a:extLst>
                </p:cNvPr>
                <p:cNvSpPr txBox="1"/>
                <p:nvPr/>
              </p:nvSpPr>
              <p:spPr>
                <a:xfrm>
                  <a:off x="5797957" y="3311594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B816DCEB-2AD2-4067-8DE7-1AA035024BF5}"/>
                    </a:ext>
                  </a:extLst>
                </p:cNvPr>
                <p:cNvCxnSpPr>
                  <a:cxnSpLocks/>
                  <a:stCxn id="23" idx="5"/>
                  <a:endCxn id="29" idx="1"/>
                </p:cNvCxnSpPr>
                <p:nvPr/>
              </p:nvCxnSpPr>
              <p:spPr>
                <a:xfrm>
                  <a:off x="5628389" y="4760641"/>
                  <a:ext cx="913447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00D3F864-4F0C-468F-AF9F-3129FB3DB640}"/>
                    </a:ext>
                  </a:extLst>
                </p:cNvPr>
                <p:cNvCxnSpPr>
                  <a:cxnSpLocks/>
                  <a:stCxn id="25" idx="5"/>
                  <a:endCxn id="32" idx="1"/>
                </p:cNvCxnSpPr>
                <p:nvPr/>
              </p:nvCxnSpPr>
              <p:spPr>
                <a:xfrm>
                  <a:off x="6667196" y="2176063"/>
                  <a:ext cx="913447" cy="159769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6994A662-4441-486F-95BF-DA09E6FF0CC8}"/>
                    </a:ext>
                  </a:extLst>
                </p:cNvPr>
                <p:cNvSpPr txBox="1"/>
                <p:nvPr/>
              </p:nvSpPr>
              <p:spPr>
                <a:xfrm>
                  <a:off x="6604515" y="2357408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7C8211BC-F5A4-42AB-9455-BA082AAEB0F6}"/>
                    </a:ext>
                  </a:extLst>
                </p:cNvPr>
                <p:cNvCxnSpPr>
                  <a:cxnSpLocks/>
                  <a:stCxn id="25" idx="6"/>
                  <a:endCxn id="30" idx="2"/>
                </p:cNvCxnSpPr>
                <p:nvPr/>
              </p:nvCxnSpPr>
              <p:spPr>
                <a:xfrm>
                  <a:off x="6693158" y="2113384"/>
                  <a:ext cx="861523" cy="0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CB7D068A-15DA-4DC2-A29D-26389D037AD1}"/>
                    </a:ext>
                  </a:extLst>
                </p:cNvPr>
                <p:cNvSpPr txBox="1"/>
                <p:nvPr/>
              </p:nvSpPr>
              <p:spPr>
                <a:xfrm>
                  <a:off x="6745488" y="1792735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F34F3905-1917-4012-B215-984650233864}"/>
                    </a:ext>
                  </a:extLst>
                </p:cNvPr>
                <p:cNvCxnSpPr>
                  <a:cxnSpLocks/>
                  <a:stCxn id="29" idx="7"/>
                  <a:endCxn id="32" idx="3"/>
                </p:cNvCxnSpPr>
                <p:nvPr/>
              </p:nvCxnSpPr>
              <p:spPr>
                <a:xfrm flipV="1">
                  <a:off x="6667195" y="3899115"/>
                  <a:ext cx="913448" cy="159769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A29F5DBF-260A-43F3-B509-0B72FE7C5794}"/>
                    </a:ext>
                  </a:extLst>
                </p:cNvPr>
                <p:cNvCxnSpPr>
                  <a:cxnSpLocks/>
                  <a:stCxn id="29" idx="7"/>
                  <a:endCxn id="33" idx="3"/>
                </p:cNvCxnSpPr>
                <p:nvPr/>
              </p:nvCxnSpPr>
              <p:spPr>
                <a:xfrm flipV="1">
                  <a:off x="6667195" y="4760641"/>
                  <a:ext cx="913448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84679E7C-D653-4CB1-9DCE-338703D3B208}"/>
                    </a:ext>
                  </a:extLst>
                </p:cNvPr>
                <p:cNvCxnSpPr>
                  <a:cxnSpLocks/>
                  <a:stCxn id="32" idx="7"/>
                  <a:endCxn id="35" idx="3"/>
                </p:cNvCxnSpPr>
                <p:nvPr/>
              </p:nvCxnSpPr>
              <p:spPr>
                <a:xfrm flipV="1">
                  <a:off x="7706002" y="2176063"/>
                  <a:ext cx="913446" cy="1597693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13206606-5C8A-4D10-A5DE-48098B0F6F02}"/>
                    </a:ext>
                  </a:extLst>
                </p:cNvPr>
                <p:cNvCxnSpPr>
                  <a:cxnSpLocks/>
                  <a:stCxn id="30" idx="5"/>
                  <a:endCxn id="36" idx="1"/>
                </p:cNvCxnSpPr>
                <p:nvPr/>
              </p:nvCxnSpPr>
              <p:spPr>
                <a:xfrm>
                  <a:off x="7706002" y="2176063"/>
                  <a:ext cx="913446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0A99C184-5287-4DFF-A09F-703F6C862210}"/>
                    </a:ext>
                  </a:extLst>
                </p:cNvPr>
                <p:cNvSpPr txBox="1"/>
                <p:nvPr/>
              </p:nvSpPr>
              <p:spPr>
                <a:xfrm>
                  <a:off x="7581182" y="3269457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A90F1607-8C54-4A41-BE73-4D376388CB1B}"/>
                    </a:ext>
                  </a:extLst>
                </p:cNvPr>
                <p:cNvCxnSpPr>
                  <a:cxnSpLocks/>
                  <a:stCxn id="30" idx="6"/>
                  <a:endCxn id="35" idx="2"/>
                </p:cNvCxnSpPr>
                <p:nvPr/>
              </p:nvCxnSpPr>
              <p:spPr>
                <a:xfrm>
                  <a:off x="7731964" y="2113384"/>
                  <a:ext cx="861522" cy="0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434360D6-1D06-46AF-838F-247AB597F53A}"/>
                    </a:ext>
                  </a:extLst>
                </p:cNvPr>
                <p:cNvCxnSpPr>
                  <a:cxnSpLocks/>
                  <a:stCxn id="32" idx="5"/>
                  <a:endCxn id="38" idx="1"/>
                </p:cNvCxnSpPr>
                <p:nvPr/>
              </p:nvCxnSpPr>
              <p:spPr>
                <a:xfrm>
                  <a:off x="7706002" y="3899115"/>
                  <a:ext cx="913446" cy="736167"/>
                </a:xfrm>
                <a:prstGeom prst="straightConnector1">
                  <a:avLst/>
                </a:prstGeom>
                <a:ln w="15875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5D0BBFC1-E8FF-419A-94CC-A020E9CC64F9}"/>
                    </a:ext>
                  </a:extLst>
                </p:cNvPr>
                <p:cNvSpPr txBox="1"/>
                <p:nvPr/>
              </p:nvSpPr>
              <p:spPr>
                <a:xfrm>
                  <a:off x="7643321" y="3966681"/>
                  <a:ext cx="3359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</p:grp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53828AE-DE2C-40F9-BC8D-0FA08943A16E}"/>
              </a:ext>
            </a:extLst>
          </p:cNvPr>
          <p:cNvGrpSpPr/>
          <p:nvPr/>
        </p:nvGrpSpPr>
        <p:grpSpPr>
          <a:xfrm>
            <a:off x="526433" y="2023969"/>
            <a:ext cx="861156" cy="3624160"/>
            <a:chOff x="138713" y="2023969"/>
            <a:chExt cx="861156" cy="3624160"/>
          </a:xfrm>
        </p:grpSpPr>
        <p:sp>
          <p:nvSpPr>
            <p:cNvPr id="140" name="Left Brace 139">
              <a:extLst>
                <a:ext uri="{FF2B5EF4-FFF2-40B4-BE49-F238E27FC236}">
                  <a16:creationId xmlns:a16="http://schemas.microsoft.com/office/drawing/2014/main" id="{17019DCA-4A57-442E-860F-514BEE45440A}"/>
                </a:ext>
              </a:extLst>
            </p:cNvPr>
            <p:cNvSpPr/>
            <p:nvPr/>
          </p:nvSpPr>
          <p:spPr>
            <a:xfrm>
              <a:off x="768371" y="2023969"/>
              <a:ext cx="231498" cy="3624160"/>
            </a:xfrm>
            <a:prstGeom prst="leftBrace">
              <a:avLst>
                <a:gd name="adj1" fmla="val 8134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5B08AEE-E514-485D-853E-24DB247F88F9}"/>
                </a:ext>
              </a:extLst>
            </p:cNvPr>
            <p:cNvSpPr txBox="1"/>
            <p:nvPr/>
          </p:nvSpPr>
          <p:spPr>
            <a:xfrm>
              <a:off x="138713" y="3106518"/>
              <a:ext cx="553998" cy="1459061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pPr algn="ctr"/>
              <a:r>
                <a:rPr lang="en-US" sz="2400" dirty="0"/>
                <a:t>Width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6CBF79B-2B0D-47D6-AF28-91C202DA3D94}"/>
                  </a:ext>
                </a:extLst>
              </p:cNvPr>
              <p:cNvSpPr txBox="1"/>
              <p:nvPr/>
            </p:nvSpPr>
            <p:spPr>
              <a:xfrm>
                <a:off x="1849492" y="1209871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36CBF79B-2B0D-47D6-AF28-91C202DA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492" y="1209871"/>
                <a:ext cx="662473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63B69DD-7821-45DC-A2D4-614A6C4E824C}"/>
                  </a:ext>
                </a:extLst>
              </p:cNvPr>
              <p:cNvSpPr txBox="1"/>
              <p:nvPr/>
            </p:nvSpPr>
            <p:spPr>
              <a:xfrm>
                <a:off x="2643672" y="1207403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163B69DD-7821-45DC-A2D4-614A6C4E8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672" y="1207403"/>
                <a:ext cx="66247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339088F-2CD0-4E01-868E-F8FDFE72D651}"/>
              </a:ext>
            </a:extLst>
          </p:cNvPr>
          <p:cNvCxnSpPr>
            <a:cxnSpLocks/>
          </p:cNvCxnSpPr>
          <p:nvPr/>
        </p:nvCxnSpPr>
        <p:spPr>
          <a:xfrm>
            <a:off x="2516549" y="2170227"/>
            <a:ext cx="913449" cy="736167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E910067-B112-41A3-A670-9EDE55BCE913}"/>
              </a:ext>
            </a:extLst>
          </p:cNvPr>
          <p:cNvCxnSpPr>
            <a:cxnSpLocks/>
            <a:stCxn id="11" idx="5"/>
            <a:endCxn id="18" idx="1"/>
          </p:cNvCxnSpPr>
          <p:nvPr/>
        </p:nvCxnSpPr>
        <p:spPr>
          <a:xfrm>
            <a:off x="3550773" y="3037589"/>
            <a:ext cx="913449" cy="159769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5E858FA5-EBFF-4667-BE7D-21F9DA5FB8FE}"/>
                  </a:ext>
                </a:extLst>
              </p:cNvPr>
              <p:cNvSpPr txBox="1"/>
              <p:nvPr/>
            </p:nvSpPr>
            <p:spPr>
              <a:xfrm>
                <a:off x="3581396" y="1213697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5E858FA5-EBFF-4667-BE7D-21F9DA5FB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96" y="1213697"/>
                <a:ext cx="662473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1B55C96-670F-4E78-A656-5DC144CAE812}"/>
                  </a:ext>
                </a:extLst>
              </p:cNvPr>
              <p:cNvSpPr txBox="1"/>
              <p:nvPr/>
            </p:nvSpPr>
            <p:spPr>
              <a:xfrm>
                <a:off x="4682888" y="1207403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01B55C96-670F-4E78-A656-5DC144CAE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888" y="1207403"/>
                <a:ext cx="66247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2B38011-B52A-4848-81B5-7E485A2A3F66}"/>
                  </a:ext>
                </a:extLst>
              </p:cNvPr>
              <p:cNvSpPr txBox="1"/>
              <p:nvPr/>
            </p:nvSpPr>
            <p:spPr>
              <a:xfrm>
                <a:off x="5764763" y="1207403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62B38011-B52A-4848-81B5-7E485A2A3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63" y="1207403"/>
                <a:ext cx="662473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77E4809-D545-4BAA-9FAD-6BA8D6C9A1B8}"/>
                  </a:ext>
                </a:extLst>
              </p:cNvPr>
              <p:cNvSpPr txBox="1"/>
              <p:nvPr/>
            </p:nvSpPr>
            <p:spPr>
              <a:xfrm>
                <a:off x="6814933" y="1201523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77E4809-D545-4BAA-9FAD-6BA8D6C9A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933" y="1201523"/>
                <a:ext cx="662473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C636D66-D965-4C01-9C1E-B05B4F5ADE7C}"/>
                  </a:ext>
                </a:extLst>
              </p:cNvPr>
              <p:cNvSpPr txBox="1"/>
              <p:nvPr/>
            </p:nvSpPr>
            <p:spPr>
              <a:xfrm>
                <a:off x="7811272" y="1201522"/>
                <a:ext cx="66247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2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0C636D66-D965-4C01-9C1E-B05B4F5AD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272" y="1201522"/>
                <a:ext cx="662473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2EFB90F4-8606-4CE0-AA9F-8EC8593CF841}"/>
              </a:ext>
            </a:extLst>
          </p:cNvPr>
          <p:cNvCxnSpPr>
            <a:cxnSpLocks/>
            <a:stCxn id="18" idx="7"/>
            <a:endCxn id="22" idx="3"/>
          </p:cNvCxnSpPr>
          <p:nvPr/>
        </p:nvCxnSpPr>
        <p:spPr>
          <a:xfrm flipV="1">
            <a:off x="4589581" y="3899115"/>
            <a:ext cx="913449" cy="736167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2CD0550-51B5-44E2-8E32-D311BC18F0BE}"/>
              </a:ext>
            </a:extLst>
          </p:cNvPr>
          <p:cNvCxnSpPr>
            <a:cxnSpLocks/>
            <a:stCxn id="22" idx="7"/>
            <a:endCxn id="25" idx="3"/>
          </p:cNvCxnSpPr>
          <p:nvPr/>
        </p:nvCxnSpPr>
        <p:spPr>
          <a:xfrm flipV="1">
            <a:off x="5628389" y="2176063"/>
            <a:ext cx="913448" cy="159769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AEA142B9-E875-4040-A693-B311C256F21C}"/>
              </a:ext>
            </a:extLst>
          </p:cNvPr>
          <p:cNvCxnSpPr>
            <a:cxnSpLocks/>
            <a:stCxn id="25" idx="5"/>
            <a:endCxn id="32" idx="1"/>
          </p:cNvCxnSpPr>
          <p:nvPr/>
        </p:nvCxnSpPr>
        <p:spPr>
          <a:xfrm>
            <a:off x="6667196" y="2176063"/>
            <a:ext cx="913447" cy="159769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BE02729-92F7-4E3A-81F7-C8CF88E5C659}"/>
              </a:ext>
            </a:extLst>
          </p:cNvPr>
          <p:cNvCxnSpPr>
            <a:cxnSpLocks/>
            <a:stCxn id="32" idx="7"/>
            <a:endCxn id="35" idx="3"/>
          </p:cNvCxnSpPr>
          <p:nvPr/>
        </p:nvCxnSpPr>
        <p:spPr>
          <a:xfrm flipV="1">
            <a:off x="7706002" y="2176063"/>
            <a:ext cx="913446" cy="1597693"/>
          </a:xfrm>
          <a:prstGeom prst="straightConnector1">
            <a:avLst/>
          </a:prstGeom>
          <a:ln w="6350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3FAE78-2B00-40E6-BB91-36FA0B8A33E7}"/>
                  </a:ext>
                </a:extLst>
              </p:cNvPr>
              <p:cNvSpPr txBox="1"/>
              <p:nvPr/>
            </p:nvSpPr>
            <p:spPr>
              <a:xfrm>
                <a:off x="9386089" y="2840101"/>
                <a:ext cx="251363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Computes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0, 1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0, 1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3FAE78-2B00-40E6-BB91-36FA0B8A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089" y="2840101"/>
                <a:ext cx="2513637" cy="830997"/>
              </a:xfrm>
              <a:prstGeom prst="rect">
                <a:avLst/>
              </a:prstGeom>
              <a:blipFill>
                <a:blip r:embed="rId14"/>
                <a:stretch>
                  <a:fillRect l="-1942"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85D1B2B-AFAB-47E8-96FB-C823CE9A602C}"/>
                  </a:ext>
                </a:extLst>
              </p:cNvPr>
              <p:cNvSpPr txBox="1"/>
              <p:nvPr/>
            </p:nvSpPr>
            <p:spPr>
              <a:xfrm>
                <a:off x="8849610" y="1884154"/>
                <a:ext cx="6624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acc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85D1B2B-AFAB-47E8-96FB-C823CE9A6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610" y="1884154"/>
                <a:ext cx="66247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CA1303B4-B8E2-407E-8FCB-50B4F2AF1B8B}"/>
              </a:ext>
            </a:extLst>
          </p:cNvPr>
          <p:cNvGrpSpPr/>
          <p:nvPr/>
        </p:nvGrpSpPr>
        <p:grpSpPr>
          <a:xfrm>
            <a:off x="2160738" y="5897063"/>
            <a:ext cx="6688872" cy="761833"/>
            <a:chOff x="2169132" y="5774955"/>
            <a:chExt cx="548318" cy="761833"/>
          </a:xfrm>
        </p:grpSpPr>
        <p:sp>
          <p:nvSpPr>
            <p:cNvPr id="100" name="Left Brace 99">
              <a:extLst>
                <a:ext uri="{FF2B5EF4-FFF2-40B4-BE49-F238E27FC236}">
                  <a16:creationId xmlns:a16="http://schemas.microsoft.com/office/drawing/2014/main" id="{DEDDE07C-7817-42E3-BB23-F4682E4DF442}"/>
                </a:ext>
              </a:extLst>
            </p:cNvPr>
            <p:cNvSpPr/>
            <p:nvPr/>
          </p:nvSpPr>
          <p:spPr>
            <a:xfrm rot="16200000">
              <a:off x="2293207" y="5650880"/>
              <a:ext cx="300167" cy="548318"/>
            </a:xfrm>
            <a:prstGeom prst="leftBrace">
              <a:avLst>
                <a:gd name="adj1" fmla="val 81340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CA0F57E-8A74-4FB4-9F1F-B4CE1089C037}"/>
                    </a:ext>
                  </a:extLst>
                </p:cNvPr>
                <p:cNvSpPr txBox="1"/>
                <p:nvPr/>
              </p:nvSpPr>
              <p:spPr>
                <a:xfrm>
                  <a:off x="2206021" y="6075123"/>
                  <a:ext cx="47454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sz="2400" dirty="0"/>
                    <a:t> layers (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400" dirty="0"/>
                    <a:t> length)</a:t>
                  </a: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CA0F57E-8A74-4FB4-9F1F-B4CE1089C0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6021" y="6075123"/>
                  <a:ext cx="474540" cy="461665"/>
                </a:xfrm>
                <a:prstGeom prst="rect">
                  <a:avLst/>
                </a:prstGeom>
                <a:blipFill>
                  <a:blip r:embed="rId17"/>
                  <a:stretch>
                    <a:fillRect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custDataLst>
      <p:tags r:id="rId1"/>
    </p:custDataLst>
    <p:extLst>
      <p:ext uri="{BB962C8B-B14F-4D97-AF65-F5344CB8AC3E}">
        <p14:creationId xmlns:p14="http://schemas.microsoft.com/office/powerpoint/2010/main" val="183841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142" grpId="0"/>
      <p:bldP spid="143" grpId="0"/>
      <p:bldP spid="149" grpId="0"/>
      <p:bldP spid="150" grpId="0"/>
      <p:bldP spid="152" grpId="0"/>
      <p:bldP spid="153" grpId="0"/>
      <p:bldP spid="154" grpId="0"/>
      <p:bldP spid="3" grpId="0"/>
      <p:bldP spid="9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2CA4-22F1-423D-A3E6-24671EFA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913" y="108027"/>
            <a:ext cx="10515600" cy="1325563"/>
          </a:xfrm>
        </p:spPr>
        <p:txBody>
          <a:bodyPr/>
          <a:lstStyle/>
          <a:p>
            <a:r>
              <a:rPr lang="en-US" dirty="0"/>
              <a:t>Pseudorandom generators (PRGs)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D9259A-EA9B-421D-9B1C-A8ADC2CDAEDE}"/>
                  </a:ext>
                </a:extLst>
              </p:cNvPr>
              <p:cNvSpPr txBox="1"/>
              <p:nvPr/>
            </p:nvSpPr>
            <p:spPr>
              <a:xfrm>
                <a:off x="223232" y="1433590"/>
                <a:ext cx="11745535" cy="4713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b="0" dirty="0"/>
              </a:p>
              <a:p>
                <a:pPr marL="457200" indent="-45720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sz="2800" b="0" dirty="0"/>
                  <a:t>Want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800" dirty="0"/>
                  <a:t> to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fool </a:t>
                </a:r>
                <a:r>
                  <a:rPr lang="en-US" sz="2800" dirty="0"/>
                  <a:t>all ROBPs of width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>
                  <a:lnSpc>
                    <a:spcPct val="16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800" b="0" dirty="0"/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Explicit PRG with optimal seed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lit/>
                                  </m:rP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would imply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1" dirty="0">
                        <a:latin typeface="Cambria Math" panose="02040503050406030204" pitchFamily="18" charset="0"/>
                      </a:rPr>
                      <m:t>BPL</m:t>
                    </m:r>
                  </m:oMath>
                </a14:m>
                <a:r>
                  <a:rPr lang="en-US" sz="2800" b="1" dirty="0"/>
                  <a:t> 🙂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Best explicit PRG </a:t>
                </a:r>
                <a:r>
                  <a:rPr lang="en-US" sz="2800" dirty="0">
                    <a:solidFill>
                      <a:srgbClr val="C00000"/>
                    </a:solidFill>
                  </a:rPr>
                  <a:t>[Nisan 1990]</a:t>
                </a:r>
                <a:r>
                  <a:rPr lang="en-US" sz="2800" dirty="0"/>
                  <a:t>: Seed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lit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</m:d>
                          </m:e>
                        </m:fun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b="1" dirty="0"/>
                  <a:t> 😢</a:t>
                </a:r>
              </a:p>
              <a:p>
                <a:pPr marL="457200" indent="-4572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 err="1"/>
                  <a:t>Derandomization</a:t>
                </a: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without</a:t>
                </a:r>
                <a:r>
                  <a:rPr lang="en-US" sz="2800" dirty="0"/>
                  <a:t> PRGs?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D9259A-EA9B-421D-9B1C-A8ADC2CDA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32" y="1433590"/>
                <a:ext cx="11745535" cy="4713983"/>
              </a:xfrm>
              <a:prstGeom prst="rect">
                <a:avLst/>
              </a:prstGeom>
              <a:blipFill>
                <a:blip r:embed="rId3"/>
                <a:stretch>
                  <a:fillRect l="-935" r="-623" b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6A71E454-1F74-4BCD-9BB1-D31EA7BCCC94}"/>
              </a:ext>
            </a:extLst>
          </p:cNvPr>
          <p:cNvGrpSpPr/>
          <p:nvPr/>
        </p:nvGrpSpPr>
        <p:grpSpPr>
          <a:xfrm>
            <a:off x="7267683" y="1433590"/>
            <a:ext cx="4564354" cy="1617553"/>
            <a:chOff x="6657164" y="1885260"/>
            <a:chExt cx="4564354" cy="161755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DABB81D-849C-447A-9A2B-5184468C0D23}"/>
                </a:ext>
              </a:extLst>
            </p:cNvPr>
            <p:cNvGrpSpPr/>
            <p:nvPr/>
          </p:nvGrpSpPr>
          <p:grpSpPr>
            <a:xfrm>
              <a:off x="6657164" y="1885260"/>
              <a:ext cx="4564354" cy="1617553"/>
              <a:chOff x="7154836" y="1609973"/>
              <a:chExt cx="4564354" cy="161755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6C6E01CD-132C-48FF-8237-353E64BDA126}"/>
                  </a:ext>
                </a:extLst>
              </p:cNvPr>
              <p:cNvGrpSpPr/>
              <p:nvPr/>
            </p:nvGrpSpPr>
            <p:grpSpPr>
              <a:xfrm>
                <a:off x="7154839" y="1609973"/>
                <a:ext cx="4564351" cy="472217"/>
                <a:chOff x="7198633" y="2403854"/>
                <a:chExt cx="4564351" cy="47221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38702409-D757-4BF9-AB31-975C91528A62}"/>
                    </a:ext>
                  </a:extLst>
                </p:cNvPr>
                <p:cNvSpPr/>
                <p:nvPr/>
              </p:nvSpPr>
              <p:spPr>
                <a:xfrm>
                  <a:off x="7198633" y="2405120"/>
                  <a:ext cx="4564351" cy="46148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12" descr="An old photo of a person&#10;&#10;Description automatically generated">
                  <a:extLst>
                    <a:ext uri="{FF2B5EF4-FFF2-40B4-BE49-F238E27FC236}">
                      <a16:creationId xmlns:a16="http://schemas.microsoft.com/office/drawing/2014/main" id="{BED83283-35EA-446F-BF63-C93F1A1EAF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98634" y="2410690"/>
                  <a:ext cx="461687" cy="461687"/>
                </a:xfrm>
                <a:prstGeom prst="rect">
                  <a:avLst/>
                </a:prstGeom>
              </p:spPr>
            </p:pic>
            <p:pic>
              <p:nvPicPr>
                <p:cNvPr id="14" name="Picture 13" descr="A coin next to a sign&#10;&#10;Description automatically generated">
                  <a:extLst>
                    <a:ext uri="{FF2B5EF4-FFF2-40B4-BE49-F238E27FC236}">
                      <a16:creationId xmlns:a16="http://schemas.microsoft.com/office/drawing/2014/main" id="{1938251F-2CD3-4288-B797-72EAC6CA25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55833" y="2407670"/>
                  <a:ext cx="449551" cy="449551"/>
                </a:xfrm>
                <a:prstGeom prst="rect">
                  <a:avLst/>
                </a:prstGeom>
              </p:spPr>
            </p:pic>
            <p:pic>
              <p:nvPicPr>
                <p:cNvPr id="15" name="Picture 14" descr="A coin next to a sign&#10;&#10;Description automatically generated">
                  <a:extLst>
                    <a:ext uri="{FF2B5EF4-FFF2-40B4-BE49-F238E27FC236}">
                      <a16:creationId xmlns:a16="http://schemas.microsoft.com/office/drawing/2014/main" id="{5BE5A099-8477-48B6-B936-AC3F54A44E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21781" y="2422305"/>
                  <a:ext cx="449551" cy="449551"/>
                </a:xfrm>
                <a:prstGeom prst="rect">
                  <a:avLst/>
                </a:prstGeom>
              </p:spPr>
            </p:pic>
            <p:pic>
              <p:nvPicPr>
                <p:cNvPr id="16" name="Picture 15" descr="A coin next to a sign&#10;&#10;Description automatically generated">
                  <a:extLst>
                    <a:ext uri="{FF2B5EF4-FFF2-40B4-BE49-F238E27FC236}">
                      <a16:creationId xmlns:a16="http://schemas.microsoft.com/office/drawing/2014/main" id="{9F0B86AD-F4D6-4027-B13B-78FB5F4584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88165" y="2411319"/>
                  <a:ext cx="449551" cy="449551"/>
                </a:xfrm>
                <a:prstGeom prst="rect">
                  <a:avLst/>
                </a:prstGeom>
              </p:spPr>
            </p:pic>
            <p:pic>
              <p:nvPicPr>
                <p:cNvPr id="17" name="Picture 16" descr="A coin next to a sign&#10;&#10;Description automatically generated">
                  <a:extLst>
                    <a:ext uri="{FF2B5EF4-FFF2-40B4-BE49-F238E27FC236}">
                      <a16:creationId xmlns:a16="http://schemas.microsoft.com/office/drawing/2014/main" id="{089084F0-F75F-409C-8129-5531C7301E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71333" y="2417058"/>
                  <a:ext cx="449551" cy="449551"/>
                </a:xfrm>
                <a:prstGeom prst="rect">
                  <a:avLst/>
                </a:prstGeom>
              </p:spPr>
            </p:pic>
            <p:pic>
              <p:nvPicPr>
                <p:cNvPr id="18" name="Picture 17" descr="An old photo of a person&#10;&#10;Description automatically generated">
                  <a:extLst>
                    <a:ext uri="{FF2B5EF4-FFF2-40B4-BE49-F238E27FC236}">
                      <a16:creationId xmlns:a16="http://schemas.microsoft.com/office/drawing/2014/main" id="{A138ECB5-B25E-46B1-BF2D-A29878DF2A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0163" y="2403854"/>
                  <a:ext cx="461687" cy="461687"/>
                </a:xfrm>
                <a:prstGeom prst="rect">
                  <a:avLst/>
                </a:prstGeom>
              </p:spPr>
            </p:pic>
            <p:pic>
              <p:nvPicPr>
                <p:cNvPr id="19" name="Picture 18" descr="An old photo of a person&#10;&#10;Description automatically generated">
                  <a:extLst>
                    <a:ext uri="{FF2B5EF4-FFF2-40B4-BE49-F238E27FC236}">
                      <a16:creationId xmlns:a16="http://schemas.microsoft.com/office/drawing/2014/main" id="{3A2FF6A6-DE8A-4586-8389-1EFA00E2BA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69163" y="2414384"/>
                  <a:ext cx="461687" cy="461687"/>
                </a:xfrm>
                <a:prstGeom prst="rect">
                  <a:avLst/>
                </a:prstGeom>
              </p:spPr>
            </p:pic>
            <p:pic>
              <p:nvPicPr>
                <p:cNvPr id="20" name="Picture 19" descr="An old photo of a person&#10;&#10;Description automatically generated">
                  <a:extLst>
                    <a:ext uri="{FF2B5EF4-FFF2-40B4-BE49-F238E27FC236}">
                      <a16:creationId xmlns:a16="http://schemas.microsoft.com/office/drawing/2014/main" id="{9F8892F4-D687-415B-96CB-C81190E8BD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23110" y="2411811"/>
                  <a:ext cx="461687" cy="461687"/>
                </a:xfrm>
                <a:prstGeom prst="rect">
                  <a:avLst/>
                </a:prstGeom>
              </p:spPr>
            </p:pic>
            <p:pic>
              <p:nvPicPr>
                <p:cNvPr id="21" name="Picture 20" descr="An old photo of a person&#10;&#10;Description automatically generated">
                  <a:extLst>
                    <a:ext uri="{FF2B5EF4-FFF2-40B4-BE49-F238E27FC236}">
                      <a16:creationId xmlns:a16="http://schemas.microsoft.com/office/drawing/2014/main" id="{28E906A1-8B5A-41D7-9058-CF9C14B309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834164" y="2405708"/>
                  <a:ext cx="461687" cy="461687"/>
                </a:xfrm>
                <a:prstGeom prst="rect">
                  <a:avLst/>
                </a:prstGeom>
              </p:spPr>
            </p:pic>
            <p:pic>
              <p:nvPicPr>
                <p:cNvPr id="22" name="Picture 21" descr="An old photo of a person&#10;&#10;Description automatically generated">
                  <a:extLst>
                    <a:ext uri="{FF2B5EF4-FFF2-40B4-BE49-F238E27FC236}">
                      <a16:creationId xmlns:a16="http://schemas.microsoft.com/office/drawing/2014/main" id="{6177EB38-0F30-4E8F-B745-96F340737A6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301297" y="2413852"/>
                  <a:ext cx="461687" cy="461687"/>
                </a:xfrm>
                <a:prstGeom prst="rect">
                  <a:avLst/>
                </a:prstGeom>
              </p:spPr>
            </p:pic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3FC2ACA-78FD-4958-AD0A-50DF08CE617C}"/>
                  </a:ext>
                </a:extLst>
              </p:cNvPr>
              <p:cNvGrpSpPr/>
              <p:nvPr/>
            </p:nvGrpSpPr>
            <p:grpSpPr>
              <a:xfrm>
                <a:off x="8286416" y="2756450"/>
                <a:ext cx="2301187" cy="471076"/>
                <a:chOff x="3102372" y="2413114"/>
                <a:chExt cx="2301187" cy="471076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EF363F1-15CF-43E4-BDD2-029B8A873B0A}"/>
                    </a:ext>
                  </a:extLst>
                </p:cNvPr>
                <p:cNvSpPr/>
                <p:nvPr/>
              </p:nvSpPr>
              <p:spPr>
                <a:xfrm>
                  <a:off x="3102372" y="2413114"/>
                  <a:ext cx="2301187" cy="46470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1" name="Picture 30" descr="A close up of a coin&#10;&#10;Description automatically generated">
                  <a:extLst>
                    <a:ext uri="{FF2B5EF4-FFF2-40B4-BE49-F238E27FC236}">
                      <a16:creationId xmlns:a16="http://schemas.microsoft.com/office/drawing/2014/main" id="{38ACC062-52E0-447A-92A3-B49D74DAA4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67928" y="2421680"/>
                  <a:ext cx="461688" cy="461688"/>
                </a:xfrm>
                <a:prstGeom prst="rect">
                  <a:avLst/>
                </a:prstGeom>
              </p:spPr>
            </p:pic>
            <p:pic>
              <p:nvPicPr>
                <p:cNvPr id="34" name="Picture 33" descr="A close up of a coin&#10;&#10;Description automatically generated">
                  <a:extLst>
                    <a:ext uri="{FF2B5EF4-FFF2-40B4-BE49-F238E27FC236}">
                      <a16:creationId xmlns:a16="http://schemas.microsoft.com/office/drawing/2014/main" id="{F7A4D4DB-38ED-475B-AF35-8FF1DBB4A0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26027" y="2422502"/>
                  <a:ext cx="461688" cy="461688"/>
                </a:xfrm>
                <a:prstGeom prst="rect">
                  <a:avLst/>
                </a:prstGeom>
              </p:spPr>
            </p:pic>
          </p:grpSp>
          <p:sp>
            <p:nvSpPr>
              <p:cNvPr id="5" name="Trapezoid 4">
                <a:extLst>
                  <a:ext uri="{FF2B5EF4-FFF2-40B4-BE49-F238E27FC236}">
                    <a16:creationId xmlns:a16="http://schemas.microsoft.com/office/drawing/2014/main" id="{BA9888A3-45CB-4FC6-B0E8-60CEC8726B77}"/>
                  </a:ext>
                </a:extLst>
              </p:cNvPr>
              <p:cNvSpPr/>
              <p:nvPr/>
            </p:nvSpPr>
            <p:spPr>
              <a:xfrm rot="10800000">
                <a:off x="7154836" y="2084861"/>
                <a:ext cx="4564349" cy="665223"/>
              </a:xfrm>
              <a:prstGeom prst="trapezoid">
                <a:avLst>
                  <a:gd name="adj" fmla="val 169544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671C1779-8FD0-4477-9D9F-5ACF0074E5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96225" y="2115311"/>
                <a:ext cx="597826" cy="6062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E28072AE-CE45-429E-8C21-2BF7DB1C85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667750" y="2115311"/>
                <a:ext cx="310237" cy="5980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D435BCC-7969-4128-8EC9-25B155E78E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30345" y="2114105"/>
                <a:ext cx="8055" cy="59927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95033C1-7E6C-46E4-BC24-9AC021FC37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06686" y="2114105"/>
                <a:ext cx="285064" cy="5878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9D0E4B5-DC23-4276-A2C6-9C43D17397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39675" y="2170095"/>
                <a:ext cx="575975" cy="5432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1" name="Picture 40" descr="A black and white photo of a coin&#10;&#10;Description automatically generated">
              <a:extLst>
                <a:ext uri="{FF2B5EF4-FFF2-40B4-BE49-F238E27FC236}">
                  <a16:creationId xmlns:a16="http://schemas.microsoft.com/office/drawing/2014/main" id="{D89F3C89-92B0-401F-A865-80FC8C8C1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9704" y="3040057"/>
              <a:ext cx="449551" cy="449551"/>
            </a:xfrm>
            <a:prstGeom prst="rect">
              <a:avLst/>
            </a:prstGeom>
          </p:spPr>
        </p:pic>
        <p:pic>
          <p:nvPicPr>
            <p:cNvPr id="42" name="Picture 41" descr="A black and white photo of a coin&#10;&#10;Description automatically generated">
              <a:extLst>
                <a:ext uri="{FF2B5EF4-FFF2-40B4-BE49-F238E27FC236}">
                  <a16:creationId xmlns:a16="http://schemas.microsoft.com/office/drawing/2014/main" id="{4A3ED09A-01CA-40DE-844A-8EFE70240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1924" y="3046893"/>
              <a:ext cx="449551" cy="449551"/>
            </a:xfrm>
            <a:prstGeom prst="rect">
              <a:avLst/>
            </a:prstGeom>
          </p:spPr>
        </p:pic>
        <p:pic>
          <p:nvPicPr>
            <p:cNvPr id="43" name="Picture 42" descr="A black and white photo of a coin&#10;&#10;Description automatically generated">
              <a:extLst>
                <a:ext uri="{FF2B5EF4-FFF2-40B4-BE49-F238E27FC236}">
                  <a16:creationId xmlns:a16="http://schemas.microsoft.com/office/drawing/2014/main" id="{5B2BD779-5DDC-4429-B3CB-D4C3E2863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62848" y="3040057"/>
              <a:ext cx="449551" cy="44955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47750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9A240-1A89-4C81-8CDA-E8F4205110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2980" y="1149648"/>
                <a:ext cx="11511815" cy="5895974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Introduced recently </a:t>
                </a:r>
                <a:r>
                  <a:rPr lang="en-US" dirty="0">
                    <a:solidFill>
                      <a:srgbClr val="C00000"/>
                    </a:solidFill>
                  </a:rPr>
                  <a:t>[Braverman, Cohen, and Garg 2018]</a:t>
                </a:r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Pair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Requirement: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dirty="0"/>
                  <a:t> poly-width ROBP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WPRG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Hitting set generator (HSG)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Explicit optimal WPRG would still immediately imply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BPL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because we could compute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9A240-1A89-4C81-8CDA-E8F420511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980" y="1149648"/>
                <a:ext cx="11511815" cy="5895974"/>
              </a:xfrm>
              <a:blipFill>
                <a:blip r:embed="rId2"/>
                <a:stretch>
                  <a:fillRect l="-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994CFC1D-4D48-41FB-BCB8-62F14B6EB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77" y="12314"/>
            <a:ext cx="10757034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Weighted</a:t>
            </a:r>
            <a:r>
              <a:rPr lang="en-US" dirty="0"/>
              <a:t> PRGs (WPRGs)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C09F16-9D8D-4D6E-A830-A6003176DBBC}"/>
              </a:ext>
            </a:extLst>
          </p:cNvPr>
          <p:cNvGrpSpPr/>
          <p:nvPr/>
        </p:nvGrpSpPr>
        <p:grpSpPr>
          <a:xfrm>
            <a:off x="9300018" y="2132031"/>
            <a:ext cx="2595614" cy="3388092"/>
            <a:chOff x="9744777" y="4031368"/>
            <a:chExt cx="1821582" cy="229242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3B1E929-303F-4C50-9A9E-A20B33739725}"/>
                </a:ext>
              </a:extLst>
            </p:cNvPr>
            <p:cNvSpPr/>
            <p:nvPr/>
          </p:nvSpPr>
          <p:spPr>
            <a:xfrm>
              <a:off x="9744777" y="4031368"/>
              <a:ext cx="1821582" cy="229242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HSG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FF0BD5B-976F-45CB-8010-0935280B943B}"/>
                </a:ext>
              </a:extLst>
            </p:cNvPr>
            <p:cNvSpPr/>
            <p:nvPr/>
          </p:nvSpPr>
          <p:spPr>
            <a:xfrm>
              <a:off x="9983403" y="4545042"/>
              <a:ext cx="1372403" cy="163256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WPRG</a:t>
              </a:r>
            </a:p>
            <a:p>
              <a:pPr algn="ctr">
                <a:lnSpc>
                  <a:spcPct val="150000"/>
                </a:lnSpc>
              </a:pPr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383F524-CC08-4AAC-80EF-9DA31F8A7F2C}"/>
                </a:ext>
              </a:extLst>
            </p:cNvPr>
            <p:cNvSpPr/>
            <p:nvPr/>
          </p:nvSpPr>
          <p:spPr>
            <a:xfrm>
              <a:off x="10193154" y="5091764"/>
              <a:ext cx="952901" cy="9529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PRG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871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C4FA4-C175-4884-B75C-DC03621CA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82" y="-80801"/>
            <a:ext cx="10515600" cy="1325563"/>
          </a:xfrm>
        </p:spPr>
        <p:txBody>
          <a:bodyPr/>
          <a:lstStyle/>
          <a:p>
            <a:r>
              <a:rPr lang="en-US" dirty="0"/>
              <a:t>Alternative formalism: </a:t>
            </a:r>
            <a:r>
              <a:rPr lang="en-US" dirty="0" err="1"/>
              <a:t>Pseudodistributions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06600-A934-4047-A5DF-8D36FF5A47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9882" y="1438275"/>
                <a:ext cx="11701618" cy="53356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/>
                  <a:t>Formal linear combination			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 err="1">
                    <a:solidFill>
                      <a:schemeClr val="accent1"/>
                    </a:solidFill>
                  </a:rPr>
                  <a:t>Pseudoexpectation</a:t>
                </a:r>
                <a:r>
                  <a:rPr lang="en-US" dirty="0"/>
                  <a:t>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Goal: Explicit </a:t>
                </a:r>
                <a:r>
                  <a:rPr lang="en-US" dirty="0" err="1"/>
                  <a:t>pseudodistribution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Equivalent to WPRG with seed length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func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906600-A934-4047-A5DF-8D36FF5A4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9882" y="1438275"/>
                <a:ext cx="11701618" cy="5335600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hought Bubble: Cloud 3">
                <a:extLst>
                  <a:ext uri="{FF2B5EF4-FFF2-40B4-BE49-F238E27FC236}">
                    <a16:creationId xmlns:a16="http://schemas.microsoft.com/office/drawing/2014/main" id="{EC238131-BB40-4B2E-82CF-782C49E94EE2}"/>
                  </a:ext>
                </a:extLst>
              </p:cNvPr>
              <p:cNvSpPr/>
              <p:nvPr/>
            </p:nvSpPr>
            <p:spPr>
              <a:xfrm>
                <a:off x="8163726" y="2428074"/>
                <a:ext cx="3913974" cy="1572426"/>
              </a:xfrm>
              <a:prstGeom prst="cloudCallout">
                <a:avLst>
                  <a:gd name="adj1" fmla="val -49059"/>
                  <a:gd name="adj2" fmla="val -47202"/>
                </a:avLst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>
                    <a:solidFill>
                      <a:schemeClr val="tx1"/>
                    </a:solidFill>
                  </a:rPr>
                  <a:t>True distribution: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∈[0, 1]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hought Bubble: Cloud 3">
                <a:extLst>
                  <a:ext uri="{FF2B5EF4-FFF2-40B4-BE49-F238E27FC236}">
                    <a16:creationId xmlns:a16="http://schemas.microsoft.com/office/drawing/2014/main" id="{EC238131-BB40-4B2E-82CF-782C49E94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726" y="2428074"/>
                <a:ext cx="3913974" cy="1572426"/>
              </a:xfrm>
              <a:prstGeom prst="cloudCallout">
                <a:avLst>
                  <a:gd name="adj1" fmla="val -49059"/>
                  <a:gd name="adj2" fmla="val -47202"/>
                </a:avLst>
              </a:prstGeom>
              <a:blipFill>
                <a:blip r:embed="rId3"/>
                <a:stretch>
                  <a:fillRect b="-18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429749-DD59-4C47-99EC-BA925F058846}"/>
                  </a:ext>
                </a:extLst>
              </p:cNvPr>
              <p:cNvSpPr txBox="1"/>
              <p:nvPr/>
            </p:nvSpPr>
            <p:spPr>
              <a:xfrm>
                <a:off x="4567290" y="1367100"/>
                <a:ext cx="2630130" cy="13038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429749-DD59-4C47-99EC-BA925F058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90" y="1367100"/>
                <a:ext cx="2630130" cy="13038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216A8078-40FB-4154-BE1F-16A80AB20EC5}"/>
              </a:ext>
            </a:extLst>
          </p:cNvPr>
          <p:cNvGrpSpPr/>
          <p:nvPr/>
        </p:nvGrpSpPr>
        <p:grpSpPr>
          <a:xfrm>
            <a:off x="5942604" y="981901"/>
            <a:ext cx="2221122" cy="912747"/>
            <a:chOff x="8254714" y="3066264"/>
            <a:chExt cx="2221122" cy="9127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EFA9A4-54E0-4626-A1E6-E2A7E487AA58}"/>
                </a:ext>
              </a:extLst>
            </p:cNvPr>
            <p:cNvSpPr txBox="1"/>
            <p:nvPr/>
          </p:nvSpPr>
          <p:spPr>
            <a:xfrm>
              <a:off x="8254714" y="3066264"/>
              <a:ext cx="2221122" cy="646331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</a:ln>
          </p:spPr>
          <p:txBody>
            <a:bodyPr wrap="square" lIns="91440" tIns="182880" rIns="91440" bIns="182880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“Pseudoprobability”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9A02EDC-A03B-4E73-BFB4-79CC90A235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36685" y="3710497"/>
              <a:ext cx="26118" cy="268514"/>
            </a:xfrm>
            <a:prstGeom prst="straightConnector1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043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0359DAA-7962-49B7-A189-74E12172C9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576487"/>
                  </p:ext>
                </p:extLst>
              </p:nvPr>
            </p:nvGraphicFramePr>
            <p:xfrm>
              <a:off x="1293129" y="1224870"/>
              <a:ext cx="9368260" cy="366661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938885">
                      <a:extLst>
                        <a:ext uri="{9D8B030D-6E8A-4147-A177-3AD203B41FA5}">
                          <a16:colId xmlns:a16="http://schemas.microsoft.com/office/drawing/2014/main" val="793421519"/>
                        </a:ext>
                      </a:extLst>
                    </a:gridCol>
                    <a:gridCol w="1971675">
                      <a:extLst>
                        <a:ext uri="{9D8B030D-6E8A-4147-A177-3AD203B41FA5}">
                          <a16:colId xmlns:a16="http://schemas.microsoft.com/office/drawing/2014/main" val="3325765768"/>
                        </a:ext>
                      </a:extLst>
                    </a:gridCol>
                    <a:gridCol w="4457700">
                      <a:extLst>
                        <a:ext uri="{9D8B030D-6E8A-4147-A177-3AD203B41FA5}">
                          <a16:colId xmlns:a16="http://schemas.microsoft.com/office/drawing/2014/main" val="19896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Seed length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 of generator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Reference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4331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rad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m:rPr>
                                                <m:lit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𝜀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HSG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C00000"/>
                              </a:solidFill>
                            </a:rPr>
                            <a:t>Ajtai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, </a:t>
                          </a:r>
                          <a:r>
                            <a:rPr lang="en-US" dirty="0" err="1">
                              <a:solidFill>
                                <a:srgbClr val="C00000"/>
                              </a:solidFill>
                            </a:rPr>
                            <a:t>Komlós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, </a:t>
                          </a:r>
                          <a:r>
                            <a:rPr lang="en-US" dirty="0" err="1">
                              <a:solidFill>
                                <a:srgbClr val="C00000"/>
                              </a:solidFill>
                            </a:rPr>
                            <a:t>Szemerédi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 1987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0785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degHide m:val="on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radPr>
                                          <m:deg/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b="0" i="0" smtClean="0">
                                                    <a:latin typeface="Cambria Math" panose="02040503050406030204" pitchFamily="18" charset="0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func>
                                          </m:e>
                                        </m:rad>
                                      </m:e>
                                    </m:d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⁡(1</m:t>
                                </m:r>
                                <m:r>
                                  <m:rPr>
                                    <m:lit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C00000"/>
                              </a:solidFill>
                            </a:rPr>
                            <a:t>Babai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, Nisan, </a:t>
                          </a:r>
                          <a:r>
                            <a:rPr lang="en-US" dirty="0" err="1">
                              <a:solidFill>
                                <a:srgbClr val="C00000"/>
                              </a:solidFill>
                            </a:rPr>
                            <a:t>Szegedy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 1989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3380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m:rPr>
                                                <m:lit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𝜀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Nisan 1990, 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62031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m:rPr>
                                                <m:lit/>
                                              </m:rPr>
                                              <a:rPr lang="en-US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𝜀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WPRG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Braverman, Cohen, Garg 2018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615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lit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HSG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H, Zuckerman 2018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66005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lit/>
                                          </m:r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WPRG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Chattopadhyay, Liao 2020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13749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sSup>
                                          <m:sSup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e>
                                          <m:sup>
                                            <m:r>
                                              <a:rPr lang="en-US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fName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m:rPr>
                                                <m:lit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𝜀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WPRG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Cohen, Doron, Renard, </a:t>
                          </a:r>
                          <a:r>
                            <a:rPr lang="en-US" dirty="0" err="1">
                              <a:solidFill>
                                <a:srgbClr val="C00000"/>
                              </a:solidFill>
                            </a:rPr>
                            <a:t>Sberlo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, Ta-</a:t>
                          </a:r>
                          <a:r>
                            <a:rPr lang="en-US" dirty="0" err="1">
                              <a:solidFill>
                                <a:srgbClr val="C00000"/>
                              </a:solidFill>
                            </a:rPr>
                            <a:t>Shma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 2021</a:t>
                          </a:r>
                          <a:br>
                            <a:rPr lang="en-US" dirty="0">
                              <a:solidFill>
                                <a:srgbClr val="C00000"/>
                              </a:solidFill>
                            </a:rPr>
                          </a:b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and </a:t>
                          </a:r>
                          <a:r>
                            <a:rPr lang="en-US" dirty="0" err="1">
                              <a:solidFill>
                                <a:srgbClr val="C00000"/>
                              </a:solidFill>
                            </a:rPr>
                            <a:t>Pyne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, </a:t>
                          </a:r>
                          <a:r>
                            <a:rPr lang="en-US" dirty="0" err="1">
                              <a:solidFill>
                                <a:srgbClr val="C00000"/>
                              </a:solidFill>
                            </a:rPr>
                            <a:t>Vadhan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 2021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2091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fName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m:rPr>
                                            <m:lit/>
                                          </m:r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𝜀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/>
                              </a:solidFill>
                            </a:rPr>
                            <a:t>WPRG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H 2021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1124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0359DAA-7962-49B7-A189-74E12172C9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2576487"/>
                  </p:ext>
                </p:extLst>
              </p:nvPr>
            </p:nvGraphicFramePr>
            <p:xfrm>
              <a:off x="1293129" y="1224870"/>
              <a:ext cx="9368260" cy="366661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938885">
                      <a:extLst>
                        <a:ext uri="{9D8B030D-6E8A-4147-A177-3AD203B41FA5}">
                          <a16:colId xmlns:a16="http://schemas.microsoft.com/office/drawing/2014/main" val="793421519"/>
                        </a:ext>
                      </a:extLst>
                    </a:gridCol>
                    <a:gridCol w="1971675">
                      <a:extLst>
                        <a:ext uri="{9D8B030D-6E8A-4147-A177-3AD203B41FA5}">
                          <a16:colId xmlns:a16="http://schemas.microsoft.com/office/drawing/2014/main" val="3325765768"/>
                        </a:ext>
                      </a:extLst>
                    </a:gridCol>
                    <a:gridCol w="4457700">
                      <a:extLst>
                        <a:ext uri="{9D8B030D-6E8A-4147-A177-3AD203B41FA5}">
                          <a16:colId xmlns:a16="http://schemas.microsoft.com/office/drawing/2014/main" val="19896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Seed length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Type of generator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Reference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4331094"/>
                      </a:ext>
                    </a:extLst>
                  </a:tr>
                  <a:tr h="3724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7" t="-106557" r="-219917" b="-8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HSG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C00000"/>
                              </a:solidFill>
                            </a:rPr>
                            <a:t>Ajtai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, </a:t>
                          </a:r>
                          <a:r>
                            <a:rPr lang="en-US" dirty="0" err="1">
                              <a:solidFill>
                                <a:srgbClr val="C00000"/>
                              </a:solidFill>
                            </a:rPr>
                            <a:t>Komlós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, </a:t>
                          </a:r>
                          <a:r>
                            <a:rPr lang="en-US" dirty="0" err="1">
                              <a:solidFill>
                                <a:srgbClr val="C00000"/>
                              </a:solidFill>
                            </a:rPr>
                            <a:t>Szemerédi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 1987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0785020"/>
                      </a:ext>
                    </a:extLst>
                  </a:tr>
                  <a:tr h="42570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7" t="-180000" r="-219917" b="-6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C00000"/>
                              </a:solidFill>
                            </a:rPr>
                            <a:t>Babai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, Nisan, </a:t>
                          </a:r>
                          <a:r>
                            <a:rPr lang="en-US" dirty="0" err="1">
                              <a:solidFill>
                                <a:srgbClr val="C00000"/>
                              </a:solidFill>
                            </a:rPr>
                            <a:t>Szegedy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 1989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3380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7" t="-321311" r="-219917" b="-5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PRG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Nisan 1990, 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62031155"/>
                      </a:ext>
                    </a:extLst>
                  </a:tr>
                  <a:tr h="3724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7" t="-414516" r="-219917" b="-48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WPRG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Braverman, Cohen, Garg 2018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615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7" t="-531667" r="-219917" b="-4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HSG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H, Zuckerman 2018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16600552"/>
                      </a:ext>
                    </a:extLst>
                  </a:tr>
                  <a:tr h="3724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7" t="-611290" r="-219917" b="-291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WPRG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Chattopadhyay, Liao 2020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9137495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7" t="-420000" r="-219917" b="-723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WPRG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Cohen, Doron, Renard, </a:t>
                          </a:r>
                          <a:r>
                            <a:rPr lang="en-US" dirty="0" err="1">
                              <a:solidFill>
                                <a:srgbClr val="C00000"/>
                              </a:solidFill>
                            </a:rPr>
                            <a:t>Sberlo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, Ta-</a:t>
                          </a:r>
                          <a:r>
                            <a:rPr lang="en-US" dirty="0" err="1">
                              <a:solidFill>
                                <a:srgbClr val="C00000"/>
                              </a:solidFill>
                            </a:rPr>
                            <a:t>Shma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 2021</a:t>
                          </a:r>
                          <a:br>
                            <a:rPr lang="en-US" dirty="0">
                              <a:solidFill>
                                <a:srgbClr val="C00000"/>
                              </a:solidFill>
                            </a:rPr>
                          </a:b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and </a:t>
                          </a:r>
                          <a:r>
                            <a:rPr lang="en-US" dirty="0" err="1">
                              <a:solidFill>
                                <a:srgbClr val="C00000"/>
                              </a:solidFill>
                            </a:rPr>
                            <a:t>Pyne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, </a:t>
                          </a:r>
                          <a:r>
                            <a:rPr lang="en-US" dirty="0" err="1">
                              <a:solidFill>
                                <a:srgbClr val="C00000"/>
                              </a:solidFill>
                            </a:rPr>
                            <a:t>Vadhan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 2021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2091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7" t="-895082" r="-219917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accent1"/>
                              </a:solidFill>
                            </a:rPr>
                            <a:t>WPRG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H 2021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411241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230D793F-4A06-42C2-A3BB-795B07257956}"/>
              </a:ext>
            </a:extLst>
          </p:cNvPr>
          <p:cNvSpPr/>
          <p:nvPr/>
        </p:nvSpPr>
        <p:spPr>
          <a:xfrm>
            <a:off x="1293129" y="4493471"/>
            <a:ext cx="9368260" cy="398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38DAB8-B9F6-4C87-B3EE-21620FEF2429}"/>
              </a:ext>
            </a:extLst>
          </p:cNvPr>
          <p:cNvSpPr/>
          <p:nvPr/>
        </p:nvSpPr>
        <p:spPr>
          <a:xfrm>
            <a:off x="1293129" y="3098524"/>
            <a:ext cx="9368260" cy="398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0DBAC1F-E148-488F-A805-BD27778B09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9675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Generators for width-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length-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ROBPs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0DBAC1F-E148-488F-A805-BD27778B09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96756"/>
                <a:ext cx="10515600" cy="1325563"/>
              </a:xfrm>
              <a:blipFill>
                <a:blip r:embed="rId3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A263E6-E9AF-4B80-A9D6-492F88D10D99}"/>
                  </a:ext>
                </a:extLst>
              </p:cNvPr>
              <p:cNvSpPr txBox="1"/>
              <p:nvPr/>
            </p:nvSpPr>
            <p:spPr>
              <a:xfrm>
                <a:off x="659291" y="5136977"/>
                <a:ext cx="11102015" cy="138499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txBody>
              <a:bodyPr wrap="square" bIns="182880" rtlCol="0">
                <a:spAutoFit/>
              </a:bodyPr>
              <a:lstStyle/>
              <a:p>
                <a:pPr algn="ctr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2500" b="1" dirty="0"/>
                  <a:t>Theorem</a:t>
                </a:r>
                <a:r>
                  <a:rPr lang="en-US" sz="2500" dirty="0"/>
                  <a:t>: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sz="2500" dirty="0"/>
                  <a:t> explicit WPRG for width-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500" dirty="0"/>
                  <a:t> length-</a:t>
                </a:r>
                <a14:m>
                  <m:oMath xmlns:m="http://schemas.openxmlformats.org/officeDocument/2006/math">
                    <m:r>
                      <a:rPr lang="en-US" sz="25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500" dirty="0"/>
                  <a:t> ROBPs with seed length</a:t>
                </a:r>
              </a:p>
              <a:p>
                <a:pPr algn="ctr">
                  <a:lnSpc>
                    <a:spcPct val="150000"/>
                  </a:lnSpc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5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5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2500" b="0" i="1" smtClean="0"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A263E6-E9AF-4B80-A9D6-492F88D10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91" y="5136977"/>
                <a:ext cx="11102015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24566EF1-A8B5-41ED-AF1D-A2717A6B0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7106" y="2761914"/>
            <a:ext cx="2048525" cy="3451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E95863-CA00-4687-A700-174B322C1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3032" y="3519347"/>
            <a:ext cx="2642909" cy="3451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A85138-9F47-460D-AA4F-BE4CAFD19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0609" y="4019279"/>
            <a:ext cx="2452759" cy="3530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A5FA49-7CBE-464C-837C-9DF6B4798E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2113" y="1629356"/>
            <a:ext cx="2143125" cy="3075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AD1C7E9-F85E-43B4-BC59-4040D8B93FCF}"/>
              </a:ext>
            </a:extLst>
          </p:cNvPr>
          <p:cNvSpPr/>
          <p:nvPr/>
        </p:nvSpPr>
        <p:spPr>
          <a:xfrm>
            <a:off x="1293129" y="2738996"/>
            <a:ext cx="9368260" cy="367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B247F9-B4D9-4FA9-AE6B-EB65A5E3CD09}"/>
              </a:ext>
            </a:extLst>
          </p:cNvPr>
          <p:cNvSpPr/>
          <p:nvPr/>
        </p:nvSpPr>
        <p:spPr>
          <a:xfrm>
            <a:off x="1293130" y="3458053"/>
            <a:ext cx="9425837" cy="398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11655A-889E-46C7-92FD-E0528F3336B2}"/>
              </a:ext>
            </a:extLst>
          </p:cNvPr>
          <p:cNvSpPr/>
          <p:nvPr/>
        </p:nvSpPr>
        <p:spPr>
          <a:xfrm>
            <a:off x="1293129" y="3856068"/>
            <a:ext cx="9368260" cy="645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2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  <p:bldP spid="7" grpId="0" animBg="1"/>
      <p:bldP spid="8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DC1239C-52BA-482B-BF55-B08E1F8569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95273" y="0"/>
                <a:ext cx="11463499" cy="1325563"/>
              </a:xfrm>
            </p:spPr>
            <p:txBody>
              <a:bodyPr/>
              <a:lstStyle/>
              <a:p>
                <a:r>
                  <a:rPr lang="en-US" dirty="0"/>
                  <a:t>Application: Better </a:t>
                </a:r>
                <a:r>
                  <a:rPr lang="en-US" dirty="0" err="1"/>
                  <a:t>derandomization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BPL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DC1239C-52BA-482B-BF55-B08E1F8569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95273" y="0"/>
                <a:ext cx="11463499" cy="1325563"/>
              </a:xfrm>
              <a:blipFill>
                <a:blip r:embed="rId2"/>
                <a:stretch>
                  <a:fillRect l="-2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777B5-044C-4A3D-8026-0F74B818B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33" y="4751825"/>
            <a:ext cx="11861561" cy="189246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Proof builds on Saks-Zhou framework using recent </a:t>
            </a:r>
            <a:r>
              <a:rPr lang="en-US" dirty="0">
                <a:solidFill>
                  <a:schemeClr val="accent1"/>
                </a:solidFill>
              </a:rPr>
              <a:t>prior</a:t>
            </a:r>
            <a:r>
              <a:rPr lang="en-US" dirty="0"/>
              <a:t> results on WPRGs</a:t>
            </a:r>
            <a:br>
              <a:rPr lang="en-US" dirty="0"/>
            </a:br>
            <a:r>
              <a:rPr lang="en-US" sz="2000" dirty="0">
                <a:solidFill>
                  <a:srgbClr val="C00000"/>
                </a:solidFill>
              </a:rPr>
              <a:t>[Chattopadhyay, Liao 2020] [Cohen, Doron, Renard, </a:t>
            </a:r>
            <a:r>
              <a:rPr lang="en-US" sz="2000" dirty="0" err="1">
                <a:solidFill>
                  <a:srgbClr val="C00000"/>
                </a:solidFill>
              </a:rPr>
              <a:t>Sberlo</a:t>
            </a:r>
            <a:r>
              <a:rPr lang="en-US" sz="2000" dirty="0">
                <a:solidFill>
                  <a:srgbClr val="C00000"/>
                </a:solidFill>
              </a:rPr>
              <a:t>, Ta-</a:t>
            </a:r>
            <a:r>
              <a:rPr lang="en-US" sz="2000" dirty="0" err="1">
                <a:solidFill>
                  <a:srgbClr val="C00000"/>
                </a:solidFill>
              </a:rPr>
              <a:t>Shma</a:t>
            </a:r>
            <a:r>
              <a:rPr lang="en-US" sz="2000" dirty="0">
                <a:solidFill>
                  <a:srgbClr val="C00000"/>
                </a:solidFill>
              </a:rPr>
              <a:t> 2021] [</a:t>
            </a:r>
            <a:r>
              <a:rPr lang="en-US" sz="2000" dirty="0" err="1">
                <a:solidFill>
                  <a:srgbClr val="C00000"/>
                </a:solidFill>
              </a:rPr>
              <a:t>Pyne</a:t>
            </a:r>
            <a:r>
              <a:rPr lang="en-US" sz="2000" dirty="0">
                <a:solidFill>
                  <a:srgbClr val="C00000"/>
                </a:solidFill>
              </a:rPr>
              <a:t>, </a:t>
            </a:r>
            <a:r>
              <a:rPr lang="en-US" sz="2000" dirty="0" err="1">
                <a:solidFill>
                  <a:srgbClr val="C00000"/>
                </a:solidFill>
              </a:rPr>
              <a:t>Vadhan</a:t>
            </a:r>
            <a:r>
              <a:rPr lang="en-US" sz="2000" dirty="0">
                <a:solidFill>
                  <a:srgbClr val="C00000"/>
                </a:solidFill>
              </a:rPr>
              <a:t> 2021]</a:t>
            </a:r>
            <a:endParaRPr lang="en-US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/>
              <a:t>(Our improved WPRG construction is not necessary)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937998-74D7-463F-8ABA-2DA2E00BAD10}"/>
                  </a:ext>
                </a:extLst>
              </p:cNvPr>
              <p:cNvSpPr txBox="1"/>
              <p:nvPr/>
            </p:nvSpPr>
            <p:spPr>
              <a:xfrm>
                <a:off x="538385" y="3580544"/>
                <a:ext cx="11220387" cy="9333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txBody>
              <a:bodyPr wrap="square" bIns="182880" rtlCol="0">
                <a:spAutoFit/>
              </a:bodyPr>
              <a:lstStyle/>
              <a:p>
                <a:pPr algn="ctr">
                  <a:lnSpc>
                    <a:spcPct val="150000"/>
                  </a:lnSpc>
                  <a:buClr>
                    <a:schemeClr val="tx1"/>
                  </a:buClr>
                </a:pPr>
                <a:r>
                  <a:rPr lang="en-US" sz="2500" b="1" dirty="0"/>
                  <a:t>Theorem</a:t>
                </a:r>
                <a:r>
                  <a:rPr lang="en-US" sz="2500" dirty="0"/>
                  <a:t>: </a:t>
                </a:r>
                <a14:m>
                  <m:oMath xmlns:m="http://schemas.openxmlformats.org/officeDocument/2006/math"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500" b="0" i="1" smtClean="0"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sz="2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5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BPSPACE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)⊆</m:t>
                    </m:r>
                    <m:r>
                      <m:rPr>
                        <m:nor/>
                      </m:rPr>
                      <a:rPr lang="en-U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DSPACE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m:rPr>
                                <m:lit/>
                              </m:r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func>
                          </m:e>
                        </m:rad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F937998-74D7-463F-8ABA-2DA2E00BA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85" y="3580544"/>
                <a:ext cx="11220387" cy="933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0C0BD71-525A-4A90-BEFE-B5A256FD67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5439569"/>
                  </p:ext>
                </p:extLst>
              </p:nvPr>
            </p:nvGraphicFramePr>
            <p:xfrm>
              <a:off x="1729237" y="1218253"/>
              <a:ext cx="8542835" cy="220846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93881">
                      <a:extLst>
                        <a:ext uri="{9D8B030D-6E8A-4147-A177-3AD203B41FA5}">
                          <a16:colId xmlns:a16="http://schemas.microsoft.com/office/drawing/2014/main" val="793421519"/>
                        </a:ext>
                      </a:extLst>
                    </a:gridCol>
                    <a:gridCol w="2979890">
                      <a:extLst>
                        <a:ext uri="{9D8B030D-6E8A-4147-A177-3AD203B41FA5}">
                          <a16:colId xmlns:a16="http://schemas.microsoft.com/office/drawing/2014/main" val="3325765768"/>
                        </a:ext>
                      </a:extLst>
                    </a:gridCol>
                    <a:gridCol w="3469064">
                      <a:extLst>
                        <a:ext uri="{9D8B030D-6E8A-4147-A177-3AD203B41FA5}">
                          <a16:colId xmlns:a16="http://schemas.microsoft.com/office/drawing/2014/main" val="19896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Deterministic space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 simulated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Reference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4331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NSPACE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C00000"/>
                              </a:solidFill>
                            </a:rPr>
                            <a:t>Savitch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 1969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07850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Non-halting unbounded-error randomized space-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Jung 1981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and Borodin, Cook, </a:t>
                          </a:r>
                          <a:r>
                            <a:rPr lang="en-US" dirty="0" err="1">
                              <a:solidFill>
                                <a:srgbClr val="C00000"/>
                              </a:solidFill>
                            </a:rPr>
                            <a:t>Pippenger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 1983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33806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m:rPr>
                                            <m:lit/>
                                          </m:r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BPSPACE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Saks, Zhou 1995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620311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m:rPr>
                                            <m:lit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/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m:rPr>
                                        <m:lit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func>
                                          <m:funcPr>
                                            <m:ctrlPr>
                                              <a:rPr lang="en-US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</m:func>
                                      </m:e>
                                    </m:ra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BPSPACE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H 2021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6156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A0C0BD71-525A-4A90-BEFE-B5A256FD67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5439569"/>
                  </p:ext>
                </p:extLst>
              </p:nvPr>
            </p:nvGraphicFramePr>
            <p:xfrm>
              <a:off x="1729237" y="1218253"/>
              <a:ext cx="8542835" cy="2208467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93881">
                      <a:extLst>
                        <a:ext uri="{9D8B030D-6E8A-4147-A177-3AD203B41FA5}">
                          <a16:colId xmlns:a16="http://schemas.microsoft.com/office/drawing/2014/main" val="793421519"/>
                        </a:ext>
                      </a:extLst>
                    </a:gridCol>
                    <a:gridCol w="2979890">
                      <a:extLst>
                        <a:ext uri="{9D8B030D-6E8A-4147-A177-3AD203B41FA5}">
                          <a16:colId xmlns:a16="http://schemas.microsoft.com/office/drawing/2014/main" val="3325765768"/>
                        </a:ext>
                      </a:extLst>
                    </a:gridCol>
                    <a:gridCol w="3469064">
                      <a:extLst>
                        <a:ext uri="{9D8B030D-6E8A-4147-A177-3AD203B41FA5}">
                          <a16:colId xmlns:a16="http://schemas.microsoft.com/office/drawing/2014/main" val="198966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Deterministic space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 simulated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Reference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043310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1" t="-106557" r="-309012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552" t="-106557" r="-117382" b="-4131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>
                              <a:solidFill>
                                <a:srgbClr val="C00000"/>
                              </a:solidFill>
                            </a:rPr>
                            <a:t>Savitch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 1969</a:t>
                          </a:r>
                          <a:r>
                            <a:rPr lang="en-US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078502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1" t="-118868" r="-309012" b="-1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552" t="-118868" r="-117382" b="-1377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Jung 1981</a:t>
                          </a:r>
                        </a:p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and Borodin, Cook, </a:t>
                          </a:r>
                          <a:r>
                            <a:rPr lang="en-US" dirty="0" err="1">
                              <a:solidFill>
                                <a:srgbClr val="C00000"/>
                              </a:solidFill>
                            </a:rPr>
                            <a:t>Pippenger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 1983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33380675"/>
                      </a:ext>
                    </a:extLst>
                  </a:tr>
                  <a:tr h="401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1" t="-351515" r="-309012" b="-1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552" t="-351515" r="-117382" b="-12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Saks, Zhou 1995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62031155"/>
                      </a:ext>
                    </a:extLst>
                  </a:tr>
                  <a:tr h="42564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1" t="-425714" r="-30901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70552" t="-425714" r="-11738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H 2021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86156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BE58BA5-C667-4CA4-9640-3BD9A59D102F}"/>
              </a:ext>
            </a:extLst>
          </p:cNvPr>
          <p:cNvSpPr/>
          <p:nvPr/>
        </p:nvSpPr>
        <p:spPr>
          <a:xfrm>
            <a:off x="1236529" y="3005419"/>
            <a:ext cx="10353675" cy="4213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1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F56843-A16A-45F3-903B-C21E8438C1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59985" y="-80238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Timeline of derandomizing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RL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7F56843-A16A-45F3-903B-C21E8438C1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59985" y="-80238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118C87-F80D-4E74-B497-B50EAAFFA1DF}"/>
              </a:ext>
            </a:extLst>
          </p:cNvPr>
          <p:cNvCxnSpPr/>
          <p:nvPr/>
        </p:nvCxnSpPr>
        <p:spPr>
          <a:xfrm>
            <a:off x="678426" y="3897178"/>
            <a:ext cx="105893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33F151-F9A0-4AFB-B5E9-E06489BFB5A7}"/>
              </a:ext>
            </a:extLst>
          </p:cNvPr>
          <p:cNvGrpSpPr/>
          <p:nvPr/>
        </p:nvGrpSpPr>
        <p:grpSpPr>
          <a:xfrm>
            <a:off x="359985" y="1599140"/>
            <a:ext cx="2838308" cy="3479877"/>
            <a:chOff x="359985" y="1457885"/>
            <a:chExt cx="2838308" cy="347987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40A5B5A-481C-4C47-9A57-A91C6A0BA22C}"/>
                </a:ext>
              </a:extLst>
            </p:cNvPr>
            <p:cNvCxnSpPr/>
            <p:nvPr/>
          </p:nvCxnSpPr>
          <p:spPr>
            <a:xfrm flipV="1">
              <a:off x="1769804" y="2781325"/>
              <a:ext cx="0" cy="973394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AA47FD-BFBA-44D3-9E18-407AA7299BB4}"/>
                </a:ext>
              </a:extLst>
            </p:cNvPr>
            <p:cNvSpPr txBox="1"/>
            <p:nvPr/>
          </p:nvSpPr>
          <p:spPr>
            <a:xfrm>
              <a:off x="1225977" y="3983655"/>
              <a:ext cx="10876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STOC</a:t>
              </a:r>
              <a:br>
                <a:rPr lang="en-US" sz="2800" dirty="0"/>
              </a:br>
              <a:r>
                <a:rPr lang="en-US" sz="2800" dirty="0"/>
                <a:t>1969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2188449-6A1E-44D2-8111-8192830D52C8}"/>
                    </a:ext>
                  </a:extLst>
                </p:cNvPr>
                <p:cNvSpPr txBox="1"/>
                <p:nvPr/>
              </p:nvSpPr>
              <p:spPr>
                <a:xfrm>
                  <a:off x="359985" y="1457885"/>
                  <a:ext cx="2838308" cy="1323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Savitch:</a:t>
                  </a:r>
                  <a:br>
                    <a:rPr lang="en-US" sz="2800" dirty="0"/>
                  </a:br>
                  <a:r>
                    <a:rPr lang="en-US" sz="2800" dirty="0"/>
                    <a:t>Space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8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a14:m>
                  <a:br>
                    <a:rPr lang="en-US" sz="1600" dirty="0"/>
                  </a:br>
                  <a:r>
                    <a:rPr lang="en-US" sz="2400" dirty="0"/>
                    <a:t> </a:t>
                  </a:r>
                  <a:r>
                    <a:rPr lang="en-US" sz="1600" dirty="0"/>
                    <a:t>(simulates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i="0" smtClean="0">
                          <a:latin typeface="Cambria Math" panose="02040503050406030204" pitchFamily="18" charset="0"/>
                        </a:rPr>
                        <m:t>NL</m:t>
                      </m:r>
                    </m:oMath>
                  </a14:m>
                  <a:r>
                    <a:rPr lang="en-US" sz="1600" dirty="0"/>
                    <a:t>, not just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i="0" smtClean="0">
                          <a:latin typeface="Cambria Math" panose="02040503050406030204" pitchFamily="18" charset="0"/>
                        </a:rPr>
                        <m:t>RL</m:t>
                      </m:r>
                    </m:oMath>
                  </a14:m>
                  <a:r>
                    <a:rPr lang="en-US" sz="1600" dirty="0"/>
                    <a:t>)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2188449-6A1E-44D2-8111-8192830D5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85" y="1457885"/>
                  <a:ext cx="2838308" cy="1323439"/>
                </a:xfrm>
                <a:prstGeom prst="rect">
                  <a:avLst/>
                </a:prstGeom>
                <a:blipFill>
                  <a:blip r:embed="rId3"/>
                  <a:stretch>
                    <a:fillRect t="-4147"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C69100B-9B0B-43B6-BC45-C55DD73F7732}"/>
              </a:ext>
            </a:extLst>
          </p:cNvPr>
          <p:cNvGrpSpPr/>
          <p:nvPr/>
        </p:nvGrpSpPr>
        <p:grpSpPr>
          <a:xfrm>
            <a:off x="4470864" y="1543675"/>
            <a:ext cx="2910899" cy="3536546"/>
            <a:chOff x="4470864" y="1402420"/>
            <a:chExt cx="2910899" cy="353654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6C3A421-A50B-4C83-8249-FEF4C18BE13A}"/>
                </a:ext>
              </a:extLst>
            </p:cNvPr>
            <p:cNvCxnSpPr/>
            <p:nvPr/>
          </p:nvCxnSpPr>
          <p:spPr>
            <a:xfrm flipV="1">
              <a:off x="5926314" y="2782529"/>
              <a:ext cx="0" cy="973394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6C8CD5-3873-4380-AEF0-81232484F4AE}"/>
                </a:ext>
              </a:extLst>
            </p:cNvPr>
            <p:cNvSpPr txBox="1"/>
            <p:nvPr/>
          </p:nvSpPr>
          <p:spPr>
            <a:xfrm>
              <a:off x="5382487" y="3984859"/>
              <a:ext cx="10876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FOCS</a:t>
              </a:r>
              <a:br>
                <a:rPr lang="en-US" sz="2800" dirty="0"/>
              </a:br>
              <a:r>
                <a:rPr lang="en-US" sz="2800" dirty="0"/>
                <a:t>1995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CCB9F0C-D387-4A66-B6D2-60B6A4FAADD2}"/>
                    </a:ext>
                  </a:extLst>
                </p:cNvPr>
                <p:cNvSpPr txBox="1"/>
                <p:nvPr/>
              </p:nvSpPr>
              <p:spPr>
                <a:xfrm>
                  <a:off x="4470864" y="1402420"/>
                  <a:ext cx="2910899" cy="1378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Saks and Zhou:</a:t>
                  </a:r>
                  <a:br>
                    <a:rPr lang="en-US" sz="2800" dirty="0"/>
                  </a:br>
                  <a:r>
                    <a:rPr lang="en-US" sz="2800" dirty="0"/>
                    <a:t>Space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a14:m>
                  <a:br>
                    <a:rPr lang="en-US" sz="2800" dirty="0"/>
                  </a:br>
                  <a:r>
                    <a:rPr lang="en-US" sz="2400" dirty="0"/>
                    <a:t> </a:t>
                  </a:r>
                  <a:r>
                    <a:rPr lang="en-US" sz="1600" dirty="0"/>
                    <a:t>(simulates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i="0" smtClean="0">
                          <a:latin typeface="Cambria Math" panose="02040503050406030204" pitchFamily="18" charset="0"/>
                        </a:rPr>
                        <m:t>BPL</m:t>
                      </m:r>
                    </m:oMath>
                  </a14:m>
                  <a:r>
                    <a:rPr lang="en-US" sz="1600" dirty="0"/>
                    <a:t>, not just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>
                          <a:latin typeface="Cambria Math" panose="02040503050406030204" pitchFamily="18" charset="0"/>
                        </a:rPr>
                        <m:t>RL</m:t>
                      </m:r>
                    </m:oMath>
                  </a14:m>
                  <a:r>
                    <a:rPr lang="en-US" sz="1600" dirty="0"/>
                    <a:t>)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CCB9F0C-D387-4A66-B6D2-60B6A4FAAD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0864" y="1402420"/>
                  <a:ext cx="2910899" cy="1378904"/>
                </a:xfrm>
                <a:prstGeom prst="rect">
                  <a:avLst/>
                </a:prstGeom>
                <a:blipFill>
                  <a:blip r:embed="rId4"/>
                  <a:stretch>
                    <a:fillRect l="-3556" t="-3982" b="-30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3C4067D-DD0C-42BA-9BBC-54770795D8A9}"/>
              </a:ext>
            </a:extLst>
          </p:cNvPr>
          <p:cNvGrpSpPr/>
          <p:nvPr/>
        </p:nvGrpSpPr>
        <p:grpSpPr>
          <a:xfrm>
            <a:off x="8477648" y="1245325"/>
            <a:ext cx="3354367" cy="3834896"/>
            <a:chOff x="8477648" y="1104070"/>
            <a:chExt cx="3354367" cy="383489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170E7C9-0A1A-45CA-989B-9B9CFF5658A7}"/>
                </a:ext>
              </a:extLst>
            </p:cNvPr>
            <p:cNvCxnSpPr/>
            <p:nvPr/>
          </p:nvCxnSpPr>
          <p:spPr>
            <a:xfrm flipV="1">
              <a:off x="10154833" y="2782529"/>
              <a:ext cx="0" cy="973394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AECFE1D-9F3A-4038-81C5-EF9E8CA6DD82}"/>
                </a:ext>
              </a:extLst>
            </p:cNvPr>
            <p:cNvSpPr txBox="1"/>
            <p:nvPr/>
          </p:nvSpPr>
          <p:spPr>
            <a:xfrm>
              <a:off x="9276617" y="3984859"/>
              <a:ext cx="175643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RANDOM</a:t>
              </a:r>
              <a:br>
                <a:rPr lang="en-US" sz="2800" dirty="0"/>
              </a:br>
              <a:r>
                <a:rPr lang="en-US" sz="2800" dirty="0"/>
                <a:t>2021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1E51364-A7F7-4B66-8327-AB47A74210C7}"/>
                    </a:ext>
                  </a:extLst>
                </p:cNvPr>
                <p:cNvSpPr txBox="1"/>
                <p:nvPr/>
              </p:nvSpPr>
              <p:spPr>
                <a:xfrm>
                  <a:off x="8477648" y="1104070"/>
                  <a:ext cx="3354367" cy="16772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This work:</a:t>
                  </a:r>
                  <a:br>
                    <a:rPr lang="en-US" sz="2800" dirty="0"/>
                  </a:br>
                  <a:r>
                    <a:rPr lang="en-US" sz="2800" dirty="0"/>
                    <a:t>Space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m:rPr>
                                          <m:lit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8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unc>
                                    <m:funcPr>
                                      <m:ctrlPr>
                                        <a:rPr lang="en-US" sz="28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sz="28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2800" b="0" i="0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r>
                                            <a:rPr lang="en-US" sz="2800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func>
                                    </m:e>
                                  </m:func>
                                </m:e>
                              </m:rad>
                            </m:den>
                          </m:f>
                        </m:e>
                      </m:d>
                    </m:oMath>
                  </a14:m>
                  <a:r>
                    <a:rPr lang="en-US" sz="2400" dirty="0"/>
                    <a:t> </a:t>
                  </a:r>
                  <a:br>
                    <a:rPr lang="en-US" sz="2400" dirty="0"/>
                  </a:br>
                  <a:r>
                    <a:rPr lang="en-US" sz="2400" dirty="0"/>
                    <a:t> </a:t>
                  </a:r>
                  <a:r>
                    <a:rPr lang="en-US" sz="1600" dirty="0"/>
                    <a:t>(simulates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 i="0" smtClean="0">
                          <a:latin typeface="Cambria Math" panose="02040503050406030204" pitchFamily="18" charset="0"/>
                        </a:rPr>
                        <m:t>BPL</m:t>
                      </m:r>
                    </m:oMath>
                  </a14:m>
                  <a:r>
                    <a:rPr lang="en-US" sz="1600" dirty="0"/>
                    <a:t>, not just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1">
                          <a:latin typeface="Cambria Math" panose="02040503050406030204" pitchFamily="18" charset="0"/>
                        </a:rPr>
                        <m:t>RL</m:t>
                      </m:r>
                    </m:oMath>
                  </a14:m>
                  <a:r>
                    <a:rPr lang="en-US" sz="1600" dirty="0"/>
                    <a:t>)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1E51364-A7F7-4B66-8327-AB47A74210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7648" y="1104070"/>
                  <a:ext cx="3354367" cy="1677254"/>
                </a:xfrm>
                <a:prstGeom prst="rect">
                  <a:avLst/>
                </a:prstGeom>
                <a:blipFill>
                  <a:blip r:embed="rId5"/>
                  <a:stretch>
                    <a:fillRect t="-3273" b="-2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7CA3236-CEAE-4978-B7F5-6463E5D25EC8}"/>
              </a:ext>
            </a:extLst>
          </p:cNvPr>
          <p:cNvGrpSpPr/>
          <p:nvPr/>
        </p:nvGrpSpPr>
        <p:grpSpPr>
          <a:xfrm>
            <a:off x="2714625" y="4603167"/>
            <a:ext cx="2181225" cy="661720"/>
            <a:chOff x="2714625" y="4461912"/>
            <a:chExt cx="2181225" cy="66172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BCA0EF7-ACCC-4E81-AF02-8C278EB16904}"/>
                </a:ext>
              </a:extLst>
            </p:cNvPr>
            <p:cNvCxnSpPr/>
            <p:nvPr/>
          </p:nvCxnSpPr>
          <p:spPr>
            <a:xfrm>
              <a:off x="2714625" y="4461912"/>
              <a:ext cx="218122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73AFE46-D6A8-46B8-B0E5-793BA070B612}"/>
                </a:ext>
              </a:extLst>
            </p:cNvPr>
            <p:cNvSpPr txBox="1"/>
            <p:nvPr/>
          </p:nvSpPr>
          <p:spPr>
            <a:xfrm>
              <a:off x="2927022" y="4754300"/>
              <a:ext cx="1756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26 years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CB37CA5-DD70-4C53-8252-CC6CC63F6458}"/>
              </a:ext>
            </a:extLst>
          </p:cNvPr>
          <p:cNvGrpSpPr/>
          <p:nvPr/>
        </p:nvGrpSpPr>
        <p:grpSpPr>
          <a:xfrm>
            <a:off x="6782767" y="4603167"/>
            <a:ext cx="2181225" cy="661720"/>
            <a:chOff x="6782767" y="4461912"/>
            <a:chExt cx="2181225" cy="661720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3C0DFE8-1F2B-491B-B066-65AC1E3B3AF8}"/>
                </a:ext>
              </a:extLst>
            </p:cNvPr>
            <p:cNvCxnSpPr/>
            <p:nvPr/>
          </p:nvCxnSpPr>
          <p:spPr>
            <a:xfrm>
              <a:off x="6782767" y="4461912"/>
              <a:ext cx="2181225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242F5E2-5321-4BB1-936C-67DC90A7DAD3}"/>
                </a:ext>
              </a:extLst>
            </p:cNvPr>
            <p:cNvSpPr txBox="1"/>
            <p:nvPr/>
          </p:nvSpPr>
          <p:spPr>
            <a:xfrm>
              <a:off x="6995164" y="4754300"/>
              <a:ext cx="17564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26 years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DF532ED-75E7-471E-B809-4D6EE9A73BD3}"/>
              </a:ext>
            </a:extLst>
          </p:cNvPr>
          <p:cNvSpPr txBox="1"/>
          <p:nvPr/>
        </p:nvSpPr>
        <p:spPr>
          <a:xfrm>
            <a:off x="1493858" y="5644954"/>
            <a:ext cx="8660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I’m looking forward to 2047! 😁</a:t>
            </a:r>
          </a:p>
        </p:txBody>
      </p:sp>
    </p:spTree>
    <p:extLst>
      <p:ext uri="{BB962C8B-B14F-4D97-AF65-F5344CB8AC3E}">
        <p14:creationId xmlns:p14="http://schemas.microsoft.com/office/powerpoint/2010/main" val="86475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9|0.8|5.7|12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0.4|0.3|0.4|4.6|2.4|4.8|4.4|0.5|1|0.7|0.8|0.5|4.9|3.5|32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0.4|7.8|12.8|12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42879</TotalTime>
  <Words>1464</Words>
  <Application>Microsoft Office PowerPoint</Application>
  <PresentationFormat>Widescreen</PresentationFormat>
  <Paragraphs>198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Better Pseudodistributions and Derandomization for Space-Bounded Computation</vt:lpstr>
      <vt:lpstr>Randomness and space complexity</vt:lpstr>
      <vt:lpstr>Read-once branching programs (ROBPs)</vt:lpstr>
      <vt:lpstr>Pseudorandom generators (PRGs)</vt:lpstr>
      <vt:lpstr>Weighted PRGs (WPRGs)</vt:lpstr>
      <vt:lpstr>Alternative formalism: Pseudodistributions</vt:lpstr>
      <vt:lpstr>Generators for width-n length-n ROBPs</vt:lpstr>
      <vt:lpstr>Application: Better derandomization of "BPL"</vt:lpstr>
      <vt:lpstr>Timeline of derandomizing "RL"</vt:lpstr>
      <vt:lpstr>WPRG step 1: Family of log-seed PRGs</vt:lpstr>
      <vt:lpstr>PRG family based on sampler</vt:lpstr>
      <vt:lpstr>Remaining plan for WPRG construction</vt:lpstr>
      <vt:lpstr>Operations on pseudodistributions</vt:lpstr>
      <vt:lpstr>Final pseudodistribution construction</vt:lpstr>
      <vt:lpstr>Analysis: Laplacian Matrix</vt:lpstr>
      <vt:lpstr>Preconditioned Richardson iteration</vt:lpstr>
      <vt:lpstr>Open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William Hoza</dc:creator>
  <cp:lastModifiedBy>William Hoza</cp:lastModifiedBy>
  <cp:revision>212</cp:revision>
  <dcterms:created xsi:type="dcterms:W3CDTF">2021-06-07T01:02:18Z</dcterms:created>
  <dcterms:modified xsi:type="dcterms:W3CDTF">2021-07-29T19:50:05Z</dcterms:modified>
</cp:coreProperties>
</file>