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692" r:id="rId3"/>
    <p:sldId id="409" r:id="rId4"/>
    <p:sldId id="695" r:id="rId5"/>
    <p:sldId id="693" r:id="rId6"/>
    <p:sldId id="694" r:id="rId7"/>
    <p:sldId id="696" r:id="rId8"/>
    <p:sldId id="702" r:id="rId9"/>
    <p:sldId id="697" r:id="rId10"/>
    <p:sldId id="676" r:id="rId11"/>
    <p:sldId id="698" r:id="rId12"/>
    <p:sldId id="699" r:id="rId13"/>
    <p:sldId id="1064" r:id="rId14"/>
    <p:sldId id="410" r:id="rId15"/>
    <p:sldId id="914" r:id="rId16"/>
    <p:sldId id="915" r:id="rId17"/>
    <p:sldId id="742" r:id="rId18"/>
    <p:sldId id="904" r:id="rId19"/>
    <p:sldId id="905" r:id="rId20"/>
    <p:sldId id="916" r:id="rId21"/>
    <p:sldId id="917" r:id="rId22"/>
    <p:sldId id="918" r:id="rId23"/>
    <p:sldId id="908" r:id="rId24"/>
    <p:sldId id="919" r:id="rId25"/>
    <p:sldId id="920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6610" autoAdjust="0"/>
  </p:normalViewPr>
  <p:slideViewPr>
    <p:cSldViewPr snapToGrid="0">
      <p:cViewPr varScale="1">
        <p:scale>
          <a:sx n="65" d="100"/>
          <a:sy n="65" d="100"/>
        </p:scale>
        <p:origin x="1200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the last condition: This means that E and D have the same time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technicality: </a:t>
            </a:r>
            <a:r>
              <a:rPr lang="en-US" dirty="0" err="1"/>
              <a:t>D_Eve</a:t>
            </a:r>
            <a:r>
              <a:rPr lang="en-US" dirty="0"/>
              <a:t> isn’t completely well-defined, due to invalid public keys. The meaning of the theorem is that there exists a poly-time algorithm that computes </a:t>
            </a:r>
            <a:r>
              <a:rPr lang="en-US" dirty="0" err="1"/>
              <a:t>D_Eve</a:t>
            </a:r>
            <a:r>
              <a:rPr lang="en-US" dirty="0"/>
              <a:t> in the cases where it is well-defined.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See, e.g., “Introduction to Modern Cryptography” by Katz and Lindell if you want to see a proper definition of a secure public-key encryption scheme.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1.png"/><Relationship Id="rId9" Type="http://schemas.openxmlformats.org/officeDocument/2006/relationships/image" Target="../media/image1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15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D3CC75-77E6-A3BF-583B-57AB879082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177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D3CC75-77E6-A3BF-583B-57AB87908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1773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9324E-03C4-551A-2562-475CA4984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886" y="2902900"/>
                <a:ext cx="11328935" cy="388620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Guess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. (</a:t>
                </a: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is poly-time-computable,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is poly-size)</a:t>
                </a:r>
              </a:p>
              <a:p>
                <a:r>
                  <a:rPr lang="en-US" dirty="0"/>
                  <a:t>We are 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Eve can construct the message </a:t>
                </a:r>
                <a:r>
                  <a:rPr lang="en-US" dirty="0">
                    <a:solidFill>
                      <a:schemeClr val="accent1"/>
                    </a:solidFill>
                  </a:rPr>
                  <a:t>bit-by-bit</a:t>
                </a:r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9324E-03C4-551A-2562-475CA4984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886" y="2902900"/>
                <a:ext cx="11328935" cy="3886208"/>
              </a:xfrm>
              <a:blipFill>
                <a:blip r:embed="rId4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F37B-20CC-FE8F-2088-1C905C87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C93FE0-E577-83C7-4C4F-1526392A9C0F}"/>
                  </a:ext>
                </a:extLst>
              </p:cNvPr>
              <p:cNvSpPr/>
              <p:nvPr/>
            </p:nvSpPr>
            <p:spPr>
              <a:xfrm>
                <a:off x="413886" y="1577336"/>
                <a:ext cx="11229583" cy="9693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in polynomial time ☹️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C93FE0-E577-83C7-4C4F-1526392A9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86" y="1577336"/>
                <a:ext cx="11229583" cy="96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0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E33DD3-A6C8-F782-5ABA-1AB1AEFD25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E33DD3-A6C8-F782-5ABA-1AB1AEFD2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B299B-FE73-2019-5185-21D95AF4D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693" y="1825624"/>
                <a:ext cx="11247929" cy="4453795"/>
              </a:xfrm>
            </p:spPr>
            <p:txBody>
              <a:bodyPr/>
              <a:lstStyle/>
              <a:p>
                <a:r>
                  <a:rPr lang="en-US" dirty="0"/>
                  <a:t>Disclaimer: The preceding discussion of public-key encryption is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simplified</a:t>
                </a:r>
              </a:p>
              <a:p>
                <a:pPr lvl="1"/>
                <a:r>
                  <a:rPr lang="en-US" dirty="0"/>
                  <a:t>For example, a real encryption scheme should explain </a:t>
                </a:r>
                <a:r>
                  <a:rPr lang="en-US" dirty="0">
                    <a:solidFill>
                      <a:schemeClr val="accent1"/>
                    </a:solidFill>
                  </a:rPr>
                  <a:t>how to generate keys</a:t>
                </a:r>
              </a:p>
              <a:p>
                <a:r>
                  <a:rPr lang="en-US" dirty="0"/>
                  <a:t>Nevertheless, the main message is accurate: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secure public-key encryption is impossible!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B299B-FE73-2019-5185-21D95AF4D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693" y="1825624"/>
                <a:ext cx="11247929" cy="4453795"/>
              </a:xfrm>
              <a:blipFill>
                <a:blip r:embed="rId4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59CB-1BD1-C6AA-4CCD-7A857E17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BF0316-A979-914E-3962-7E51B90FF8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BF0316-A979-914E-3962-7E51B90FF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59AE7-662C-270E-FB31-FC9BAA23F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29" y="1857993"/>
                <a:ext cx="115824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fact, virtually all of theoretical cryptography relies on assumptions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stronger</a:t>
                </a:r>
                <a:r>
                  <a:rPr lang="en-US" dirty="0"/>
                  <a:t> than the assumption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Maybe this makes you feel </a:t>
                </a:r>
                <a:r>
                  <a:rPr lang="en-US" dirty="0">
                    <a:solidFill>
                      <a:schemeClr val="accent1"/>
                    </a:solidFill>
                  </a:rPr>
                  <a:t>concerned</a:t>
                </a:r>
                <a:r>
                  <a:rPr lang="en-US" dirty="0"/>
                  <a:t> about the uncertain foundations of computer security… 😟</a:t>
                </a:r>
              </a:p>
              <a:p>
                <a:r>
                  <a:rPr lang="en-US" b="0" dirty="0"/>
                  <a:t>Or, maybe this make</a:t>
                </a:r>
                <a:r>
                  <a:rPr lang="en-US" dirty="0"/>
                  <a:t>s you feel more </a:t>
                </a:r>
                <a:r>
                  <a:rPr lang="en-US" dirty="0">
                    <a:solidFill>
                      <a:schemeClr val="accent1"/>
                    </a:solidFill>
                  </a:rPr>
                  <a:t>confident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0" dirty="0"/>
                  <a:t>, considering how much effort people expend trying to break cryptosystems 🙂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59AE7-662C-270E-FB31-FC9BAA23F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1857993"/>
                <a:ext cx="11582400" cy="4351338"/>
              </a:xfrm>
              <a:blipFill>
                <a:blip r:embed="rId3"/>
                <a:stretch>
                  <a:fillRect l="-947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9C5B-E7C2-A6A9-C29A-E4954AC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214B39-C350-E3BF-C805-0A4DB7E03269}"/>
              </a:ext>
            </a:extLst>
          </p:cNvPr>
          <p:cNvSpPr/>
          <p:nvPr/>
        </p:nvSpPr>
        <p:spPr>
          <a:xfrm>
            <a:off x="3823855" y="2225242"/>
            <a:ext cx="4664363" cy="324062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4363" h="324062">
                <a:moveTo>
                  <a:pt x="0" y="213158"/>
                </a:moveTo>
                <a:cubicBezTo>
                  <a:pt x="145472" y="101552"/>
                  <a:pt x="290945" y="-10054"/>
                  <a:pt x="471054" y="722"/>
                </a:cubicBezTo>
                <a:cubicBezTo>
                  <a:pt x="651163" y="11498"/>
                  <a:pt x="883612" y="270116"/>
                  <a:pt x="1080654" y="277813"/>
                </a:cubicBezTo>
                <a:cubicBezTo>
                  <a:pt x="1277697" y="285510"/>
                  <a:pt x="1467042" y="45364"/>
                  <a:pt x="1653309" y="46903"/>
                </a:cubicBezTo>
                <a:cubicBezTo>
                  <a:pt x="1839576" y="48442"/>
                  <a:pt x="2013527" y="279352"/>
                  <a:pt x="2198254" y="287049"/>
                </a:cubicBezTo>
                <a:cubicBezTo>
                  <a:pt x="2382981" y="294746"/>
                  <a:pt x="2567708" y="86927"/>
                  <a:pt x="2761672" y="93085"/>
                </a:cubicBezTo>
                <a:cubicBezTo>
                  <a:pt x="2955636" y="99242"/>
                  <a:pt x="3161915" y="328612"/>
                  <a:pt x="3362036" y="323994"/>
                </a:cubicBezTo>
                <a:cubicBezTo>
                  <a:pt x="3562157" y="319376"/>
                  <a:pt x="3745346" y="74612"/>
                  <a:pt x="3962400" y="65376"/>
                </a:cubicBezTo>
                <a:cubicBezTo>
                  <a:pt x="4179454" y="56140"/>
                  <a:pt x="4421908" y="162358"/>
                  <a:pt x="4664363" y="268576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BD6F24-E6EE-C5BF-A171-81FEAC614F82}"/>
              </a:ext>
            </a:extLst>
          </p:cNvPr>
          <p:cNvSpPr/>
          <p:nvPr/>
        </p:nvSpPr>
        <p:spPr>
          <a:xfrm>
            <a:off x="4234872" y="3498830"/>
            <a:ext cx="3666837" cy="323340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  <a:gd name="connsiteX0" fmla="*/ 0 w 4193309"/>
              <a:gd name="connsiteY0" fmla="*/ 0 h 323340"/>
              <a:gd name="connsiteX1" fmla="*/ 609600 w 4193309"/>
              <a:gd name="connsiteY1" fmla="*/ 277091 h 323340"/>
              <a:gd name="connsiteX2" fmla="*/ 1182255 w 4193309"/>
              <a:gd name="connsiteY2" fmla="*/ 46181 h 323340"/>
              <a:gd name="connsiteX3" fmla="*/ 1727200 w 4193309"/>
              <a:gd name="connsiteY3" fmla="*/ 286327 h 323340"/>
              <a:gd name="connsiteX4" fmla="*/ 2290618 w 4193309"/>
              <a:gd name="connsiteY4" fmla="*/ 92363 h 323340"/>
              <a:gd name="connsiteX5" fmla="*/ 2890982 w 4193309"/>
              <a:gd name="connsiteY5" fmla="*/ 323272 h 323340"/>
              <a:gd name="connsiteX6" fmla="*/ 3491346 w 4193309"/>
              <a:gd name="connsiteY6" fmla="*/ 64654 h 323340"/>
              <a:gd name="connsiteX7" fmla="*/ 4193309 w 4193309"/>
              <a:gd name="connsiteY7" fmla="*/ 267854 h 323340"/>
              <a:gd name="connsiteX0" fmla="*/ 0 w 3491346"/>
              <a:gd name="connsiteY0" fmla="*/ 0 h 323340"/>
              <a:gd name="connsiteX1" fmla="*/ 609600 w 3491346"/>
              <a:gd name="connsiteY1" fmla="*/ 277091 h 323340"/>
              <a:gd name="connsiteX2" fmla="*/ 1182255 w 3491346"/>
              <a:gd name="connsiteY2" fmla="*/ 46181 h 323340"/>
              <a:gd name="connsiteX3" fmla="*/ 1727200 w 3491346"/>
              <a:gd name="connsiteY3" fmla="*/ 286327 h 323340"/>
              <a:gd name="connsiteX4" fmla="*/ 2290618 w 3491346"/>
              <a:gd name="connsiteY4" fmla="*/ 92363 h 323340"/>
              <a:gd name="connsiteX5" fmla="*/ 2890982 w 3491346"/>
              <a:gd name="connsiteY5" fmla="*/ 323272 h 323340"/>
              <a:gd name="connsiteX6" fmla="*/ 3491346 w 3491346"/>
              <a:gd name="connsiteY6" fmla="*/ 64654 h 323340"/>
              <a:gd name="connsiteX0" fmla="*/ 0 w 3666837"/>
              <a:gd name="connsiteY0" fmla="*/ 0 h 323340"/>
              <a:gd name="connsiteX1" fmla="*/ 609600 w 3666837"/>
              <a:gd name="connsiteY1" fmla="*/ 277091 h 323340"/>
              <a:gd name="connsiteX2" fmla="*/ 1182255 w 3666837"/>
              <a:gd name="connsiteY2" fmla="*/ 46181 h 323340"/>
              <a:gd name="connsiteX3" fmla="*/ 1727200 w 3666837"/>
              <a:gd name="connsiteY3" fmla="*/ 286327 h 323340"/>
              <a:gd name="connsiteX4" fmla="*/ 2290618 w 3666837"/>
              <a:gd name="connsiteY4" fmla="*/ 92363 h 323340"/>
              <a:gd name="connsiteX5" fmla="*/ 2890982 w 3666837"/>
              <a:gd name="connsiteY5" fmla="*/ 323272 h 323340"/>
              <a:gd name="connsiteX6" fmla="*/ 3666837 w 3666837"/>
              <a:gd name="connsiteY6" fmla="*/ 64654 h 32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6837" h="323340">
                <a:moveTo>
                  <a:pt x="0" y="0"/>
                </a:moveTo>
                <a:cubicBezTo>
                  <a:pt x="180109" y="10776"/>
                  <a:pt x="412558" y="269394"/>
                  <a:pt x="609600" y="277091"/>
                </a:cubicBezTo>
                <a:cubicBezTo>
                  <a:pt x="806643" y="284788"/>
                  <a:pt x="995988" y="44642"/>
                  <a:pt x="1182255" y="46181"/>
                </a:cubicBezTo>
                <a:cubicBezTo>
                  <a:pt x="1368522" y="47720"/>
                  <a:pt x="1542473" y="278630"/>
                  <a:pt x="1727200" y="286327"/>
                </a:cubicBezTo>
                <a:cubicBezTo>
                  <a:pt x="1911927" y="294024"/>
                  <a:pt x="2096654" y="86205"/>
                  <a:pt x="2290618" y="92363"/>
                </a:cubicBezTo>
                <a:cubicBezTo>
                  <a:pt x="2484582" y="98520"/>
                  <a:pt x="2661612" y="327890"/>
                  <a:pt x="2890982" y="323272"/>
                </a:cubicBezTo>
                <a:cubicBezTo>
                  <a:pt x="3120352" y="318654"/>
                  <a:pt x="3449783" y="73890"/>
                  <a:pt x="3666837" y="6465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F0F8CE-F593-6AFE-F5F1-6D71E3E6EBEC}"/>
              </a:ext>
            </a:extLst>
          </p:cNvPr>
          <p:cNvSpPr/>
          <p:nvPr/>
        </p:nvSpPr>
        <p:spPr>
          <a:xfrm>
            <a:off x="3043383" y="4686733"/>
            <a:ext cx="6280727" cy="368408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  <a:gd name="connsiteX0" fmla="*/ 0 w 6308436"/>
              <a:gd name="connsiteY0" fmla="*/ 213158 h 324062"/>
              <a:gd name="connsiteX1" fmla="*/ 471054 w 6308436"/>
              <a:gd name="connsiteY1" fmla="*/ 722 h 324062"/>
              <a:gd name="connsiteX2" fmla="*/ 1080654 w 6308436"/>
              <a:gd name="connsiteY2" fmla="*/ 277813 h 324062"/>
              <a:gd name="connsiteX3" fmla="*/ 1653309 w 6308436"/>
              <a:gd name="connsiteY3" fmla="*/ 46903 h 324062"/>
              <a:gd name="connsiteX4" fmla="*/ 2198254 w 6308436"/>
              <a:gd name="connsiteY4" fmla="*/ 287049 h 324062"/>
              <a:gd name="connsiteX5" fmla="*/ 2761672 w 6308436"/>
              <a:gd name="connsiteY5" fmla="*/ 93085 h 324062"/>
              <a:gd name="connsiteX6" fmla="*/ 3362036 w 6308436"/>
              <a:gd name="connsiteY6" fmla="*/ 323994 h 324062"/>
              <a:gd name="connsiteX7" fmla="*/ 3962400 w 6308436"/>
              <a:gd name="connsiteY7" fmla="*/ 65376 h 324062"/>
              <a:gd name="connsiteX8" fmla="*/ 6308436 w 6308436"/>
              <a:gd name="connsiteY8" fmla="*/ 203921 h 324062"/>
              <a:gd name="connsiteX0" fmla="*/ 0 w 6308436"/>
              <a:gd name="connsiteY0" fmla="*/ 213158 h 324062"/>
              <a:gd name="connsiteX1" fmla="*/ 471054 w 6308436"/>
              <a:gd name="connsiteY1" fmla="*/ 722 h 324062"/>
              <a:gd name="connsiteX2" fmla="*/ 1080654 w 6308436"/>
              <a:gd name="connsiteY2" fmla="*/ 277813 h 324062"/>
              <a:gd name="connsiteX3" fmla="*/ 1653309 w 6308436"/>
              <a:gd name="connsiteY3" fmla="*/ 46903 h 324062"/>
              <a:gd name="connsiteX4" fmla="*/ 2198254 w 6308436"/>
              <a:gd name="connsiteY4" fmla="*/ 287049 h 324062"/>
              <a:gd name="connsiteX5" fmla="*/ 2761672 w 6308436"/>
              <a:gd name="connsiteY5" fmla="*/ 93085 h 324062"/>
              <a:gd name="connsiteX6" fmla="*/ 3362036 w 6308436"/>
              <a:gd name="connsiteY6" fmla="*/ 323994 h 324062"/>
              <a:gd name="connsiteX7" fmla="*/ 3962400 w 6308436"/>
              <a:gd name="connsiteY7" fmla="*/ 65376 h 324062"/>
              <a:gd name="connsiteX8" fmla="*/ 5435598 w 6308436"/>
              <a:gd name="connsiteY8" fmla="*/ 282431 h 324062"/>
              <a:gd name="connsiteX9" fmla="*/ 6308436 w 6308436"/>
              <a:gd name="connsiteY9" fmla="*/ 203921 h 324062"/>
              <a:gd name="connsiteX0" fmla="*/ 0 w 6308436"/>
              <a:gd name="connsiteY0" fmla="*/ 213158 h 372088"/>
              <a:gd name="connsiteX1" fmla="*/ 471054 w 6308436"/>
              <a:gd name="connsiteY1" fmla="*/ 722 h 372088"/>
              <a:gd name="connsiteX2" fmla="*/ 1080654 w 6308436"/>
              <a:gd name="connsiteY2" fmla="*/ 277813 h 372088"/>
              <a:gd name="connsiteX3" fmla="*/ 1653309 w 6308436"/>
              <a:gd name="connsiteY3" fmla="*/ 46903 h 372088"/>
              <a:gd name="connsiteX4" fmla="*/ 2198254 w 6308436"/>
              <a:gd name="connsiteY4" fmla="*/ 287049 h 372088"/>
              <a:gd name="connsiteX5" fmla="*/ 2761672 w 6308436"/>
              <a:gd name="connsiteY5" fmla="*/ 93085 h 372088"/>
              <a:gd name="connsiteX6" fmla="*/ 3362036 w 6308436"/>
              <a:gd name="connsiteY6" fmla="*/ 323994 h 372088"/>
              <a:gd name="connsiteX7" fmla="*/ 3962400 w 6308436"/>
              <a:gd name="connsiteY7" fmla="*/ 65376 h 372088"/>
              <a:gd name="connsiteX8" fmla="*/ 4668980 w 6308436"/>
              <a:gd name="connsiteY8" fmla="*/ 365558 h 372088"/>
              <a:gd name="connsiteX9" fmla="*/ 5435598 w 6308436"/>
              <a:gd name="connsiteY9" fmla="*/ 282431 h 372088"/>
              <a:gd name="connsiteX10" fmla="*/ 6308436 w 6308436"/>
              <a:gd name="connsiteY10" fmla="*/ 203921 h 372088"/>
              <a:gd name="connsiteX0" fmla="*/ 0 w 6308436"/>
              <a:gd name="connsiteY0" fmla="*/ 213158 h 368408"/>
              <a:gd name="connsiteX1" fmla="*/ 471054 w 6308436"/>
              <a:gd name="connsiteY1" fmla="*/ 722 h 368408"/>
              <a:gd name="connsiteX2" fmla="*/ 1080654 w 6308436"/>
              <a:gd name="connsiteY2" fmla="*/ 277813 h 368408"/>
              <a:gd name="connsiteX3" fmla="*/ 1653309 w 6308436"/>
              <a:gd name="connsiteY3" fmla="*/ 46903 h 368408"/>
              <a:gd name="connsiteX4" fmla="*/ 2198254 w 6308436"/>
              <a:gd name="connsiteY4" fmla="*/ 287049 h 368408"/>
              <a:gd name="connsiteX5" fmla="*/ 2761672 w 6308436"/>
              <a:gd name="connsiteY5" fmla="*/ 93085 h 368408"/>
              <a:gd name="connsiteX6" fmla="*/ 3362036 w 6308436"/>
              <a:gd name="connsiteY6" fmla="*/ 323994 h 368408"/>
              <a:gd name="connsiteX7" fmla="*/ 3962400 w 6308436"/>
              <a:gd name="connsiteY7" fmla="*/ 65376 h 368408"/>
              <a:gd name="connsiteX8" fmla="*/ 4668980 w 6308436"/>
              <a:gd name="connsiteY8" fmla="*/ 365558 h 368408"/>
              <a:gd name="connsiteX9" fmla="*/ 5370943 w 6308436"/>
              <a:gd name="connsiteY9" fmla="*/ 88467 h 368408"/>
              <a:gd name="connsiteX10" fmla="*/ 6308436 w 6308436"/>
              <a:gd name="connsiteY10" fmla="*/ 203921 h 368408"/>
              <a:gd name="connsiteX0" fmla="*/ 0 w 6280727"/>
              <a:gd name="connsiteY0" fmla="*/ 213158 h 368408"/>
              <a:gd name="connsiteX1" fmla="*/ 471054 w 6280727"/>
              <a:gd name="connsiteY1" fmla="*/ 722 h 368408"/>
              <a:gd name="connsiteX2" fmla="*/ 1080654 w 6280727"/>
              <a:gd name="connsiteY2" fmla="*/ 277813 h 368408"/>
              <a:gd name="connsiteX3" fmla="*/ 1653309 w 6280727"/>
              <a:gd name="connsiteY3" fmla="*/ 46903 h 368408"/>
              <a:gd name="connsiteX4" fmla="*/ 2198254 w 6280727"/>
              <a:gd name="connsiteY4" fmla="*/ 287049 h 368408"/>
              <a:gd name="connsiteX5" fmla="*/ 2761672 w 6280727"/>
              <a:gd name="connsiteY5" fmla="*/ 93085 h 368408"/>
              <a:gd name="connsiteX6" fmla="*/ 3362036 w 6280727"/>
              <a:gd name="connsiteY6" fmla="*/ 323994 h 368408"/>
              <a:gd name="connsiteX7" fmla="*/ 3962400 w 6280727"/>
              <a:gd name="connsiteY7" fmla="*/ 65376 h 368408"/>
              <a:gd name="connsiteX8" fmla="*/ 4668980 w 6280727"/>
              <a:gd name="connsiteY8" fmla="*/ 365558 h 368408"/>
              <a:gd name="connsiteX9" fmla="*/ 5370943 w 6280727"/>
              <a:gd name="connsiteY9" fmla="*/ 88467 h 368408"/>
              <a:gd name="connsiteX10" fmla="*/ 6280727 w 6280727"/>
              <a:gd name="connsiteY10" fmla="*/ 342467 h 36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727" h="368408">
                <a:moveTo>
                  <a:pt x="0" y="213158"/>
                </a:moveTo>
                <a:cubicBezTo>
                  <a:pt x="145472" y="101552"/>
                  <a:pt x="290945" y="-10054"/>
                  <a:pt x="471054" y="722"/>
                </a:cubicBezTo>
                <a:cubicBezTo>
                  <a:pt x="651163" y="11498"/>
                  <a:pt x="883612" y="270116"/>
                  <a:pt x="1080654" y="277813"/>
                </a:cubicBezTo>
                <a:cubicBezTo>
                  <a:pt x="1277697" y="285510"/>
                  <a:pt x="1467042" y="45364"/>
                  <a:pt x="1653309" y="46903"/>
                </a:cubicBezTo>
                <a:cubicBezTo>
                  <a:pt x="1839576" y="48442"/>
                  <a:pt x="2013527" y="279352"/>
                  <a:pt x="2198254" y="287049"/>
                </a:cubicBezTo>
                <a:cubicBezTo>
                  <a:pt x="2382981" y="294746"/>
                  <a:pt x="2567708" y="86927"/>
                  <a:pt x="2761672" y="93085"/>
                </a:cubicBezTo>
                <a:cubicBezTo>
                  <a:pt x="2955636" y="99242"/>
                  <a:pt x="3161915" y="328612"/>
                  <a:pt x="3362036" y="323994"/>
                </a:cubicBezTo>
                <a:cubicBezTo>
                  <a:pt x="3562157" y="319376"/>
                  <a:pt x="3718406" y="92315"/>
                  <a:pt x="3962400" y="65376"/>
                </a:cubicBezTo>
                <a:cubicBezTo>
                  <a:pt x="4206394" y="38437"/>
                  <a:pt x="4423447" y="329382"/>
                  <a:pt x="4668980" y="365558"/>
                </a:cubicBezTo>
                <a:cubicBezTo>
                  <a:pt x="4914513" y="401734"/>
                  <a:pt x="5123870" y="81540"/>
                  <a:pt x="5370943" y="88467"/>
                </a:cubicBezTo>
                <a:cubicBezTo>
                  <a:pt x="5761949" y="111558"/>
                  <a:pt x="6164503" y="329382"/>
                  <a:pt x="6280727" y="34246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1438901"/>
            <a:ext cx="11021291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Complexity theory:</a:t>
            </a:r>
            <a:br>
              <a:rPr lang="en-US" sz="5400" b="1" dirty="0"/>
            </a:br>
            <a:r>
              <a:rPr lang="en-US" sz="5400" b="1" dirty="0"/>
              <a:t>The study of </a:t>
            </a:r>
            <a:r>
              <a:rPr lang="en-US" sz="5400" b="1" dirty="0">
                <a:solidFill>
                  <a:schemeClr val="accent1"/>
                </a:solidFill>
              </a:rPr>
              <a:t>computational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FB10-C3DB-0697-BF00-0AFBCF05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resources: Fuel for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ACA09-335F-7665-EC43-8EE1C2C4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A5AE2-2FF4-AC34-14E7-CAA1E32868A3}"/>
              </a:ext>
            </a:extLst>
          </p:cNvPr>
          <p:cNvGrpSpPr/>
          <p:nvPr/>
        </p:nvGrpSpPr>
        <p:grpSpPr>
          <a:xfrm>
            <a:off x="1650839" y="2101230"/>
            <a:ext cx="1087813" cy="1676062"/>
            <a:chOff x="828572" y="2548905"/>
            <a:chExt cx="1087813" cy="16760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510568-4CA3-2B8A-456E-9B9D221111C7}"/>
                </a:ext>
              </a:extLst>
            </p:cNvPr>
            <p:cNvSpPr txBox="1"/>
            <p:nvPr/>
          </p:nvSpPr>
          <p:spPr>
            <a:xfrm>
              <a:off x="946886" y="3763302"/>
              <a:ext cx="969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endParaRPr lang="en-US" sz="3200" dirty="0"/>
            </a:p>
          </p:txBody>
        </p:sp>
        <p:pic>
          <p:nvPicPr>
            <p:cNvPr id="6" name="Picture 5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7697F96-CAAF-CA4A-F651-D8F2B12CC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72" y="2548905"/>
              <a:ext cx="1078185" cy="107818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A220F-F8F0-2B4A-848C-D0C3C23C9F0A}"/>
              </a:ext>
            </a:extLst>
          </p:cNvPr>
          <p:cNvGrpSpPr/>
          <p:nvPr/>
        </p:nvGrpSpPr>
        <p:grpSpPr>
          <a:xfrm>
            <a:off x="5191072" y="2025305"/>
            <a:ext cx="1647061" cy="1869090"/>
            <a:chOff x="2812481" y="2355877"/>
            <a:chExt cx="1647061" cy="18690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5AAFB2-26B3-1D32-CE1A-6EA7EDB023EE}"/>
                </a:ext>
              </a:extLst>
            </p:cNvPr>
            <p:cNvSpPr txBox="1"/>
            <p:nvPr/>
          </p:nvSpPr>
          <p:spPr>
            <a:xfrm>
              <a:off x="2958421" y="3763302"/>
              <a:ext cx="1501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288F2E-01B6-7641-AAAB-738D9714265B}"/>
                </a:ext>
              </a:extLst>
            </p:cNvPr>
            <p:cNvGrpSpPr/>
            <p:nvPr/>
          </p:nvGrpSpPr>
          <p:grpSpPr>
            <a:xfrm>
              <a:off x="2812481" y="2355877"/>
              <a:ext cx="1206231" cy="1298245"/>
              <a:chOff x="10186591" y="1585225"/>
              <a:chExt cx="1206231" cy="12982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93AF75F-B541-E6D8-E34C-67CFDF6F2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2864" y="1655075"/>
                <a:ext cx="835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036264D-9280-AD4D-43FB-EEB732FF3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8409" y="1585225"/>
                <a:ext cx="0" cy="146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A15577-BB17-A36E-01C5-DC213C7A6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3724" y="1585225"/>
                <a:ext cx="0" cy="146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80B771D-DC57-06F6-CF82-ABBAD1DECE9D}"/>
                  </a:ext>
                </a:extLst>
              </p:cNvPr>
              <p:cNvGrpSpPr/>
              <p:nvPr/>
            </p:nvGrpSpPr>
            <p:grpSpPr>
              <a:xfrm rot="5400000">
                <a:off x="9740502" y="2282139"/>
                <a:ext cx="1038228" cy="146050"/>
                <a:chOff x="405505" y="2359025"/>
                <a:chExt cx="835545" cy="14605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AECED14-0B44-1B99-F1C5-1F0045691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505" y="2428875"/>
                  <a:ext cx="83554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B3E847F-FD4D-9D0D-D5B5-CF444EB66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050" y="2359025"/>
                  <a:ext cx="0" cy="146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2867523-5609-7923-67C0-710CD4324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365" y="2359025"/>
                  <a:ext cx="0" cy="146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9BA86-7C6B-E1FB-D8A9-514D40EDA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9305" y="1822351"/>
                <a:ext cx="858865" cy="1061119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dark&#10;&#10;Description automatically generated">
                <a:extLst>
                  <a:ext uri="{FF2B5EF4-FFF2-40B4-BE49-F238E27FC236}">
                    <a16:creationId xmlns:a16="http://schemas.microsoft.com/office/drawing/2014/main" id="{E4E0E69F-2176-9B6C-3E1E-B64E8D8F1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26608">
                <a:off x="10581321" y="1979400"/>
                <a:ext cx="811501" cy="735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CE994C-2CE1-2D30-7C1F-65F6951C9D6E}"/>
              </a:ext>
            </a:extLst>
          </p:cNvPr>
          <p:cNvGrpSpPr/>
          <p:nvPr/>
        </p:nvGrpSpPr>
        <p:grpSpPr>
          <a:xfrm>
            <a:off x="8244177" y="2262431"/>
            <a:ext cx="2917378" cy="1618265"/>
            <a:chOff x="4976654" y="2606702"/>
            <a:chExt cx="2917378" cy="1618265"/>
          </a:xfrm>
        </p:grpSpPr>
        <p:pic>
          <p:nvPicPr>
            <p:cNvPr id="18" name="Picture 17" descr="A group of white dice&#10;&#10;Description automatically generated with medium confidence">
              <a:extLst>
                <a:ext uri="{FF2B5EF4-FFF2-40B4-BE49-F238E27FC236}">
                  <a16:creationId xmlns:a16="http://schemas.microsoft.com/office/drawing/2014/main" id="{9EE0373E-58F3-3D35-97BB-98466759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870" y="2606702"/>
              <a:ext cx="1633362" cy="93428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ECC0A8-1A6D-236C-D28E-AD41EF8E7793}"/>
                </a:ext>
              </a:extLst>
            </p:cNvPr>
            <p:cNvSpPr txBox="1"/>
            <p:nvPr/>
          </p:nvSpPr>
          <p:spPr>
            <a:xfrm>
              <a:off x="4976654" y="3763302"/>
              <a:ext cx="2917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RANDOMNESS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D78141-8D68-B4B7-78E2-6C0CFCCAECDD}"/>
              </a:ext>
            </a:extLst>
          </p:cNvPr>
          <p:cNvGrpSpPr/>
          <p:nvPr/>
        </p:nvGrpSpPr>
        <p:grpSpPr>
          <a:xfrm>
            <a:off x="4127518" y="4656966"/>
            <a:ext cx="3491400" cy="1618024"/>
            <a:chOff x="5267272" y="4661886"/>
            <a:chExt cx="3491400" cy="16180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3ACED9-8BDB-A665-75D2-8433E7763D3A}"/>
                </a:ext>
              </a:extLst>
            </p:cNvPr>
            <p:cNvSpPr txBox="1"/>
            <p:nvPr/>
          </p:nvSpPr>
          <p:spPr>
            <a:xfrm>
              <a:off x="5267272" y="5818245"/>
              <a:ext cx="34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QUANTUM PHYSICS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AD918D-F4C9-6583-C702-B09F390EE390}"/>
                </a:ext>
              </a:extLst>
            </p:cNvPr>
            <p:cNvGrpSpPr/>
            <p:nvPr/>
          </p:nvGrpSpPr>
          <p:grpSpPr>
            <a:xfrm rot="13114866">
              <a:off x="6272024" y="4661886"/>
              <a:ext cx="1481896" cy="1256426"/>
              <a:chOff x="409689" y="1601548"/>
              <a:chExt cx="1481896" cy="1256426"/>
            </a:xfrm>
          </p:grpSpPr>
          <p:pic>
            <p:nvPicPr>
              <p:cNvPr id="24" name="Picture 2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BC8A0A2-DEE0-FEA9-40D2-EC91DBC34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689" y="2358858"/>
                <a:ext cx="563336" cy="499116"/>
              </a:xfrm>
              <a:prstGeom prst="rect">
                <a:avLst/>
              </a:prstGeom>
              <a:effectLst>
                <a:glow rad="63500">
                  <a:schemeClr val="accent1">
                    <a:alpha val="40000"/>
                  </a:schemeClr>
                </a:glow>
              </a:effectLst>
            </p:spPr>
          </p:pic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DA6227D-6338-ECEE-6465-35D9F43D6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249" y="1601548"/>
                <a:ext cx="563336" cy="499116"/>
              </a:xfrm>
              <a:prstGeom prst="rect">
                <a:avLst/>
              </a:prstGeom>
              <a:effectLst>
                <a:glow rad="63500">
                  <a:schemeClr val="accent1">
                    <a:alpha val="40000"/>
                  </a:schemeClr>
                </a:glow>
              </a:effectLst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8CC1A9-5A9C-30A4-9810-79EC78803B2D}"/>
                  </a:ext>
                </a:extLst>
              </p:cNvPr>
              <p:cNvSpPr/>
              <p:nvPr/>
            </p:nvSpPr>
            <p:spPr>
              <a:xfrm>
                <a:off x="910893" y="2024597"/>
                <a:ext cx="477288" cy="370301"/>
              </a:xfrm>
              <a:custGeom>
                <a:avLst/>
                <a:gdLst>
                  <a:gd name="connsiteX0" fmla="*/ 43209 w 471309"/>
                  <a:gd name="connsiteY0" fmla="*/ 333701 h 333701"/>
                  <a:gd name="connsiteX1" fmla="*/ 33684 w 471309"/>
                  <a:gd name="connsiteY1" fmla="*/ 326 h 333701"/>
                  <a:gd name="connsiteX2" fmla="*/ 414684 w 471309"/>
                  <a:gd name="connsiteY2" fmla="*/ 267026 h 333701"/>
                  <a:gd name="connsiteX3" fmla="*/ 462309 w 471309"/>
                  <a:gd name="connsiteY3" fmla="*/ 9851 h 333701"/>
                  <a:gd name="connsiteX0" fmla="*/ 16053 w 444153"/>
                  <a:gd name="connsiteY0" fmla="*/ 323850 h 323850"/>
                  <a:gd name="connsiteX1" fmla="*/ 68874 w 444153"/>
                  <a:gd name="connsiteY1" fmla="*/ 156730 h 323850"/>
                  <a:gd name="connsiteX2" fmla="*/ 387528 w 444153"/>
                  <a:gd name="connsiteY2" fmla="*/ 257175 h 323850"/>
                  <a:gd name="connsiteX3" fmla="*/ 435153 w 444153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40316"/>
                  <a:gd name="connsiteY0" fmla="*/ 323850 h 323850"/>
                  <a:gd name="connsiteX1" fmla="*/ 68342 w 440316"/>
                  <a:gd name="connsiteY1" fmla="*/ 156730 h 323850"/>
                  <a:gd name="connsiteX2" fmla="*/ 370371 w 440316"/>
                  <a:gd name="connsiteY2" fmla="*/ 161578 h 323850"/>
                  <a:gd name="connsiteX3" fmla="*/ 434621 w 440316"/>
                  <a:gd name="connsiteY3" fmla="*/ 0 h 323850"/>
                  <a:gd name="connsiteX0" fmla="*/ 15521 w 438374"/>
                  <a:gd name="connsiteY0" fmla="*/ 344632 h 344632"/>
                  <a:gd name="connsiteX1" fmla="*/ 68342 w 438374"/>
                  <a:gd name="connsiteY1" fmla="*/ 177512 h 344632"/>
                  <a:gd name="connsiteX2" fmla="*/ 370371 w 438374"/>
                  <a:gd name="connsiteY2" fmla="*/ 182360 h 344632"/>
                  <a:gd name="connsiteX3" fmla="*/ 434621 w 438374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2796 w 431896"/>
                  <a:gd name="connsiteY0" fmla="*/ 344632 h 344632"/>
                  <a:gd name="connsiteX1" fmla="*/ 65617 w 431896"/>
                  <a:gd name="connsiteY1" fmla="*/ 177512 h 344632"/>
                  <a:gd name="connsiteX2" fmla="*/ 367646 w 431896"/>
                  <a:gd name="connsiteY2" fmla="*/ 182360 h 344632"/>
                  <a:gd name="connsiteX3" fmla="*/ 431896 w 431896"/>
                  <a:gd name="connsiteY3" fmla="*/ 0 h 344632"/>
                  <a:gd name="connsiteX0" fmla="*/ 11014 w 463364"/>
                  <a:gd name="connsiteY0" fmla="*/ 365414 h 365414"/>
                  <a:gd name="connsiteX1" fmla="*/ 97085 w 463364"/>
                  <a:gd name="connsiteY1" fmla="*/ 177512 h 365414"/>
                  <a:gd name="connsiteX2" fmla="*/ 399114 w 463364"/>
                  <a:gd name="connsiteY2" fmla="*/ 182360 h 365414"/>
                  <a:gd name="connsiteX3" fmla="*/ 463364 w 463364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88100 w 452350"/>
                  <a:gd name="connsiteY2" fmla="*/ 182360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05574 w 452350"/>
                  <a:gd name="connsiteY3" fmla="*/ 141000 h 365414"/>
                  <a:gd name="connsiteX4" fmla="*/ 452350 w 452350"/>
                  <a:gd name="connsiteY4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347385 w 452350"/>
                  <a:gd name="connsiteY3" fmla="*/ 37091 h 365414"/>
                  <a:gd name="connsiteX4" fmla="*/ 452350 w 452350"/>
                  <a:gd name="connsiteY4" fmla="*/ 0 h 365414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06383"/>
                  <a:gd name="connsiteY0" fmla="*/ 340417 h 340417"/>
                  <a:gd name="connsiteX1" fmla="*/ 94384 w 506383"/>
                  <a:gd name="connsiteY1" fmla="*/ 181610 h 340417"/>
                  <a:gd name="connsiteX2" fmla="*/ 288346 w 506383"/>
                  <a:gd name="connsiteY2" fmla="*/ 215552 h 340417"/>
                  <a:gd name="connsiteX3" fmla="*/ 347385 w 506383"/>
                  <a:gd name="connsiteY3" fmla="*/ 12094 h 340417"/>
                  <a:gd name="connsiteX4" fmla="*/ 506383 w 506383"/>
                  <a:gd name="connsiteY4" fmla="*/ 20722 h 340417"/>
                  <a:gd name="connsiteX0" fmla="*/ 0 w 506383"/>
                  <a:gd name="connsiteY0" fmla="*/ 338722 h 338722"/>
                  <a:gd name="connsiteX1" fmla="*/ 94384 w 506383"/>
                  <a:gd name="connsiteY1" fmla="*/ 179915 h 338722"/>
                  <a:gd name="connsiteX2" fmla="*/ 288346 w 506383"/>
                  <a:gd name="connsiteY2" fmla="*/ 213857 h 338722"/>
                  <a:gd name="connsiteX3" fmla="*/ 347385 w 506383"/>
                  <a:gd name="connsiteY3" fmla="*/ 10399 h 338722"/>
                  <a:gd name="connsiteX4" fmla="*/ 506383 w 506383"/>
                  <a:gd name="connsiteY4" fmla="*/ 19027 h 338722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88346 w 506383"/>
                  <a:gd name="connsiteY2" fmla="*/ 195559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81915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477288"/>
                  <a:gd name="connsiteY0" fmla="*/ 370301 h 370301"/>
                  <a:gd name="connsiteX1" fmla="*/ 52820 w 477288"/>
                  <a:gd name="connsiteY1" fmla="*/ 161617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25999 w 477288"/>
                  <a:gd name="connsiteY2" fmla="*/ 174776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288" h="370301">
                    <a:moveTo>
                      <a:pt x="0" y="370301"/>
                    </a:moveTo>
                    <a:cubicBezTo>
                      <a:pt x="55721" y="313080"/>
                      <a:pt x="27623" y="219143"/>
                      <a:pt x="65289" y="186556"/>
                    </a:cubicBezTo>
                    <a:cubicBezTo>
                      <a:pt x="102955" y="153969"/>
                      <a:pt x="188681" y="203721"/>
                      <a:pt x="225999" y="174776"/>
                    </a:cubicBezTo>
                    <a:cubicBezTo>
                      <a:pt x="263317" y="145831"/>
                      <a:pt x="226532" y="56438"/>
                      <a:pt x="289195" y="12883"/>
                    </a:cubicBezTo>
                    <a:cubicBezTo>
                      <a:pt x="310294" y="-26516"/>
                      <a:pt x="436241" y="40855"/>
                      <a:pt x="477288" y="72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D126C0A-E5D2-E6F8-A8AA-5EB3AEE01FEA}"/>
                  </a:ext>
                </a:extLst>
              </p:cNvPr>
              <p:cNvSpPr/>
              <p:nvPr/>
            </p:nvSpPr>
            <p:spPr>
              <a:xfrm>
                <a:off x="940982" y="1979525"/>
                <a:ext cx="431568" cy="448140"/>
              </a:xfrm>
              <a:custGeom>
                <a:avLst/>
                <a:gdLst>
                  <a:gd name="connsiteX0" fmla="*/ 43209 w 471309"/>
                  <a:gd name="connsiteY0" fmla="*/ 333701 h 333701"/>
                  <a:gd name="connsiteX1" fmla="*/ 33684 w 471309"/>
                  <a:gd name="connsiteY1" fmla="*/ 326 h 333701"/>
                  <a:gd name="connsiteX2" fmla="*/ 414684 w 471309"/>
                  <a:gd name="connsiteY2" fmla="*/ 267026 h 333701"/>
                  <a:gd name="connsiteX3" fmla="*/ 462309 w 471309"/>
                  <a:gd name="connsiteY3" fmla="*/ 9851 h 333701"/>
                  <a:gd name="connsiteX0" fmla="*/ 16053 w 444153"/>
                  <a:gd name="connsiteY0" fmla="*/ 323850 h 323850"/>
                  <a:gd name="connsiteX1" fmla="*/ 68874 w 444153"/>
                  <a:gd name="connsiteY1" fmla="*/ 156730 h 323850"/>
                  <a:gd name="connsiteX2" fmla="*/ 387528 w 444153"/>
                  <a:gd name="connsiteY2" fmla="*/ 257175 h 323850"/>
                  <a:gd name="connsiteX3" fmla="*/ 435153 w 444153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40316"/>
                  <a:gd name="connsiteY0" fmla="*/ 323850 h 323850"/>
                  <a:gd name="connsiteX1" fmla="*/ 68342 w 440316"/>
                  <a:gd name="connsiteY1" fmla="*/ 156730 h 323850"/>
                  <a:gd name="connsiteX2" fmla="*/ 370371 w 440316"/>
                  <a:gd name="connsiteY2" fmla="*/ 161578 h 323850"/>
                  <a:gd name="connsiteX3" fmla="*/ 434621 w 440316"/>
                  <a:gd name="connsiteY3" fmla="*/ 0 h 323850"/>
                  <a:gd name="connsiteX0" fmla="*/ 15521 w 438374"/>
                  <a:gd name="connsiteY0" fmla="*/ 344632 h 344632"/>
                  <a:gd name="connsiteX1" fmla="*/ 68342 w 438374"/>
                  <a:gd name="connsiteY1" fmla="*/ 177512 h 344632"/>
                  <a:gd name="connsiteX2" fmla="*/ 370371 w 438374"/>
                  <a:gd name="connsiteY2" fmla="*/ 182360 h 344632"/>
                  <a:gd name="connsiteX3" fmla="*/ 434621 w 438374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2796 w 431896"/>
                  <a:gd name="connsiteY0" fmla="*/ 344632 h 344632"/>
                  <a:gd name="connsiteX1" fmla="*/ 65617 w 431896"/>
                  <a:gd name="connsiteY1" fmla="*/ 177512 h 344632"/>
                  <a:gd name="connsiteX2" fmla="*/ 367646 w 431896"/>
                  <a:gd name="connsiteY2" fmla="*/ 182360 h 344632"/>
                  <a:gd name="connsiteX3" fmla="*/ 431896 w 431896"/>
                  <a:gd name="connsiteY3" fmla="*/ 0 h 344632"/>
                  <a:gd name="connsiteX0" fmla="*/ 11014 w 463364"/>
                  <a:gd name="connsiteY0" fmla="*/ 365414 h 365414"/>
                  <a:gd name="connsiteX1" fmla="*/ 97085 w 463364"/>
                  <a:gd name="connsiteY1" fmla="*/ 177512 h 365414"/>
                  <a:gd name="connsiteX2" fmla="*/ 399114 w 463364"/>
                  <a:gd name="connsiteY2" fmla="*/ 182360 h 365414"/>
                  <a:gd name="connsiteX3" fmla="*/ 463364 w 463364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88100 w 452350"/>
                  <a:gd name="connsiteY2" fmla="*/ 182360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05574 w 452350"/>
                  <a:gd name="connsiteY3" fmla="*/ 141000 h 365414"/>
                  <a:gd name="connsiteX4" fmla="*/ 452350 w 452350"/>
                  <a:gd name="connsiteY4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347385 w 452350"/>
                  <a:gd name="connsiteY3" fmla="*/ 37091 h 365414"/>
                  <a:gd name="connsiteX4" fmla="*/ 452350 w 452350"/>
                  <a:gd name="connsiteY4" fmla="*/ 0 h 365414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06383"/>
                  <a:gd name="connsiteY0" fmla="*/ 340417 h 340417"/>
                  <a:gd name="connsiteX1" fmla="*/ 94384 w 506383"/>
                  <a:gd name="connsiteY1" fmla="*/ 181610 h 340417"/>
                  <a:gd name="connsiteX2" fmla="*/ 288346 w 506383"/>
                  <a:gd name="connsiteY2" fmla="*/ 215552 h 340417"/>
                  <a:gd name="connsiteX3" fmla="*/ 347385 w 506383"/>
                  <a:gd name="connsiteY3" fmla="*/ 12094 h 340417"/>
                  <a:gd name="connsiteX4" fmla="*/ 506383 w 506383"/>
                  <a:gd name="connsiteY4" fmla="*/ 20722 h 340417"/>
                  <a:gd name="connsiteX0" fmla="*/ 0 w 506383"/>
                  <a:gd name="connsiteY0" fmla="*/ 338722 h 338722"/>
                  <a:gd name="connsiteX1" fmla="*/ 94384 w 506383"/>
                  <a:gd name="connsiteY1" fmla="*/ 179915 h 338722"/>
                  <a:gd name="connsiteX2" fmla="*/ 288346 w 506383"/>
                  <a:gd name="connsiteY2" fmla="*/ 213857 h 338722"/>
                  <a:gd name="connsiteX3" fmla="*/ 347385 w 506383"/>
                  <a:gd name="connsiteY3" fmla="*/ 10399 h 338722"/>
                  <a:gd name="connsiteX4" fmla="*/ 506383 w 506383"/>
                  <a:gd name="connsiteY4" fmla="*/ 19027 h 338722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88346 w 506383"/>
                  <a:gd name="connsiteY2" fmla="*/ 195559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81915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477288"/>
                  <a:gd name="connsiteY0" fmla="*/ 370301 h 370301"/>
                  <a:gd name="connsiteX1" fmla="*/ 52820 w 477288"/>
                  <a:gd name="connsiteY1" fmla="*/ 161617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25999 w 477288"/>
                  <a:gd name="connsiteY2" fmla="*/ 174776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167809 w 477288"/>
                  <a:gd name="connsiteY2" fmla="*/ 133213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443191 h 443191"/>
                  <a:gd name="connsiteX1" fmla="*/ 65289 w 477288"/>
                  <a:gd name="connsiteY1" fmla="*/ 259446 h 443191"/>
                  <a:gd name="connsiteX2" fmla="*/ 167809 w 477288"/>
                  <a:gd name="connsiteY2" fmla="*/ 206103 h 443191"/>
                  <a:gd name="connsiteX3" fmla="*/ 255944 w 477288"/>
                  <a:gd name="connsiteY3" fmla="*/ 6802 h 443191"/>
                  <a:gd name="connsiteX4" fmla="*/ 477288 w 477288"/>
                  <a:gd name="connsiteY4" fmla="*/ 73619 h 443191"/>
                  <a:gd name="connsiteX0" fmla="*/ 0 w 431568"/>
                  <a:gd name="connsiteY0" fmla="*/ 448140 h 448140"/>
                  <a:gd name="connsiteX1" fmla="*/ 65289 w 431568"/>
                  <a:gd name="connsiteY1" fmla="*/ 264395 h 448140"/>
                  <a:gd name="connsiteX2" fmla="*/ 167809 w 431568"/>
                  <a:gd name="connsiteY2" fmla="*/ 211052 h 448140"/>
                  <a:gd name="connsiteX3" fmla="*/ 255944 w 431568"/>
                  <a:gd name="connsiteY3" fmla="*/ 11751 h 448140"/>
                  <a:gd name="connsiteX4" fmla="*/ 431568 w 431568"/>
                  <a:gd name="connsiteY4" fmla="*/ 7910 h 44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568" h="448140">
                    <a:moveTo>
                      <a:pt x="0" y="448140"/>
                    </a:moveTo>
                    <a:cubicBezTo>
                      <a:pt x="55721" y="390919"/>
                      <a:pt x="37321" y="303910"/>
                      <a:pt x="65289" y="264395"/>
                    </a:cubicBezTo>
                    <a:cubicBezTo>
                      <a:pt x="93257" y="224880"/>
                      <a:pt x="136033" y="253159"/>
                      <a:pt x="167809" y="211052"/>
                    </a:cubicBezTo>
                    <a:cubicBezTo>
                      <a:pt x="199585" y="168945"/>
                      <a:pt x="193281" y="55306"/>
                      <a:pt x="255944" y="11751"/>
                    </a:cubicBezTo>
                    <a:cubicBezTo>
                      <a:pt x="277043" y="-27648"/>
                      <a:pt x="390521" y="48036"/>
                      <a:pt x="431568" y="791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DCE4FD-ADF8-7A09-3882-5FAFBCC1899D}"/>
              </a:ext>
            </a:extLst>
          </p:cNvPr>
          <p:cNvGrpSpPr/>
          <p:nvPr/>
        </p:nvGrpSpPr>
        <p:grpSpPr>
          <a:xfrm>
            <a:off x="8322046" y="3923323"/>
            <a:ext cx="2761641" cy="2351667"/>
            <a:chOff x="511657" y="4007279"/>
            <a:chExt cx="2761641" cy="23516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B90600-9D12-2804-9681-7EE9CD555705}"/>
                </a:ext>
              </a:extLst>
            </p:cNvPr>
            <p:cNvSpPr txBox="1"/>
            <p:nvPr/>
          </p:nvSpPr>
          <p:spPr>
            <a:xfrm>
              <a:off x="511657" y="5897281"/>
              <a:ext cx="2761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PARALLELISM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EE6E95-71A8-7C97-22B8-C9B9A5EF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83" y="4007279"/>
              <a:ext cx="1338122" cy="189000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8C08D6-4154-872D-A785-AE99CC6E0F0E}"/>
              </a:ext>
            </a:extLst>
          </p:cNvPr>
          <p:cNvGrpSpPr/>
          <p:nvPr/>
        </p:nvGrpSpPr>
        <p:grpSpPr>
          <a:xfrm>
            <a:off x="952831" y="4847448"/>
            <a:ext cx="2761641" cy="1427542"/>
            <a:chOff x="2698476" y="4914711"/>
            <a:chExt cx="2761641" cy="14275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93F919-4934-177B-575E-F0E67E5363FE}"/>
                </a:ext>
              </a:extLst>
            </p:cNvPr>
            <p:cNvSpPr txBox="1"/>
            <p:nvPr/>
          </p:nvSpPr>
          <p:spPr>
            <a:xfrm>
              <a:off x="2698476" y="5880588"/>
              <a:ext cx="2761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COMMUNICATION</a:t>
              </a:r>
            </a:p>
          </p:txBody>
        </p:sp>
        <p:pic>
          <p:nvPicPr>
            <p:cNvPr id="33" name="Picture 32" descr="A white envelope with a black background&#10;&#10;Description automatically generated">
              <a:extLst>
                <a:ext uri="{FF2B5EF4-FFF2-40B4-BE49-F238E27FC236}">
                  <a16:creationId xmlns:a16="http://schemas.microsoft.com/office/drawing/2014/main" id="{A359C0F0-3CBC-2329-3EF4-6E5BCF6E2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56" y="4914711"/>
              <a:ext cx="975068" cy="975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3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9019-B000-63F7-864C-29C52CFA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C5C5E-F356-D58D-4BDF-294CBFB97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solve any interesting problems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space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The one-tape Turing machine is the </a:t>
                </a:r>
                <a:r>
                  <a:rPr lang="en-US" dirty="0">
                    <a:solidFill>
                      <a:schemeClr val="accent1"/>
                    </a:solidFill>
                  </a:rPr>
                  <a:t>not the right model</a:t>
                </a:r>
                <a:r>
                  <a:rPr lang="en-US" dirty="0"/>
                  <a:t> of computation for studying sublinear-space algorithms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C5C5E-F356-D58D-4BDF-294CBFB97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6F0D1-9372-905A-0715-AF3E33F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1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91630-E5CB-4BFB-DB47-C37294545EFB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D83B4-E4DE-03CD-48D9-2DEAD3F5F7D6}"/>
              </a:ext>
            </a:extLst>
          </p:cNvPr>
          <p:cNvCxnSpPr>
            <a:cxnSpLocks/>
          </p:cNvCxnSpPr>
          <p:nvPr/>
        </p:nvCxnSpPr>
        <p:spPr>
          <a:xfrm>
            <a:off x="5515200" y="24187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AEDA1-7544-90A6-1570-ED312458B5BB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AEA77-8870-0339-BAB9-6DC595EC52E7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0F4DE-9467-8BD9-4112-CD311597A440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E9CE-B467-81D7-4AA9-FB5234C14BC2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3CDAF-E64C-BEAC-E93C-558B035D15C2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5E977-0C46-2B60-7AE8-DA030511B89C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7432162" y="2610244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5DF3-8266-D065-6E81-D398168F2968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528D73-6160-96B2-7684-499F7027BAA9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7448F-8E4E-061B-6293-37360B6273F4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BD5A8-2811-3F0A-6A14-08C345EA5E9E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22DE8D-A5BE-B10A-4F35-6DCCB3121F82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B294F-F36C-717D-4D5F-C33D63F18C7D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0A09E-503C-715A-1BF3-0291524F4E84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520700" y="2637233"/>
            <a:ext cx="4081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462619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0">
            <a:extLst>
              <a:ext uri="{FF2B5EF4-FFF2-40B4-BE49-F238E27FC236}">
                <a16:creationId xmlns:a16="http://schemas.microsoft.com/office/drawing/2014/main" id="{B3ED3D67-DEE1-DC2D-63AA-54DD0F45E6F7}"/>
              </a:ext>
            </a:extLst>
          </p:cNvPr>
          <p:cNvSpPr txBox="1"/>
          <p:nvPr/>
        </p:nvSpPr>
        <p:spPr>
          <a:xfrm>
            <a:off x="6471687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/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0520DE-FB2E-D787-B93A-B52A6F56BB54}"/>
              </a:ext>
            </a:extLst>
          </p:cNvPr>
          <p:cNvCxnSpPr>
            <a:cxnSpLocks/>
          </p:cNvCxnSpPr>
          <p:nvPr/>
        </p:nvCxnSpPr>
        <p:spPr>
          <a:xfrm>
            <a:off x="5515200" y="34153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2CD71-B67E-ACA1-495A-B95C067B3EBD}"/>
              </a:ext>
            </a:extLst>
          </p:cNvPr>
          <p:cNvCxnSpPr>
            <a:cxnSpLocks/>
          </p:cNvCxnSpPr>
          <p:nvPr/>
        </p:nvCxnSpPr>
        <p:spPr>
          <a:xfrm>
            <a:off x="5515200" y="4576120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006AAF-53E2-1BCE-EC05-D6C4229E711F}"/>
              </a:ext>
            </a:extLst>
          </p:cNvPr>
          <p:cNvCxnSpPr>
            <a:cxnSpLocks/>
          </p:cNvCxnSpPr>
          <p:nvPr/>
        </p:nvCxnSpPr>
        <p:spPr>
          <a:xfrm>
            <a:off x="5530704" y="557945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4" y="3959158"/>
            <a:ext cx="1580561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0 w 1580533"/>
              <a:gd name="connsiteY1" fmla="*/ 1911909 h 1911909"/>
              <a:gd name="connsiteX0" fmla="*/ 1580533 w 1580558"/>
              <a:gd name="connsiteY0" fmla="*/ 0 h 1911909"/>
              <a:gd name="connsiteX1" fmla="*/ 0 w 1580558"/>
              <a:gd name="connsiteY1" fmla="*/ 1911909 h 1911909"/>
              <a:gd name="connsiteX0" fmla="*/ 1580533 w 1580561"/>
              <a:gd name="connsiteY0" fmla="*/ 0 h 1911909"/>
              <a:gd name="connsiteX1" fmla="*/ 0 w 1580561"/>
              <a:gd name="connsiteY1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0561" h="1911909">
                <a:moveTo>
                  <a:pt x="1580533" y="0"/>
                </a:moveTo>
                <a:cubicBezTo>
                  <a:pt x="1586489" y="658903"/>
                  <a:pt x="642044" y="1418606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/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0">
            <a:extLst>
              <a:ext uri="{FF2B5EF4-FFF2-40B4-BE49-F238E27FC236}">
                <a16:creationId xmlns:a16="http://schemas.microsoft.com/office/drawing/2014/main" id="{773C373E-D437-4954-4A03-56212180BD7A}"/>
              </a:ext>
            </a:extLst>
          </p:cNvPr>
          <p:cNvSpPr txBox="1"/>
          <p:nvPr/>
        </p:nvSpPr>
        <p:spPr>
          <a:xfrm>
            <a:off x="6432700" y="47515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" name="A0">
            <a:extLst>
              <a:ext uri="{FF2B5EF4-FFF2-40B4-BE49-F238E27FC236}">
                <a16:creationId xmlns:a16="http://schemas.microsoft.com/office/drawing/2014/main" id="{98227A13-E79E-4B63-0AC9-305E659B332B}"/>
              </a:ext>
            </a:extLst>
          </p:cNvPr>
          <p:cNvSpPr txBox="1"/>
          <p:nvPr/>
        </p:nvSpPr>
        <p:spPr>
          <a:xfrm>
            <a:off x="7411573" y="475347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8" name="A0">
            <a:extLst>
              <a:ext uri="{FF2B5EF4-FFF2-40B4-BE49-F238E27FC236}">
                <a16:creationId xmlns:a16="http://schemas.microsoft.com/office/drawing/2014/main" id="{D83CB729-6339-5FEF-0A12-A7637BC06004}"/>
              </a:ext>
            </a:extLst>
          </p:cNvPr>
          <p:cNvSpPr txBox="1"/>
          <p:nvPr/>
        </p:nvSpPr>
        <p:spPr>
          <a:xfrm>
            <a:off x="8363987" y="475348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D6E69DA7-C9FA-1713-7375-F5F116ADE59B}"/>
              </a:ext>
            </a:extLst>
          </p:cNvPr>
          <p:cNvSpPr txBox="1"/>
          <p:nvPr/>
        </p:nvSpPr>
        <p:spPr>
          <a:xfrm>
            <a:off x="9319439" y="473942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1" name="A0">
            <a:extLst>
              <a:ext uri="{FF2B5EF4-FFF2-40B4-BE49-F238E27FC236}">
                <a16:creationId xmlns:a16="http://schemas.microsoft.com/office/drawing/2014/main" id="{CF0268E9-0ECD-FE70-5C4C-DF50906D2D57}"/>
              </a:ext>
            </a:extLst>
          </p:cNvPr>
          <p:cNvSpPr txBox="1"/>
          <p:nvPr/>
        </p:nvSpPr>
        <p:spPr>
          <a:xfrm>
            <a:off x="10329531" y="475347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sp>
        <p:nvSpPr>
          <p:cNvPr id="23" name="A0">
            <a:extLst>
              <a:ext uri="{FF2B5EF4-FFF2-40B4-BE49-F238E27FC236}">
                <a16:creationId xmlns:a16="http://schemas.microsoft.com/office/drawing/2014/main" id="{8A3224E5-FBFB-CEFD-4041-C1CAD216AC8B}"/>
              </a:ext>
            </a:extLst>
          </p:cNvPr>
          <p:cNvSpPr txBox="1"/>
          <p:nvPr/>
        </p:nvSpPr>
        <p:spPr>
          <a:xfrm>
            <a:off x="11287905" y="47515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9E4AD9-5E61-18A5-1713-8A190FFB6C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9E4AD9-5E61-18A5-1713-8A190FFB6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9" y="1825624"/>
                <a:ext cx="11679382" cy="4806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(space bound)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if there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never modifies the symbols written on tape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b="0" dirty="0"/>
              </a:p>
              <a:p>
                <a:pPr lvl="1"/>
                <a:r>
                  <a:rPr lang="en-US" sz="2800" dirty="0"/>
                  <a:t>The tape 1 head is always located within one cell of the input</a:t>
                </a:r>
              </a:p>
              <a:p>
                <a:pPr lvl="1"/>
                <a:r>
                  <a:rPr lang="en-US" sz="2800" dirty="0"/>
                  <a:t>When the input has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the tape 2 head visits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cells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9" y="1825624"/>
                <a:ext cx="11679382" cy="4806085"/>
              </a:xfrm>
              <a:blipFill>
                <a:blip r:embed="rId3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91B7-CCFF-EF07-DF70-614E987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9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SPACE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is the set of languages that can be decided in </a:t>
                </a:r>
                <a:r>
                  <a:rPr lang="en-US" dirty="0">
                    <a:solidFill>
                      <a:schemeClr val="accent1"/>
                    </a:solidFill>
                  </a:rPr>
                  <a:t>logarithmic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5C26-69C2-78B6-B303-A2FDBAD4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400B-988D-83DC-BC33-539FF031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feel about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F76D-C063-B72C-17C2-2957E6C06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1" y="1690688"/>
                <a:ext cx="11359661" cy="480015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have encountered several 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 problems in this course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COLORABLE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Conventional attitude: This is </a:t>
                </a:r>
                <a:r>
                  <a:rPr lang="en-US" dirty="0">
                    <a:solidFill>
                      <a:schemeClr val="accent1"/>
                    </a:solidFill>
                  </a:rPr>
                  <a:t>“good news” 🙂</a:t>
                </a:r>
                <a:endParaRPr lang="en-US" dirty="0"/>
              </a:p>
              <a:p>
                <a:r>
                  <a:rPr lang="en-US" dirty="0"/>
                  <a:t>We have also identified many problems that are probably/definitely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Conventional attitude: This is </a:t>
                </a:r>
                <a:r>
                  <a:rPr lang="en-US" dirty="0">
                    <a:solidFill>
                      <a:schemeClr val="accent1"/>
                    </a:solidFill>
                  </a:rPr>
                  <a:t>“bad news”</a:t>
                </a:r>
                <a:r>
                  <a:rPr lang="en-US" dirty="0"/>
                  <a:t> 🙁</a:t>
                </a:r>
              </a:p>
              <a:p>
                <a:r>
                  <a:rPr lang="en-US" dirty="0"/>
                  <a:t>Twist: Sometimes we are </a:t>
                </a:r>
                <a:r>
                  <a:rPr lang="en-US" dirty="0">
                    <a:solidFill>
                      <a:schemeClr val="accent1"/>
                    </a:solidFill>
                  </a:rPr>
                  <a:t>hoping</a:t>
                </a:r>
                <a:r>
                  <a:rPr lang="en-US" dirty="0"/>
                  <a:t> that certain problems are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  <a:r>
                  <a:rPr lang="en-US" dirty="0"/>
                  <a:t>! 🙃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F76D-C063-B72C-17C2-2957E6C06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1" y="1690688"/>
                <a:ext cx="11359661" cy="4800156"/>
              </a:xfr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A9D8-39AF-1B0F-BBDD-F2D46447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4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2B4F1-25A9-D21C-44F4-E20C08985B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2B4F1-25A9-D21C-44F4-E20C08985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6893-913C-68F2-A817-A8E3459CF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527" y="1825625"/>
                <a:ext cx="112498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equal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zeroes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Count the number of ones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Count the number of zeroes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whether the two counts are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6893-913C-68F2-A817-A8E3459CF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825625"/>
                <a:ext cx="11249891" cy="4351338"/>
              </a:xfrm>
              <a:blipFill>
                <a:blip r:embed="rId3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F71E-0878-C22E-8C80-1E616B7D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2DFF7-2A34-3AC4-4F96-9C7C0D23DEA7}"/>
              </a:ext>
            </a:extLst>
          </p:cNvPr>
          <p:cNvGrpSpPr/>
          <p:nvPr/>
        </p:nvGrpSpPr>
        <p:grpSpPr>
          <a:xfrm>
            <a:off x="6871854" y="4250771"/>
            <a:ext cx="4978401" cy="988291"/>
            <a:chOff x="6871854" y="4250771"/>
            <a:chExt cx="4978401" cy="988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0CECE6-FB05-2C87-1810-C83725D25EAD}"/>
                    </a:ext>
                  </a:extLst>
                </p:cNvPr>
                <p:cNvSpPr txBox="1"/>
                <p:nvPr/>
              </p:nvSpPr>
              <p:spPr>
                <a:xfrm>
                  <a:off x="7222836" y="4544861"/>
                  <a:ext cx="46274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 These counters are only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 bits</a:t>
                  </a:r>
                  <a:r>
                    <a:rPr lang="en-US" sz="2000" dirty="0"/>
                    <a:t> each!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0CECE6-FB05-2C87-1810-C83725D25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36" y="4544861"/>
                  <a:ext cx="462741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64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BC0746B-2126-A20C-10BE-724DEDF50BA0}"/>
                </a:ext>
              </a:extLst>
            </p:cNvPr>
            <p:cNvSpPr/>
            <p:nvPr/>
          </p:nvSpPr>
          <p:spPr>
            <a:xfrm>
              <a:off x="6871854" y="4250771"/>
              <a:ext cx="286327" cy="988291"/>
            </a:xfrm>
            <a:prstGeom prst="rightBrace">
              <a:avLst>
                <a:gd name="adj1" fmla="val 4710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EAE7D8-ADF9-9179-B492-BE4694B68A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EAE7D8-ADF9-9179-B492-BE4694B68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5E957-5E5C-3AB0-052F-0A7D83896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(Similar to the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5E957-5E5C-3AB0-052F-0A7D83896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0B95-5888-5F1B-95B1-86FE7B8A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524000"/>
            <a:ext cx="4405745" cy="4966844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768274" y="2713971"/>
            <a:ext cx="2632363" cy="3576352"/>
          </a:xfrm>
          <a:prstGeom prst="ellipse">
            <a:avLst/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7A9D0-D666-B280-894D-D8AE6F4A4F33}"/>
              </a:ext>
            </a:extLst>
          </p:cNvPr>
          <p:cNvSpPr/>
          <p:nvPr/>
        </p:nvSpPr>
        <p:spPr>
          <a:xfrm>
            <a:off x="5251936" y="3951769"/>
            <a:ext cx="1670972" cy="2121853"/>
          </a:xfrm>
          <a:prstGeom prst="ellipse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678362" y="5012696"/>
            <a:ext cx="835270" cy="829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21A7C9F-DAB2-493D-5104-2D2E84416B07}"/>
              </a:ext>
            </a:extLst>
          </p:cNvPr>
          <p:cNvSpPr/>
          <p:nvPr/>
        </p:nvSpPr>
        <p:spPr>
          <a:xfrm>
            <a:off x="3075709" y="277091"/>
            <a:ext cx="6059055" cy="644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/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/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98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1AFB5B-8727-9D4F-5969-480D848A25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1AFB5B-8727-9D4F-5969-480D848A2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2CF77-5EA9-D44B-D08B-59E2B1EFE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but we don’t know how to prove it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would mean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efficient algorithm can be modified so that it only uses a </a:t>
                </a:r>
                <a:r>
                  <a:rPr lang="en-US" dirty="0">
                    <a:solidFill>
                      <a:schemeClr val="accent1"/>
                    </a:solidFill>
                  </a:rPr>
                  <a:t>tiny </a:t>
                </a:r>
                <a:r>
                  <a:rPr lang="en-US" dirty="0"/>
                  <a:t>amount of work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2CF77-5EA9-D44B-D08B-59E2B1EFE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2817C-3EB3-AED8-5EEA-CCC27E3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2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2ADDF-BC9D-8D23-847C-E03078BBE5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2ADDF-BC9D-8D23-847C-E03078BB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2489A-B9C2-88DE-7F80-732487320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expect: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of these containments are </a:t>
                </a:r>
                <a:r>
                  <a:rPr lang="en-US" dirty="0">
                    <a:solidFill>
                      <a:schemeClr val="accent1"/>
                    </a:solidFill>
                  </a:rPr>
                  <a:t>strict</a:t>
                </a:r>
              </a:p>
              <a:p>
                <a:r>
                  <a:rPr lang="en-US" dirty="0"/>
                  <a:t>What we can prove: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</a:t>
                </a:r>
                <a:r>
                  <a:rPr lang="en-US" dirty="0"/>
                  <a:t>of these containments is strict: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2489A-B9C2-88DE-7F80-732487320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E800-D37E-8ECC-4040-1E7AB8F6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0E0732-2F83-3CDA-0D25-5B42882BF353}"/>
                  </a:ext>
                </a:extLst>
              </p:cNvPr>
              <p:cNvSpPr/>
              <p:nvPr/>
            </p:nvSpPr>
            <p:spPr>
              <a:xfrm>
                <a:off x="3902697" y="4452751"/>
                <a:ext cx="398753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0E0732-2F83-3CDA-0D25-5B42882BF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97" y="4452751"/>
                <a:ext cx="3987537" cy="88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1CA-AFD4-75D7-9D32-619D5E80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log 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to be the class of languages that can be decided by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</a:t>
                </a:r>
                <a:r>
                  <a:rPr lang="en-US" dirty="0"/>
                  <a:t> log-space Turing machine</a:t>
                </a:r>
              </a:p>
              <a:p>
                <a:r>
                  <a:rPr lang="en-US" dirty="0"/>
                  <a:t>Equivalently: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is the class of languages for which membership can be verified in logarithmic space – with the extra requirement that the verifier can only read the certificate </a:t>
                </a:r>
                <a:r>
                  <a:rPr lang="en-US" dirty="0">
                    <a:solidFill>
                      <a:schemeClr val="accent1"/>
                    </a:solidFill>
                  </a:rPr>
                  <a:t>one time from left to right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F387-F701-F849-369B-74BDA5D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87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Cryptography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31" y="262879"/>
            <a:ext cx="10515600" cy="1325563"/>
          </a:xfrm>
        </p:spPr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F7D6E-21FB-1F92-8CCA-1426DED5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706429" y="975249"/>
            <a:ext cx="1785328" cy="387450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C3C31D-C995-05F3-A725-B5B67BCC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420534" y="975249"/>
            <a:ext cx="1477310" cy="3874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C0DFC-9C98-AC69-2ECF-AB4479B15D41}"/>
              </a:ext>
            </a:extLst>
          </p:cNvPr>
          <p:cNvSpPr txBox="1"/>
          <p:nvPr/>
        </p:nvSpPr>
        <p:spPr>
          <a:xfrm>
            <a:off x="5661031" y="5154698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0BBCE-5AAD-5188-2DA7-35A43B0E489D}"/>
              </a:ext>
            </a:extLst>
          </p:cNvPr>
          <p:cNvSpPr txBox="1"/>
          <p:nvPr/>
        </p:nvSpPr>
        <p:spPr>
          <a:xfrm>
            <a:off x="10266525" y="5145073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2526B-107B-8922-D76B-E15AC09752DD}"/>
              </a:ext>
            </a:extLst>
          </p:cNvPr>
          <p:cNvSpPr txBox="1"/>
          <p:nvPr/>
        </p:nvSpPr>
        <p:spPr>
          <a:xfrm>
            <a:off x="5706429" y="1750807"/>
            <a:ext cx="178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1B3B5-491D-D4D2-4FFA-A965A71266D5}"/>
              </a:ext>
            </a:extLst>
          </p:cNvPr>
          <p:cNvSpPr txBox="1"/>
          <p:nvPr/>
        </p:nvSpPr>
        <p:spPr>
          <a:xfrm>
            <a:off x="10266525" y="1785124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FA31C-168F-D102-EE37-80024C734A30}"/>
              </a:ext>
            </a:extLst>
          </p:cNvPr>
          <p:cNvCxnSpPr>
            <a:cxnSpLocks/>
          </p:cNvCxnSpPr>
          <p:nvPr/>
        </p:nvCxnSpPr>
        <p:spPr>
          <a:xfrm>
            <a:off x="7318821" y="1400176"/>
            <a:ext cx="30066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BB798-794E-3F87-B9A0-E90156A9A575}"/>
              </a:ext>
            </a:extLst>
          </p:cNvPr>
          <p:cNvSpPr txBox="1"/>
          <p:nvPr/>
        </p:nvSpPr>
        <p:spPr>
          <a:xfrm>
            <a:off x="6923339" y="895601"/>
            <a:ext cx="379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communication channel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8085A6-6338-98A8-E090-F408867B0538}"/>
              </a:ext>
            </a:extLst>
          </p:cNvPr>
          <p:cNvGrpSpPr/>
          <p:nvPr/>
        </p:nvGrpSpPr>
        <p:grpSpPr>
          <a:xfrm>
            <a:off x="7884549" y="1562204"/>
            <a:ext cx="1785328" cy="1062300"/>
            <a:chOff x="3181644" y="2666283"/>
            <a:chExt cx="1785328" cy="106230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9EEBC6-1408-76DD-6344-D335764A6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497"/>
            <a:stretch/>
          </p:blipFill>
          <p:spPr>
            <a:xfrm flipH="1">
              <a:off x="3964449" y="2758117"/>
              <a:ext cx="262598" cy="5698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087C2-9E85-3CF2-55FD-09EC82464778}"/>
                </a:ext>
              </a:extLst>
            </p:cNvPr>
            <p:cNvSpPr txBox="1"/>
            <p:nvPr/>
          </p:nvSpPr>
          <p:spPr>
            <a:xfrm>
              <a:off x="3181644" y="3359251"/>
              <a:ext cx="1785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829652-9129-ABE7-B6CF-57E3E5C2C9AD}"/>
                </a:ext>
              </a:extLst>
            </p:cNvPr>
            <p:cNvSpPr txBox="1"/>
            <p:nvPr/>
          </p:nvSpPr>
          <p:spPr>
            <a:xfrm>
              <a:off x="3918388" y="2666283"/>
              <a:ext cx="4587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😈</a:t>
              </a:r>
              <a:endParaRPr lang="en-US" dirty="0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8CDF1B-A1E5-1C7F-65E3-598FDCC4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3" y="1746616"/>
            <a:ext cx="11334881" cy="5047544"/>
          </a:xfrm>
        </p:spPr>
        <p:txBody>
          <a:bodyPr>
            <a:normAutofit/>
          </a:bodyPr>
          <a:lstStyle/>
          <a:p>
            <a:r>
              <a:rPr lang="en-US" dirty="0"/>
              <a:t>How can Bob send a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br>
              <a:rPr lang="en-US" dirty="0"/>
            </a:br>
            <a:r>
              <a:rPr lang="en-US" dirty="0"/>
              <a:t>message to Alice? </a:t>
            </a:r>
          </a:p>
          <a:p>
            <a:pPr lvl="1"/>
            <a:r>
              <a:rPr lang="en-US" dirty="0"/>
              <a:t>E.g., credit card number</a:t>
            </a:r>
          </a:p>
          <a:p>
            <a:r>
              <a:rPr lang="en-US" dirty="0"/>
              <a:t>It seems impossible, because</a:t>
            </a:r>
            <a:br>
              <a:rPr lang="en-US" dirty="0"/>
            </a:br>
            <a:r>
              <a:rPr lang="en-US" dirty="0"/>
              <a:t>Alice and Eve receive all the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same information</a:t>
            </a:r>
            <a:r>
              <a:rPr lang="en-US" dirty="0"/>
              <a:t> from Bob!</a:t>
            </a:r>
          </a:p>
          <a:p>
            <a:r>
              <a:rPr lang="en-US" dirty="0"/>
              <a:t>A clever approach: Try to force Eve to solve an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46B4-7324-2222-3472-C4403546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34" y="5293894"/>
            <a:ext cx="11269139" cy="1099359"/>
          </a:xfrm>
        </p:spPr>
        <p:txBody>
          <a:bodyPr>
            <a:normAutofit/>
          </a:bodyPr>
          <a:lstStyle/>
          <a:p>
            <a:r>
              <a:rPr lang="en-US" dirty="0"/>
              <a:t>Alice’s advantage over Eve: </a:t>
            </a:r>
            <a:r>
              <a:rPr lang="en-US" dirty="0">
                <a:solidFill>
                  <a:schemeClr val="accent1"/>
                </a:solidFill>
              </a:rPr>
              <a:t>Alice knows the private key</a:t>
            </a:r>
            <a:r>
              <a:rPr lang="en-US" dirty="0"/>
              <a:t> and Eve doesn’t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BD9925-F405-7A7B-F533-B42C394E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008" y="1725241"/>
            <a:ext cx="3124552" cy="30531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ADD2EA-5682-5B61-5D93-EC8CAF67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173" y="1797696"/>
            <a:ext cx="2832801" cy="25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149E-9BE0-A1AA-E20F-8631787A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EDE68-AE1E-4E8C-EBF0-2D23B7132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53" y="1825625"/>
                <a:ext cx="11853578" cy="484468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simplified public-key encryption scheme </a:t>
                </a:r>
                <a:r>
                  <a:rPr lang="en-US" dirty="0"/>
                  <a:t>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can be computed in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 time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EDE68-AE1E-4E8C-EBF0-2D23B7132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3" y="1825625"/>
                <a:ext cx="11853578" cy="4844682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239C-F9F5-2982-772C-AF5D118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4CA3D-DEB7-7874-E0E7-7486F1F24BD0}"/>
              </a:ext>
            </a:extLst>
          </p:cNvPr>
          <p:cNvGrpSpPr/>
          <p:nvPr/>
        </p:nvGrpSpPr>
        <p:grpSpPr>
          <a:xfrm>
            <a:off x="8757878" y="256978"/>
            <a:ext cx="2981685" cy="1714697"/>
            <a:chOff x="8757878" y="256978"/>
            <a:chExt cx="2981685" cy="17146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026AF6F-8418-6AA9-D30C-FA5B0F7DC895}"/>
                </a:ext>
              </a:extLst>
            </p:cNvPr>
            <p:cNvCxnSpPr/>
            <p:nvPr/>
          </p:nvCxnSpPr>
          <p:spPr>
            <a:xfrm>
              <a:off x="9372600" y="1162050"/>
              <a:ext cx="428625" cy="809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6D40DC-4081-E958-BE08-A3DC7C3475BE}"/>
                </a:ext>
              </a:extLst>
            </p:cNvPr>
            <p:cNvSpPr txBox="1"/>
            <p:nvPr/>
          </p:nvSpPr>
          <p:spPr>
            <a:xfrm>
              <a:off x="8757878" y="734457"/>
              <a:ext cx="1048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“keys”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B75704-9BC3-718C-0615-0B6B230393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725250"/>
              <a:ext cx="119062" cy="1246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018B1C-2142-BCEE-9070-F5ACC02A2180}"/>
                </a:ext>
              </a:extLst>
            </p:cNvPr>
            <p:cNvSpPr txBox="1"/>
            <p:nvPr/>
          </p:nvSpPr>
          <p:spPr>
            <a:xfrm>
              <a:off x="9586912" y="25697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“encrypt”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183F12-852E-A90B-139B-B4F2AD9DAD67}"/>
                </a:ext>
              </a:extLst>
            </p:cNvPr>
            <p:cNvSpPr txBox="1"/>
            <p:nvPr/>
          </p:nvSpPr>
          <p:spPr>
            <a:xfrm>
              <a:off x="10577513" y="734457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“decrypt”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8A4E6B-79E1-1391-E844-18003785B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962" y="1153123"/>
              <a:ext cx="300396" cy="818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2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CDE-CFDB-D980-AB11-714BB9EE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Eve is </a:t>
            </a:r>
            <a:r>
              <a:rPr lang="en-US" dirty="0">
                <a:solidFill>
                  <a:schemeClr val="accent1"/>
                </a:solidFill>
              </a:rPr>
              <a:t>computationally unbounded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AEF13-4AE7-C5FC-8685-49DA54980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590806"/>
                <a:ext cx="11544300" cy="5116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show that if Eve has </a:t>
                </a:r>
                <a:r>
                  <a:rPr lang="en-US" dirty="0">
                    <a:solidFill>
                      <a:schemeClr val="accent1"/>
                    </a:solidFill>
                  </a:rPr>
                  <a:t>unlimited</a:t>
                </a:r>
                <a:r>
                  <a:rPr lang="en-US" dirty="0"/>
                  <a:t> computational power, then encryption is futile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for every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pub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pub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AEF13-4AE7-C5FC-8685-49DA54980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590806"/>
                <a:ext cx="11544300" cy="5116882"/>
              </a:xfrm>
              <a:blipFill>
                <a:blip r:embed="rId2"/>
                <a:stretch>
                  <a:fillRect l="-950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7811-8FD1-3FD8-4B68-4227770A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4079-E935-8EC9-D8F9-B681C5F2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Eve is </a:t>
            </a:r>
            <a:r>
              <a:rPr lang="en-US" dirty="0">
                <a:solidFill>
                  <a:schemeClr val="accent1"/>
                </a:solidFill>
              </a:rPr>
              <a:t>computationally bounded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A08E-46A2-5ACE-4C41-CF86E6A8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01888"/>
            <a:ext cx="10782300" cy="4983737"/>
          </a:xfrm>
        </p:spPr>
        <p:txBody>
          <a:bodyPr>
            <a:normAutofit/>
          </a:bodyPr>
          <a:lstStyle/>
          <a:p>
            <a:r>
              <a:rPr lang="en-US" dirty="0"/>
              <a:t>Amazing fact: There are known public-key encryption schemes such that decrypting </a:t>
            </a:r>
            <a:r>
              <a:rPr lang="en-US" dirty="0">
                <a:solidFill>
                  <a:schemeClr val="accent1"/>
                </a:solidFill>
              </a:rPr>
              <a:t>without</a:t>
            </a:r>
            <a:r>
              <a:rPr lang="en-US" dirty="0"/>
              <a:t> the private key seems to be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!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2000" dirty="0"/>
              <a:t>(*Better: There are schemes such that it is apparently intractable to </a:t>
            </a:r>
            <a:r>
              <a:rPr lang="en-US" sz="2000" dirty="0">
                <a:solidFill>
                  <a:schemeClr val="accent1"/>
                </a:solidFill>
              </a:rPr>
              <a:t>“occasionally” “partially”</a:t>
            </a:r>
            <a:r>
              <a:rPr lang="en-US" sz="2000" dirty="0"/>
              <a:t> decrypt without the private key. Making this precise is beyond the scope of our course)</a:t>
            </a:r>
            <a:endParaRPr lang="en-US" dirty="0"/>
          </a:p>
          <a:p>
            <a:r>
              <a:rPr lang="en-US" dirty="0"/>
              <a:t>Example: “RSA”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These amazing encryption schemes make our modern internet experience possible! Can we </a:t>
            </a:r>
            <a:r>
              <a:rPr lang="en-US" dirty="0">
                <a:solidFill>
                  <a:schemeClr val="accent1"/>
                </a:solidFill>
              </a:rPr>
              <a:t>prove</a:t>
            </a:r>
            <a:r>
              <a:rPr lang="en-US" dirty="0"/>
              <a:t> that they are secure?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39F23-2994-C1A3-85AC-2E91E41E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CC57A-147E-B913-8BD8-F764A96452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828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CC57A-147E-B913-8BD8-F764A964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828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C1C92-4FAF-F45D-7505-5FCBE96E6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831" y="2150436"/>
                <a:ext cx="11229583" cy="43404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be a simplified public-key encryption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C1C92-4FAF-F45D-7505-5FCBE96E6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831" y="2150436"/>
                <a:ext cx="11229583" cy="4340407"/>
              </a:xfrm>
              <a:blipFill>
                <a:blip r:embed="rId4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20DE2-B2D5-49A0-4C51-C5CB8DA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47FEEF-A176-0CC2-E657-A11EA34B5945}"/>
                  </a:ext>
                </a:extLst>
              </p:cNvPr>
              <p:cNvSpPr/>
              <p:nvPr/>
            </p:nvSpPr>
            <p:spPr>
              <a:xfrm>
                <a:off x="481208" y="4320639"/>
                <a:ext cx="11229583" cy="96933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in polynomial time ☹️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47FEEF-A176-0CC2-E657-A11EA34B5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08" y="4320639"/>
                <a:ext cx="11229583" cy="9693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207238</TotalTime>
  <Words>1215</Words>
  <Application>Microsoft Office PowerPoint</Application>
  <PresentationFormat>Widescreen</PresentationFormat>
  <Paragraphs>162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How to feel about intractability</vt:lpstr>
      <vt:lpstr>Cryptography</vt:lpstr>
      <vt:lpstr>Secure communication</vt:lpstr>
      <vt:lpstr>Public-key encryption</vt:lpstr>
      <vt:lpstr>Public-key encryption scheme</vt:lpstr>
      <vt:lpstr>If Eve is computationally unbounded</vt:lpstr>
      <vt:lpstr>What if Eve is computationally bounded?</vt:lpstr>
      <vt:lpstr>Cryptography and "P" vs. "NP"</vt:lpstr>
      <vt:lpstr>Cryptography and "P" vs. "NP"</vt:lpstr>
      <vt:lpstr>Cryptography and "P" vs. "NP"</vt:lpstr>
      <vt:lpstr>Cryptography and "P" vs. "NP"</vt:lpstr>
      <vt:lpstr>Which problems can be solved through computation?</vt:lpstr>
      <vt:lpstr>Complexity theory: The study of computational resources</vt:lpstr>
      <vt:lpstr>Computational resources: Fuel for algorithms</vt:lpstr>
      <vt:lpstr>Sublinear-space computation</vt:lpstr>
      <vt:lpstr>Sublinear-space computation</vt:lpstr>
      <vt:lpstr>The complexity class "SPACE" (S)</vt:lpstr>
      <vt:lpstr>The complexity class "L"</vt:lpstr>
      <vt:lpstr>"BALANCED"∈"L" </vt:lpstr>
      <vt:lpstr>"L"⊆"P" </vt:lpstr>
      <vt:lpstr>PowerPoint Presentation</vt:lpstr>
      <vt:lpstr>The "L" vs. "P" problem</vt:lpstr>
      <vt:lpstr>"L" vs. "P" vs. "NP" vs. "PSPACE"</vt:lpstr>
      <vt:lpstr>Nondeterministic log space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1502</cp:revision>
  <dcterms:created xsi:type="dcterms:W3CDTF">2022-12-12T23:26:37Z</dcterms:created>
  <dcterms:modified xsi:type="dcterms:W3CDTF">2025-05-20T18:47:35Z</dcterms:modified>
</cp:coreProperties>
</file>