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726" r:id="rId3"/>
    <p:sldId id="727" r:id="rId4"/>
    <p:sldId id="728" r:id="rId5"/>
    <p:sldId id="897" r:id="rId6"/>
    <p:sldId id="739" r:id="rId7"/>
    <p:sldId id="901" r:id="rId8"/>
    <p:sldId id="950" r:id="rId9"/>
    <p:sldId id="903" r:id="rId10"/>
    <p:sldId id="965" r:id="rId11"/>
    <p:sldId id="964" r:id="rId12"/>
    <p:sldId id="948" r:id="rId13"/>
    <p:sldId id="423" r:id="rId14"/>
    <p:sldId id="742" r:id="rId15"/>
    <p:sldId id="910" r:id="rId16"/>
    <p:sldId id="911" r:id="rId17"/>
    <p:sldId id="972" r:id="rId18"/>
    <p:sldId id="714" r:id="rId19"/>
    <p:sldId id="984" r:id="rId20"/>
    <p:sldId id="958" r:id="rId21"/>
    <p:sldId id="985" r:id="rId22"/>
    <p:sldId id="951" r:id="rId23"/>
    <p:sldId id="983" r:id="rId24"/>
    <p:sldId id="952" r:id="rId25"/>
    <p:sldId id="977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>
        <p:scale>
          <a:sx n="90" d="100"/>
          <a:sy n="90" d="100"/>
        </p:scale>
        <p:origin x="912" y="4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“Prime Number Theorem” is a famous, more refined variant of Chebyshev’s Estimate. https://en.wikipedia.org/wiki/Prime_number_theorem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PIT is more commonly defined in terms of arithmetic *circuits* rather than arithmetic formulas, but the distinction is not important for our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7.png"/><Relationship Id="rId7" Type="http://schemas.openxmlformats.org/officeDocument/2006/relationships/image" Target="../media/image1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9" Type="http://schemas.openxmlformats.org/officeDocument/2006/relationships/image" Target="../media/image1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DDA4E60-F601-0A34-5907-BFDF57FA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F0BD-14C7-4E1E-A2F0-BE9251DF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30"/>
            <a:ext cx="10515600" cy="1325563"/>
          </a:xfrm>
        </p:spPr>
        <p:txBody>
          <a:bodyPr/>
          <a:lstStyle/>
          <a:p>
            <a:r>
              <a:rPr lang="en-US" dirty="0"/>
              <a:t>Step 1: Legendre’s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412D3-E98F-A129-984E-AE9637ED5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971" y="3428999"/>
                <a:ext cx="11353800" cy="3276599"/>
              </a:xfrm>
            </p:spPr>
            <p:txBody>
              <a:bodyPr/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Among the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of them are multiples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of them are multiples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of them are multiples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412D3-E98F-A129-984E-AE9637ED5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71" y="3428999"/>
                <a:ext cx="11353800" cy="3276599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04C-A1D7-590D-77DC-858A43CA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26D274-0014-FD7F-8129-C003A671A251}"/>
                  </a:ext>
                </a:extLst>
              </p:cNvPr>
              <p:cNvSpPr/>
              <p:nvPr/>
            </p:nvSpPr>
            <p:spPr>
              <a:xfrm>
                <a:off x="278645" y="1608824"/>
                <a:ext cx="11379956" cy="16893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Legendre’s Formula: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any prime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exponent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the prime factorization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precisely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lit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26D274-0014-FD7F-8129-C003A671A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45" y="1608824"/>
                <a:ext cx="11379956" cy="1689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C50B-13BB-FF61-65B1-7F58D342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07"/>
            <a:ext cx="10515600" cy="1325563"/>
          </a:xfrm>
        </p:spPr>
        <p:txBody>
          <a:bodyPr/>
          <a:lstStyle/>
          <a:p>
            <a:r>
              <a:rPr lang="en-US" dirty="0"/>
              <a:t>Proof of Chebyshev’s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971F-DBD0-F011-2E38-B7100D64F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144" y="1494745"/>
                <a:ext cx="11843656" cy="51940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Legendre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971F-DBD0-F011-2E38-B7100D64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144" y="1494745"/>
                <a:ext cx="11843656" cy="5194073"/>
              </a:xfrm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BF7AC-8611-BB3C-DD31-19598D2F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8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2971D41-31BA-5354-A28C-C3491640B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3A4A2-C241-C6BA-8ED1-40B022D060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3A4A2-C241-C6BA-8ED1-40B022D06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2C109-BABD-DB8B-A8EF-585BB0265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Randomized protocols are exponentially better than deterministic protocols!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2C109-BABD-DB8B-A8EF-585BB0265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0E7F0-EF5E-9CB8-414A-7C8543F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658D4B-390E-B3B2-6249-6DB3B88A1336}"/>
                  </a:ext>
                </a:extLst>
              </p:cNvPr>
              <p:cNvSpPr/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658D4B-390E-B3B2-6249-6DB3B88A1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9AB0D7-060F-D533-2913-CE585582F1AB}"/>
              </a:ext>
            </a:extLst>
          </p:cNvPr>
          <p:cNvGrpSpPr/>
          <p:nvPr/>
        </p:nvGrpSpPr>
        <p:grpSpPr>
          <a:xfrm>
            <a:off x="4703927" y="130187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4C5786-F149-DC6A-BDFE-84ADC62857F7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61E6B012-88E2-61C6-9D18-3FDB52393ED1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best describes the protocol?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C423F0-940D-E45D-0B80-E3185A16F080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1C1A4E6E-FFCE-331E-13D7-7B92CBD747A4}"/>
                  </a:ext>
                </a:extLst>
              </p:cNvPr>
              <p:cNvSpPr/>
              <p:nvPr/>
            </p:nvSpPr>
            <p:spPr>
              <a:xfrm>
                <a:off x="8345826" y="96010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amount of communication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is rarely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1C1A4E6E-FFCE-331E-13D7-7B92CBD74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96010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exagon 10">
            <a:extLst>
              <a:ext uri="{FF2B5EF4-FFF2-40B4-BE49-F238E27FC236}">
                <a16:creationId xmlns:a16="http://schemas.microsoft.com/office/drawing/2014/main" id="{40DA45AF-A43E-D3BA-7933-6473BB4F646D}"/>
              </a:ext>
            </a:extLst>
          </p:cNvPr>
          <p:cNvSpPr/>
          <p:nvPr/>
        </p:nvSpPr>
        <p:spPr>
          <a:xfrm>
            <a:off x="4790120" y="960106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The protocol succeeds on most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pairs of inputs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A041167-2C50-BF26-9A5A-48F7B7200701}"/>
              </a:ext>
            </a:extLst>
          </p:cNvPr>
          <p:cNvSpPr/>
          <p:nvPr/>
        </p:nvSpPr>
        <p:spPr>
          <a:xfrm>
            <a:off x="8339267" y="168353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 is likely that for every pair of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inputs, the protocol succeeds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B01A169-EF39-42CD-798F-26BA15C9642F}"/>
              </a:ext>
            </a:extLst>
          </p:cNvPr>
          <p:cNvSpPr/>
          <p:nvPr/>
        </p:nvSpPr>
        <p:spPr>
          <a:xfrm>
            <a:off x="4779470" y="168353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For every pair of inputs,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protocol is likely to succeed</a:t>
            </a:r>
          </a:p>
        </p:txBody>
      </p:sp>
    </p:spTree>
    <p:extLst>
      <p:ext uri="{BB962C8B-B14F-4D97-AF65-F5344CB8AC3E}">
        <p14:creationId xmlns:p14="http://schemas.microsoft.com/office/powerpoint/2010/main" val="54550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791630-E5CB-4BFB-DB47-C37294545EFB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D83B4-E4DE-03CD-48D9-2DEAD3F5F7D6}"/>
              </a:ext>
            </a:extLst>
          </p:cNvPr>
          <p:cNvCxnSpPr>
            <a:cxnSpLocks/>
          </p:cNvCxnSpPr>
          <p:nvPr/>
        </p:nvCxnSpPr>
        <p:spPr>
          <a:xfrm>
            <a:off x="5515200" y="24187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AEDA1-7544-90A6-1570-ED312458B5BB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AEA77-8870-0339-BAB9-6DC595EC52E7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0F4DE-9467-8BD9-4112-CD311597A440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AE9CE-B467-81D7-4AA9-FB5234C14BC2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3CDAF-E64C-BEAC-E93C-558B035D15C2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5E977-0C46-2B60-7AE8-DA030511B89C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7432162" y="2610244"/>
            <a:ext cx="2381690" cy="592290"/>
            <a:chOff x="7432162" y="893197"/>
            <a:chExt cx="2381690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65DF3-8266-D065-6E81-D398168F2968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528D73-6160-96B2-7684-499F7027BAA9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7448F-8E4E-061B-6293-37360B6273F4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1BD5A8-2811-3F0A-6A14-08C345EA5E9E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22DE8D-A5BE-B10A-4F35-6DCCB3121F82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B294F-F36C-717D-4D5F-C33D63F18C7D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20A09E-503C-715A-1BF3-0291524F4E84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0">
            <a:extLst>
              <a:ext uri="{FF2B5EF4-FFF2-40B4-BE49-F238E27FC236}">
                <a16:creationId xmlns:a16="http://schemas.microsoft.com/office/drawing/2014/main" id="{B3ED3D67-DEE1-DC2D-63AA-54DD0F45E6F7}"/>
              </a:ext>
            </a:extLst>
          </p:cNvPr>
          <p:cNvSpPr txBox="1"/>
          <p:nvPr/>
        </p:nvSpPr>
        <p:spPr>
          <a:xfrm>
            <a:off x="6471687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/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0520DE-FB2E-D787-B93A-B52A6F56BB54}"/>
              </a:ext>
            </a:extLst>
          </p:cNvPr>
          <p:cNvCxnSpPr>
            <a:cxnSpLocks/>
          </p:cNvCxnSpPr>
          <p:nvPr/>
        </p:nvCxnSpPr>
        <p:spPr>
          <a:xfrm>
            <a:off x="5515200" y="34153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2CD71-B67E-ACA1-495A-B95C067B3EBD}"/>
              </a:ext>
            </a:extLst>
          </p:cNvPr>
          <p:cNvCxnSpPr>
            <a:cxnSpLocks/>
          </p:cNvCxnSpPr>
          <p:nvPr/>
        </p:nvCxnSpPr>
        <p:spPr>
          <a:xfrm>
            <a:off x="5515200" y="4576120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006AAF-53E2-1BCE-EC05-D6C4229E711F}"/>
              </a:ext>
            </a:extLst>
          </p:cNvPr>
          <p:cNvCxnSpPr>
            <a:cxnSpLocks/>
          </p:cNvCxnSpPr>
          <p:nvPr/>
        </p:nvCxnSpPr>
        <p:spPr>
          <a:xfrm>
            <a:off x="5530704" y="557945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close up of a coin&#10;&#10;Description automatically generated">
            <a:extLst>
              <a:ext uri="{FF2B5EF4-FFF2-40B4-BE49-F238E27FC236}">
                <a16:creationId xmlns:a16="http://schemas.microsoft.com/office/drawing/2014/main" id="{2E46C82C-22EE-DD5A-21E3-93ED9CCE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49" y="4727022"/>
            <a:ext cx="702371" cy="70237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4" y="3959158"/>
            <a:ext cx="1580561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0 w 1580533"/>
              <a:gd name="connsiteY1" fmla="*/ 1911909 h 1911909"/>
              <a:gd name="connsiteX0" fmla="*/ 1580533 w 1580558"/>
              <a:gd name="connsiteY0" fmla="*/ 0 h 1911909"/>
              <a:gd name="connsiteX1" fmla="*/ 0 w 1580558"/>
              <a:gd name="connsiteY1" fmla="*/ 1911909 h 1911909"/>
              <a:gd name="connsiteX0" fmla="*/ 1580533 w 1580561"/>
              <a:gd name="connsiteY0" fmla="*/ 0 h 1911909"/>
              <a:gd name="connsiteX1" fmla="*/ 0 w 1580561"/>
              <a:gd name="connsiteY1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0561" h="1911909">
                <a:moveTo>
                  <a:pt x="1580533" y="0"/>
                </a:moveTo>
                <a:cubicBezTo>
                  <a:pt x="1586489" y="658903"/>
                  <a:pt x="642044" y="1418606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/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9AB-ACEE-6D46-1E13-335BA028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(time bound)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time-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if we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it halts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</a:t>
                </a:r>
                <a:r>
                  <a:rPr lang="en-US" dirty="0"/>
                  <a:t>e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coin tosses</a:t>
                </a:r>
              </a:p>
              <a:p>
                <a:r>
                  <a:rPr lang="en-US" dirty="0"/>
                  <a:t>(Giving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random bits would be pointless)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  <a:blipFill>
                <a:blip r:embed="rId2"/>
                <a:stretch>
                  <a:fillRect l="-928" r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96FA-0FDB-853B-2BA3-21F18CA5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3E508949-B163-53D4-4B99-4C1200C4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B4F8-54CD-C8D7-B48D-F1ED5E85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we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uniformly at random</a:t>
                </a:r>
                <a:r>
                  <a:rPr lang="en-US" dirty="0"/>
                  <a:t> and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accepts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accepts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when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tape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initialized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with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015F-AA6D-ABE0-254C-2CB11E0D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0DB62237-B298-10C8-70FF-46F4706BD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3E98-AB17-5A68-D2AF-150CCC6E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TMs: 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E1DE-1787-33CF-701A-91F422E55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time-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Turing machine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E1DE-1787-33CF-701A-91F422E55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9B29-B88E-013B-B74C-1C17213D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82C12834-E432-D20E-042B-24468F576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14" y="577461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363200" cy="49059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is the set of languages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polynomial-time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“</a:t>
                </a:r>
                <a:r>
                  <a:rPr lang="en-US" u="sng" dirty="0"/>
                  <a:t>B</a:t>
                </a:r>
                <a:r>
                  <a:rPr lang="en-US" dirty="0"/>
                  <a:t>ounded-error </a:t>
                </a:r>
                <a:r>
                  <a:rPr lang="en-US" u="sng" dirty="0"/>
                  <a:t>P</a:t>
                </a:r>
                <a:r>
                  <a:rPr lang="en-US" dirty="0"/>
                  <a:t>robabilistic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363200" cy="4905915"/>
              </a:xfrm>
              <a:blipFill>
                <a:blip r:embed="rId3"/>
                <a:stretch>
                  <a:fillRect l="-1059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B9C9-FCCF-9FCE-0725-6E59E8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3A254836-AB7B-E40F-0957-175C5D6CA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94A-E77D-2E2F-5C97-4EFFBD3B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High school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56A2A-6477-BB04-5B91-CCB5EA588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“Expand and simplify: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How difficult</a:t>
                </a:r>
                <a:r>
                  <a:rPr lang="en-US" dirty="0"/>
                  <a:t> is this type of exercise?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56A2A-6477-BB04-5B91-CCB5EA588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213E5-B531-DF38-4610-1C232907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6BDC5B-7B86-5DF7-583C-759978C75FD7}"/>
              </a:ext>
            </a:extLst>
          </p:cNvPr>
          <p:cNvGrpSpPr/>
          <p:nvPr/>
        </p:nvGrpSpPr>
        <p:grpSpPr>
          <a:xfrm>
            <a:off x="4320000" y="2584803"/>
            <a:ext cx="2815200" cy="1192049"/>
            <a:chOff x="4320000" y="2584803"/>
            <a:chExt cx="2815200" cy="1192049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BBE7E8C-AE1B-0FB5-A83C-C5635EC232BC}"/>
                </a:ext>
              </a:extLst>
            </p:cNvPr>
            <p:cNvSpPr/>
            <p:nvPr/>
          </p:nvSpPr>
          <p:spPr>
            <a:xfrm rot="5400000">
              <a:off x="5492615" y="1484188"/>
              <a:ext cx="304369" cy="2505600"/>
            </a:xfrm>
            <a:prstGeom prst="rightBrace">
              <a:avLst>
                <a:gd name="adj1" fmla="val 3252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9E30C3-B36B-10E1-5448-097EBB055336}"/>
                </a:ext>
              </a:extLst>
            </p:cNvPr>
            <p:cNvSpPr txBox="1"/>
            <p:nvPr/>
          </p:nvSpPr>
          <p:spPr>
            <a:xfrm>
              <a:off x="4320000" y="2896483"/>
              <a:ext cx="2815200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This type of expression is called an </a:t>
              </a:r>
              <a:r>
                <a:rPr lang="en-US" dirty="0">
                  <a:solidFill>
                    <a:schemeClr val="accent1"/>
                  </a:solidFill>
                </a:rPr>
                <a:t>arithmetic 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7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Communication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110C-E0B2-1B42-03B5-C0CF98C7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47C53-5964-2011-477B-B12751405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arithmetic formula</a:t>
                </a:r>
                <a:r>
                  <a:rPr lang="en-US" dirty="0"/>
                  <a:t> is a rooted binary tree</a:t>
                </a:r>
              </a:p>
              <a:p>
                <a:pPr lvl="1"/>
                <a:r>
                  <a:rPr lang="en-US" dirty="0"/>
                  <a:t>Each internal node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leaf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47C53-5964-2011-477B-B12751405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E2479-703D-60E7-3F4D-59C9584C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B6A8EB-1086-DEEF-0861-BCD97DA9970C}"/>
              </a:ext>
            </a:extLst>
          </p:cNvPr>
          <p:cNvGrpSpPr/>
          <p:nvPr/>
        </p:nvGrpSpPr>
        <p:grpSpPr>
          <a:xfrm>
            <a:off x="8730684" y="3141133"/>
            <a:ext cx="3190382" cy="2825753"/>
            <a:chOff x="8138018" y="3521773"/>
            <a:chExt cx="3190382" cy="28257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69CFD8-0E36-B613-82DC-4A151B8F803D}"/>
                    </a:ext>
                  </a:extLst>
                </p:cNvPr>
                <p:cNvSpPr/>
                <p:nvPr/>
              </p:nvSpPr>
              <p:spPr>
                <a:xfrm>
                  <a:off x="9269194" y="352177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869CFD8-0E36-B613-82DC-4A151B8F8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9194" y="3521773"/>
                  <a:ext cx="508000" cy="50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A85660D-0B6B-A679-B825-2D0582461ACB}"/>
                    </a:ext>
                  </a:extLst>
                </p:cNvPr>
                <p:cNvSpPr/>
                <p:nvPr/>
              </p:nvSpPr>
              <p:spPr>
                <a:xfrm>
                  <a:off x="8512636" y="4214154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A85660D-0B6B-A679-B825-2D0582461A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2636" y="4214154"/>
                  <a:ext cx="508000" cy="50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9D8198F-55D0-33C7-EBB5-EA96B02971C7}"/>
                    </a:ext>
                  </a:extLst>
                </p:cNvPr>
                <p:cNvSpPr/>
                <p:nvPr/>
              </p:nvSpPr>
              <p:spPr>
                <a:xfrm>
                  <a:off x="10015681" y="4247237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9D8198F-55D0-33C7-EBB5-EA96B02971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681" y="4247237"/>
                  <a:ext cx="508000" cy="50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6B957AC-E7BA-B36D-4633-D5D698EC8654}"/>
                    </a:ext>
                  </a:extLst>
                </p:cNvPr>
                <p:cNvSpPr/>
                <p:nvPr/>
              </p:nvSpPr>
              <p:spPr>
                <a:xfrm>
                  <a:off x="8138018" y="4971788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6B957AC-E7BA-B36D-4633-D5D698EC8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018" y="4971788"/>
                  <a:ext cx="508000" cy="50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199821F-E4B3-6E6D-FCCF-3CE9F3BFB5E4}"/>
                    </a:ext>
                  </a:extLst>
                </p:cNvPr>
                <p:cNvSpPr/>
                <p:nvPr/>
              </p:nvSpPr>
              <p:spPr>
                <a:xfrm>
                  <a:off x="8859401" y="4985723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199821F-E4B3-6E6D-FCCF-3CE9F3BFB5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401" y="4985723"/>
                  <a:ext cx="508000" cy="50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9BA0469-C3F6-6F08-1E3E-053F51985E28}"/>
                    </a:ext>
                  </a:extLst>
                </p:cNvPr>
                <p:cNvSpPr/>
                <p:nvPr/>
              </p:nvSpPr>
              <p:spPr>
                <a:xfrm>
                  <a:off x="9673549" y="498438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9BA0469-C3F6-6F08-1E3E-053F51985E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549" y="4984381"/>
                  <a:ext cx="508000" cy="50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5417BF5-C56C-E401-A52D-F57257669638}"/>
                    </a:ext>
                  </a:extLst>
                </p:cNvPr>
                <p:cNvSpPr/>
                <p:nvPr/>
              </p:nvSpPr>
              <p:spPr>
                <a:xfrm>
                  <a:off x="10449286" y="4998316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5417BF5-C56C-E401-A52D-F57257669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9286" y="4998316"/>
                  <a:ext cx="508000" cy="50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1E15C62-EF7C-E64F-736F-F6F766D81115}"/>
                </a:ext>
              </a:extLst>
            </p:cNvPr>
            <p:cNvCxnSpPr>
              <a:stCxn id="8" idx="0"/>
              <a:endCxn id="6" idx="3"/>
            </p:cNvCxnSpPr>
            <p:nvPr/>
          </p:nvCxnSpPr>
          <p:spPr>
            <a:xfrm flipV="1">
              <a:off x="8392018" y="4647759"/>
              <a:ext cx="195013" cy="324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2E1040-172D-FD05-5189-D951128C2CE1}"/>
                </a:ext>
              </a:extLst>
            </p:cNvPr>
            <p:cNvCxnSpPr>
              <a:cxnSpLocks/>
              <a:stCxn id="9" idx="0"/>
              <a:endCxn id="6" idx="5"/>
            </p:cNvCxnSpPr>
            <p:nvPr/>
          </p:nvCxnSpPr>
          <p:spPr>
            <a:xfrm flipH="1" flipV="1">
              <a:off x="8946241" y="4647759"/>
              <a:ext cx="167160" cy="3379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B9FF8B-ED41-7C85-80A4-17E18A7F5341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9927549" y="4680842"/>
              <a:ext cx="162527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DCE01EF-CA4E-10C3-B3F0-8410595FDBE5}"/>
                </a:ext>
              </a:extLst>
            </p:cNvPr>
            <p:cNvCxnSpPr>
              <a:cxnSpLocks/>
              <a:stCxn id="11" idx="0"/>
              <a:endCxn id="7" idx="5"/>
            </p:cNvCxnSpPr>
            <p:nvPr/>
          </p:nvCxnSpPr>
          <p:spPr>
            <a:xfrm flipH="1" flipV="1">
              <a:off x="10449286" y="4680842"/>
              <a:ext cx="254000" cy="3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35CAEE8-1C6C-3F85-38F4-519AED75CE53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8946241" y="3955378"/>
              <a:ext cx="397348" cy="33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33B812-0E89-AE84-F15E-4883C128212C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9702799" y="3955378"/>
              <a:ext cx="387277" cy="366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E989E94-7B76-0F4B-21DB-377D1484B4C9}"/>
                    </a:ext>
                  </a:extLst>
                </p:cNvPr>
                <p:cNvSpPr/>
                <p:nvPr/>
              </p:nvSpPr>
              <p:spPr>
                <a:xfrm>
                  <a:off x="10820400" y="5828527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E989E94-7B76-0F4B-21DB-377D1484B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400" y="5828527"/>
                  <a:ext cx="508000" cy="50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DAC5C7A-DAB8-D5F0-C6FB-FE5B96CD2CCD}"/>
                    </a:ext>
                  </a:extLst>
                </p:cNvPr>
                <p:cNvSpPr/>
                <p:nvPr/>
              </p:nvSpPr>
              <p:spPr>
                <a:xfrm>
                  <a:off x="10090076" y="5839526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DAC5C7A-DAB8-D5F0-C6FB-FE5B96CD2C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0076" y="5839526"/>
                  <a:ext cx="508000" cy="50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154904-1988-26DC-4C2F-066B76469A6B}"/>
                </a:ext>
              </a:extLst>
            </p:cNvPr>
            <p:cNvCxnSpPr>
              <a:cxnSpLocks/>
              <a:stCxn id="22" idx="0"/>
              <a:endCxn id="11" idx="3"/>
            </p:cNvCxnSpPr>
            <p:nvPr/>
          </p:nvCxnSpPr>
          <p:spPr>
            <a:xfrm flipV="1">
              <a:off x="10344076" y="5431921"/>
              <a:ext cx="179605" cy="407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1B5CE2-CE51-3D3D-1DEC-80058E87AE31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10882891" y="5431921"/>
              <a:ext cx="191509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12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D3A825D-A2B6-9949-F467-AE3CCBE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3E7-C9F9-EAF0-9A20-498C4C47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arithmetic formula</a:t>
                </a:r>
                <a:r>
                  <a:rPr lang="en-US" dirty="0"/>
                  <a:t> is a rooted binary tree</a:t>
                </a:r>
              </a:p>
              <a:p>
                <a:pPr lvl="1"/>
                <a:r>
                  <a:rPr lang="en-US" dirty="0"/>
                  <a:t>Each internal node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leaf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60CA-54F9-4D60-53CA-78094EF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5B7A66-99D2-43FF-4645-4380C963E2EA}"/>
              </a:ext>
            </a:extLst>
          </p:cNvPr>
          <p:cNvGrpSpPr/>
          <p:nvPr/>
        </p:nvGrpSpPr>
        <p:grpSpPr>
          <a:xfrm>
            <a:off x="9077818" y="3249053"/>
            <a:ext cx="2829568" cy="2792973"/>
            <a:chOff x="8730684" y="3141133"/>
            <a:chExt cx="2829568" cy="27929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/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/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/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/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/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/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/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FFB7B-7389-B980-59D1-4875A9F3BAAF}"/>
                </a:ext>
              </a:extLst>
            </p:cNvPr>
            <p:cNvCxnSpPr>
              <a:stCxn id="8" idx="0"/>
              <a:endCxn id="6" idx="3"/>
            </p:cNvCxnSpPr>
            <p:nvPr/>
          </p:nvCxnSpPr>
          <p:spPr>
            <a:xfrm flipV="1">
              <a:off x="8984684" y="4267119"/>
              <a:ext cx="195013" cy="324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4B65CF-7BBB-372B-5EAC-7D406A139087}"/>
                </a:ext>
              </a:extLst>
            </p:cNvPr>
            <p:cNvCxnSpPr>
              <a:cxnSpLocks/>
              <a:stCxn id="11" idx="0"/>
              <a:endCxn id="6" idx="5"/>
            </p:cNvCxnSpPr>
            <p:nvPr/>
          </p:nvCxnSpPr>
          <p:spPr>
            <a:xfrm flipH="1" flipV="1">
              <a:off x="9538907" y="4267119"/>
              <a:ext cx="286969" cy="317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8D5B9C-D578-2B01-8B6C-E419666834C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10520215" y="4300202"/>
              <a:ext cx="162527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EFB31C-DDD2-8763-A3C0-82CAD3561BAF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11041952" y="4300202"/>
              <a:ext cx="264300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A76669-B31A-7FBD-D233-C3D4E98CA965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9538907" y="3574738"/>
              <a:ext cx="397348" cy="33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BF5AF6-C65C-0A51-6F21-B51373EBF71D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10295465" y="3574738"/>
              <a:ext cx="387277" cy="366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/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/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A49771-EACC-AB7E-AA28-55FD86BC2027}"/>
                </a:ext>
              </a:extLst>
            </p:cNvPr>
            <p:cNvCxnSpPr>
              <a:cxnSpLocks/>
              <a:stCxn id="22" idx="0"/>
              <a:endCxn id="11" idx="3"/>
            </p:cNvCxnSpPr>
            <p:nvPr/>
          </p:nvCxnSpPr>
          <p:spPr>
            <a:xfrm flipV="1">
              <a:off x="9466666" y="5018501"/>
              <a:ext cx="179605" cy="407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E55755-8E95-121E-F570-AF689A5D0C44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10005481" y="5018501"/>
              <a:ext cx="191509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0DC-4CDF-22C3-043A-766D6D6E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1" dirty="0"/>
                  <a:t>Problem:</a:t>
                </a:r>
                <a:r>
                  <a:rPr lang="en-US" dirty="0"/>
                  <a:t> Given an arithmetic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dirty="0"/>
                  <a:t>As a language: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arithmetic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formula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High school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Expand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into monomials, then </a:t>
                </a:r>
                <a:r>
                  <a:rPr lang="en-US" dirty="0">
                    <a:solidFill>
                      <a:schemeClr val="accent1"/>
                    </a:solidFill>
                  </a:rPr>
                  <a:t>simplify</a:t>
                </a:r>
                <a:r>
                  <a:rPr lang="en-US" dirty="0"/>
                  <a:t> by canceling like terms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2739-5749-443C-CB42-F9F70BAC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244CA-C03D-D5C6-186B-2C444C1A3F91}"/>
              </a:ext>
            </a:extLst>
          </p:cNvPr>
          <p:cNvGrpSpPr/>
          <p:nvPr/>
        </p:nvGrpSpPr>
        <p:grpSpPr>
          <a:xfrm>
            <a:off x="4353251" y="4077000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F39C16-6964-9D44-B666-569021659B66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7038ABC-7169-4760-989B-B5961B3D84D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time complexity of this algorithm?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979AC-00A9-575F-EBDB-AF3882DE40E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C321B7FF-5608-BC5C-8B8C-2063837AD808}"/>
                  </a:ext>
                </a:extLst>
              </p:cNvPr>
              <p:cNvSpPr/>
              <p:nvPr/>
            </p:nvSpPr>
            <p:spPr>
              <a:xfrm>
                <a:off x="4439444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C321B7FF-5608-BC5C-8B8C-2063837A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44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3EF0F14-93F3-C222-3876-9E310B7A8F84}"/>
                  </a:ext>
                </a:extLst>
              </p:cNvPr>
              <p:cNvSpPr/>
              <p:nvPr/>
            </p:nvSpPr>
            <p:spPr>
              <a:xfrm>
                <a:off x="4439444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3EF0F14-93F3-C222-3876-9E310B7A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44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A556CC7-3E57-1513-F261-F38655C56C9E}"/>
                  </a:ext>
                </a:extLst>
              </p:cNvPr>
              <p:cNvSpPr/>
              <p:nvPr/>
            </p:nvSpPr>
            <p:spPr>
              <a:xfrm>
                <a:off x="7988591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A556CC7-3E57-1513-F261-F38655C5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91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6E950505-66D1-7DE5-BF06-1B730CCD732F}"/>
                  </a:ext>
                </a:extLst>
              </p:cNvPr>
              <p:cNvSpPr/>
              <p:nvPr/>
            </p:nvSpPr>
            <p:spPr>
              <a:xfrm>
                <a:off x="7988591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6E950505-66D1-7DE5-BF06-1B730CCD7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91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8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260C-22E7-FB74-AC98-C95252495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55CA-FD5B-C800-8607-3A0D381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59C22-8FDC-7F77-60EE-0F5D67FFA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200" y="1825625"/>
                <a:ext cx="110448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/>
                  <a:t>Given: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pt-BR" sz="1800" dirty="0"/>
              </a:p>
              <a:p>
                <a:r>
                  <a:rPr lang="pt-BR" sz="1800" dirty="0"/>
                  <a:t>Expand: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𝑏𝑑𝑏𝑒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𝑏𝑐𝑑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𝑏𝑐𝑑𝑒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𝑐𝑎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𝑎𝑏𝑑𝑒𝑐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𝑎𝑒𝑐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𝑎𝑒𝑐𝑎</m:t>
                      </m:r>
                    </m:oMath>
                  </m:oMathPara>
                </a14:m>
                <a:endParaRPr lang="pt-BR" sz="1800" dirty="0"/>
              </a:p>
              <a:p>
                <a:r>
                  <a:rPr lang="pt-BR" sz="1800" dirty="0"/>
                  <a:t>Everything cancels out: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59C22-8FDC-7F77-60EE-0F5D67FFA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200" y="1825625"/>
                <a:ext cx="11044800" cy="4351338"/>
              </a:xfrm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A314-8DBE-5F5C-6BA3-31563711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3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A82-B447-19FD-F6C9-428AFE1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7781D-4D2C-E0E3-3521-E0F31ED24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7200" y="1690689"/>
                <a:ext cx="9770400" cy="38389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 in some cases ☹️</a:t>
                </a:r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Open Question: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Next 10 slides: We will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7781D-4D2C-E0E3-3521-E0F31ED24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200" y="1690689"/>
                <a:ext cx="9770400" cy="3838912"/>
              </a:xfrm>
              <a:blipFill>
                <a:blip r:embed="rId3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0E43-9D0A-878C-AA5F-C42431C6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F029673-D067-0D9B-6FFF-3B5CE323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951-38D4-FED8-4448-756F450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95"/>
            <a:ext cx="10515600" cy="1325563"/>
          </a:xfrm>
        </p:spPr>
        <p:txBody>
          <a:bodyPr/>
          <a:lstStyle/>
          <a:p>
            <a:r>
              <a:rPr lang="en-US" dirty="0"/>
              <a:t>Evaluating an arithmetic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A4245-7E16-8A2E-452D-399A12E3C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38" y="1470582"/>
                <a:ext cx="10805576" cy="50202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arithmetic formula and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A4245-7E16-8A2E-452D-399A12E3C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38" y="1470582"/>
                <a:ext cx="10805576" cy="5020262"/>
              </a:xfrm>
              <a:blipFill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2795C-7BB6-671F-9EB7-35A57CC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E03F9B-FFBB-568C-FD96-5F72CED41002}"/>
                  </a:ext>
                </a:extLst>
              </p:cNvPr>
              <p:cNvSpPr/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one can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E03F9B-FFBB-568C-FD96-5F72CED41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0C1101-3CCD-7FA8-DE24-7AF5539203E4}"/>
                  </a:ext>
                </a:extLst>
              </p:cNvPr>
              <p:cNvSpPr txBox="1"/>
              <p:nvPr/>
            </p:nvSpPr>
            <p:spPr>
              <a:xfrm>
                <a:off x="6574564" y="3965223"/>
                <a:ext cx="28012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400" dirty="0"/>
                  <a:t> ✔️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0C1101-3CCD-7FA8-DE24-7AF55392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64" y="3965223"/>
                <a:ext cx="2801298" cy="1754326"/>
              </a:xfrm>
              <a:prstGeom prst="rect">
                <a:avLst/>
              </a:prstGeom>
              <a:blipFill>
                <a:blip r:embed="rId4"/>
                <a:stretch>
                  <a:fillRect l="-654" r="-5229" b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DFA9AB-F318-6DDF-0DBC-B837A401FEC4}"/>
                  </a:ext>
                </a:extLst>
              </p:cNvPr>
              <p:cNvSpPr txBox="1"/>
              <p:nvPr/>
            </p:nvSpPr>
            <p:spPr>
              <a:xfrm>
                <a:off x="1050032" y="5480133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DFA9AB-F318-6DDF-0DBC-B837A401F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32" y="5480133"/>
                <a:ext cx="5719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79BF72-D123-3D9D-0B30-BA12E1609C60}"/>
                  </a:ext>
                </a:extLst>
              </p:cNvPr>
              <p:cNvSpPr txBox="1"/>
              <p:nvPr/>
            </p:nvSpPr>
            <p:spPr>
              <a:xfrm>
                <a:off x="3256087" y="548730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79BF72-D123-3D9D-0B30-BA12E160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7" y="5487305"/>
                <a:ext cx="5719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78B94B-8108-D524-AC7B-2F1FC443012B}"/>
                  </a:ext>
                </a:extLst>
              </p:cNvPr>
              <p:cNvSpPr txBox="1"/>
              <p:nvPr/>
            </p:nvSpPr>
            <p:spPr>
              <a:xfrm>
                <a:off x="2578058" y="5537737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78B94B-8108-D524-AC7B-2F1FC443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58" y="5537737"/>
                <a:ext cx="5719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C886E-4CE1-40F7-5CD1-D9376E4B927C}"/>
                  </a:ext>
                </a:extLst>
              </p:cNvPr>
              <p:cNvSpPr txBox="1"/>
              <p:nvPr/>
            </p:nvSpPr>
            <p:spPr>
              <a:xfrm>
                <a:off x="2272945" y="615007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C886E-4CE1-40F7-5CD1-D9376E4B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945" y="6150075"/>
                <a:ext cx="5719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FC4BC-A03E-B844-90BA-F83DCFD8BEF5}"/>
                  </a:ext>
                </a:extLst>
              </p:cNvPr>
              <p:cNvSpPr txBox="1"/>
              <p:nvPr/>
            </p:nvSpPr>
            <p:spPr>
              <a:xfrm>
                <a:off x="1335878" y="4453140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FC4BC-A03E-B844-90BA-F83DCFD8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78" y="4453140"/>
                <a:ext cx="5719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415B45-3B8C-E189-E0DF-1E461D875420}"/>
                  </a:ext>
                </a:extLst>
              </p:cNvPr>
              <p:cNvSpPr txBox="1"/>
              <p:nvPr/>
            </p:nvSpPr>
            <p:spPr>
              <a:xfrm>
                <a:off x="2960064" y="448597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415B45-3B8C-E189-E0DF-1E461D87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064" y="4485975"/>
                <a:ext cx="5719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FEE16-30BA-9533-2CD5-51D863204682}"/>
                  </a:ext>
                </a:extLst>
              </p:cNvPr>
              <p:cNvSpPr txBox="1"/>
              <p:nvPr/>
            </p:nvSpPr>
            <p:spPr>
              <a:xfrm>
                <a:off x="2098584" y="3786324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FEE16-30BA-9533-2CD5-51D86320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84" y="3786324"/>
                <a:ext cx="571954" cy="369332"/>
              </a:xfrm>
              <a:prstGeom prst="rect">
                <a:avLst/>
              </a:prstGeom>
              <a:blipFill>
                <a:blip r:embed="rId11"/>
                <a:stretch>
                  <a:fillRect r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79D1995-0C2F-4327-8BE8-C14A75F44AF3}"/>
              </a:ext>
            </a:extLst>
          </p:cNvPr>
          <p:cNvGrpSpPr/>
          <p:nvPr/>
        </p:nvGrpSpPr>
        <p:grpSpPr>
          <a:xfrm>
            <a:off x="1353256" y="4133861"/>
            <a:ext cx="2188808" cy="2128423"/>
            <a:chOff x="1353256" y="4133861"/>
            <a:chExt cx="2188808" cy="212842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AE16114-B6FF-35EA-B7E4-7BE3413E535A}"/>
                </a:ext>
              </a:extLst>
            </p:cNvPr>
            <p:cNvGrpSpPr/>
            <p:nvPr/>
          </p:nvGrpSpPr>
          <p:grpSpPr>
            <a:xfrm>
              <a:off x="1353256" y="4133861"/>
              <a:ext cx="2188808" cy="2128423"/>
              <a:chOff x="1353256" y="4133861"/>
              <a:chExt cx="2188808" cy="21284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ACAC394-34A7-42C9-552C-E4F37B9B75AF}"/>
                      </a:ext>
                    </a:extLst>
                  </p:cNvPr>
                  <p:cNvSpPr/>
                  <p:nvPr/>
                </p:nvSpPr>
                <p:spPr>
                  <a:xfrm>
                    <a:off x="2217632" y="4133861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ACAC394-34A7-42C9-552C-E4F37B9B75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7632" y="4133861"/>
                    <a:ext cx="388183" cy="38818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C3FB807-7D92-5A3B-DF18-502A611595FC}"/>
                      </a:ext>
                    </a:extLst>
                  </p:cNvPr>
                  <p:cNvSpPr/>
                  <p:nvPr/>
                </p:nvSpPr>
                <p:spPr>
                  <a:xfrm>
                    <a:off x="1639516" y="4662936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C3FB807-7D92-5A3B-DF18-502A611595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9516" y="4662936"/>
                    <a:ext cx="388183" cy="388183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0522301-6F5A-D82C-0E1C-5AF0CE8D7DCB}"/>
                      </a:ext>
                    </a:extLst>
                  </p:cNvPr>
                  <p:cNvSpPr/>
                  <p:nvPr/>
                </p:nvSpPr>
                <p:spPr>
                  <a:xfrm>
                    <a:off x="2788051" y="4688216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0522301-6F5A-D82C-0E1C-5AF0CE8D7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051" y="4688216"/>
                    <a:ext cx="388183" cy="38818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5886AF9-F83D-BA52-7D6D-867285A2B5FA}"/>
                      </a:ext>
                    </a:extLst>
                  </p:cNvPr>
                  <p:cNvSpPr/>
                  <p:nvPr/>
                </p:nvSpPr>
                <p:spPr>
                  <a:xfrm>
                    <a:off x="1353256" y="5241874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5886AF9-F83D-BA52-7D6D-867285A2B5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3256" y="5241874"/>
                    <a:ext cx="388183" cy="388183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CADA46D-00DA-63B5-0551-338FFB281611}"/>
                      </a:ext>
                    </a:extLst>
                  </p:cNvPr>
                  <p:cNvSpPr/>
                  <p:nvPr/>
                </p:nvSpPr>
                <p:spPr>
                  <a:xfrm>
                    <a:off x="3153881" y="5241281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CADA46D-00DA-63B5-0551-338FFB281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3881" y="5241281"/>
                    <a:ext cx="388183" cy="38818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392E32A-D714-41B7-ADF2-6079331E9109}"/>
                      </a:ext>
                    </a:extLst>
                  </p:cNvPr>
                  <p:cNvSpPr/>
                  <p:nvPr/>
                </p:nvSpPr>
                <p:spPr>
                  <a:xfrm>
                    <a:off x="2526615" y="5251497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392E32A-D714-41B7-ADF2-6079331E91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615" y="5251497"/>
                    <a:ext cx="388183" cy="38818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6826E05-895A-5099-2EFD-8A2287874517}"/>
                      </a:ext>
                    </a:extLst>
                  </p:cNvPr>
                  <p:cNvSpPr/>
                  <p:nvPr/>
                </p:nvSpPr>
                <p:spPr>
                  <a:xfrm>
                    <a:off x="1948604" y="5231300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6826E05-895A-5099-2EFD-8A22878745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8604" y="5231300"/>
                    <a:ext cx="388183" cy="38818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27B7D54-579E-8646-1D4D-B9D1F7C01AD3}"/>
                  </a:ext>
                </a:extLst>
              </p:cNvPr>
              <p:cNvCxnSpPr>
                <a:stCxn id="32" idx="0"/>
                <a:endCxn id="30" idx="3"/>
              </p:cNvCxnSpPr>
              <p:nvPr/>
            </p:nvCxnSpPr>
            <p:spPr>
              <a:xfrm flipV="1">
                <a:off x="1547347" y="4994271"/>
                <a:ext cx="149017" cy="247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F061309-3746-3746-76B2-31E60F943B5B}"/>
                  </a:ext>
                </a:extLst>
              </p:cNvPr>
              <p:cNvCxnSpPr>
                <a:cxnSpLocks/>
                <a:stCxn id="35" idx="0"/>
                <a:endCxn id="30" idx="5"/>
              </p:cNvCxnSpPr>
              <p:nvPr/>
            </p:nvCxnSpPr>
            <p:spPr>
              <a:xfrm flipH="1" flipV="1">
                <a:off x="1970851" y="4994271"/>
                <a:ext cx="171845" cy="23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7A19CD7-E167-31BE-FD25-43E0CBF8ED24}"/>
                  </a:ext>
                </a:extLst>
              </p:cNvPr>
              <p:cNvCxnSpPr>
                <a:cxnSpLocks/>
                <a:stCxn id="34" idx="0"/>
                <a:endCxn id="31" idx="3"/>
              </p:cNvCxnSpPr>
              <p:nvPr/>
            </p:nvCxnSpPr>
            <p:spPr>
              <a:xfrm flipV="1">
                <a:off x="2720706" y="5019551"/>
                <a:ext cx="124193" cy="2319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2D1173A-E655-F03E-59D0-6971587AE5F2}"/>
                  </a:ext>
                </a:extLst>
              </p:cNvPr>
              <p:cNvCxnSpPr>
                <a:cxnSpLocks/>
                <a:stCxn id="33" idx="0"/>
                <a:endCxn id="31" idx="5"/>
              </p:cNvCxnSpPr>
              <p:nvPr/>
            </p:nvCxnSpPr>
            <p:spPr>
              <a:xfrm flipH="1" flipV="1">
                <a:off x="3119386" y="5019551"/>
                <a:ext cx="228587" cy="221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EB142EB-4B36-93E2-4778-84A8DCD3F772}"/>
                  </a:ext>
                </a:extLst>
              </p:cNvPr>
              <p:cNvCxnSpPr>
                <a:cxnSpLocks/>
                <a:stCxn id="30" idx="7"/>
                <a:endCxn id="29" idx="3"/>
              </p:cNvCxnSpPr>
              <p:nvPr/>
            </p:nvCxnSpPr>
            <p:spPr>
              <a:xfrm flipV="1">
                <a:off x="1970851" y="4465195"/>
                <a:ext cx="303629" cy="254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6EE1910-1BCE-2351-A588-3FC375DB8F8C}"/>
                  </a:ext>
                </a:extLst>
              </p:cNvPr>
              <p:cNvCxnSpPr>
                <a:cxnSpLocks/>
                <a:stCxn id="31" idx="1"/>
                <a:endCxn id="29" idx="5"/>
              </p:cNvCxnSpPr>
              <p:nvPr/>
            </p:nvCxnSpPr>
            <p:spPr>
              <a:xfrm flipH="1" flipV="1">
                <a:off x="2548966" y="4465195"/>
                <a:ext cx="295933" cy="279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4EAE13D-7A05-C4E4-A75D-6EF916CB6E1D}"/>
                      </a:ext>
                    </a:extLst>
                  </p:cNvPr>
                  <p:cNvSpPr/>
                  <p:nvPr/>
                </p:nvSpPr>
                <p:spPr>
                  <a:xfrm>
                    <a:off x="2232186" y="5865697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4EAE13D-7A05-C4E4-A75D-6EF916CB6E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186" y="5865697"/>
                    <a:ext cx="388183" cy="38818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F63FD7A-7085-4BED-AB92-74238DE452B1}"/>
                      </a:ext>
                    </a:extLst>
                  </p:cNvPr>
                  <p:cNvSpPr/>
                  <p:nvPr/>
                </p:nvSpPr>
                <p:spPr>
                  <a:xfrm>
                    <a:off x="1674117" y="5874101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F63FD7A-7085-4BED-AB92-74238DE452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117" y="5874101"/>
                    <a:ext cx="388183" cy="388183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93F46D-AD28-81EC-8578-539910573014}"/>
                </a:ext>
              </a:extLst>
            </p:cNvPr>
            <p:cNvCxnSpPr>
              <a:cxnSpLocks/>
              <a:stCxn id="42" idx="0"/>
              <a:endCxn id="35" idx="5"/>
            </p:cNvCxnSpPr>
            <p:nvPr/>
          </p:nvCxnSpPr>
          <p:spPr>
            <a:xfrm flipH="1" flipV="1">
              <a:off x="2279938" y="5562635"/>
              <a:ext cx="146339" cy="303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5279F3A-6399-A466-AF52-9460C67130DC}"/>
                </a:ext>
              </a:extLst>
            </p:cNvPr>
            <p:cNvCxnSpPr>
              <a:cxnSpLocks/>
              <a:stCxn id="43" idx="0"/>
              <a:endCxn id="35" idx="3"/>
            </p:cNvCxnSpPr>
            <p:nvPr/>
          </p:nvCxnSpPr>
          <p:spPr>
            <a:xfrm flipV="1">
              <a:off x="1868209" y="5562635"/>
              <a:ext cx="137243" cy="311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152F3C-745B-9F6B-F71F-71D9BCF2895A}"/>
                  </a:ext>
                </a:extLst>
              </p:cNvPr>
              <p:cNvSpPr txBox="1"/>
              <p:nvPr/>
            </p:nvSpPr>
            <p:spPr>
              <a:xfrm>
                <a:off x="1928714" y="4970798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152F3C-745B-9F6B-F71F-71D9BCF28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14" y="4970798"/>
                <a:ext cx="5719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2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0" grpId="0" uiExpand="1" build="p"/>
      <p:bldP spid="21" grpId="0"/>
      <p:bldP spid="22" grpId="0"/>
      <p:bldP spid="23" grpId="0"/>
      <p:bldP spid="24" grpId="0"/>
      <p:bldP spid="25" grpId="0"/>
      <p:bldP spid="26" grpId="0"/>
      <p:bldP spid="27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5325-1D4D-822D-C7DB-A8E39E8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 of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7192-71AD-1BE8-FFDB-D0FEB0A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/>
              <p:nvPr/>
            </p:nvSpPr>
            <p:spPr>
              <a:xfrm>
                <a:off x="1315279" y="4492624"/>
                <a:ext cx="9561442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279" y="4492624"/>
                <a:ext cx="9561442" cy="1757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1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90C9AD3-73B4-C810-1227-B04D5D8F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539-05BF-D9C5-FBFB-ECF7E9E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Randomized communication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347F3-7342-EE8E-454A-1022DD47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FEDF6B-A715-E67B-421E-8AEA6108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A6D8E1-12AB-2360-230A-F9287B427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79345-B48E-0CC3-E535-8CBB8150235B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F5212-0615-9924-B4B8-B02FF54DB264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  <p:pic>
        <p:nvPicPr>
          <p:cNvPr id="10" name="Picture 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450C61AD-F1FD-0EE0-AD59-75B93BFE0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53" y="3492523"/>
            <a:ext cx="485035" cy="485035"/>
          </a:xfrm>
          <a:prstGeom prst="rect">
            <a:avLst/>
          </a:prstGeom>
        </p:spPr>
      </p:pic>
      <p:pic>
        <p:nvPicPr>
          <p:cNvPr id="11" name="Picture 10" descr="A close up of a coin&#10;&#10;Description automatically generated">
            <a:extLst>
              <a:ext uri="{FF2B5EF4-FFF2-40B4-BE49-F238E27FC236}">
                <a16:creationId xmlns:a16="http://schemas.microsoft.com/office/drawing/2014/main" id="{E81EC351-EFBE-1684-4888-1487E0726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05" y="3600010"/>
            <a:ext cx="485034" cy="48503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C20F44F-045D-F658-EE1F-2EAEBF53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Randomized protocols are exponentially better than deterministic protocols!</a:t>
                </a:r>
              </a:p>
              <a:p>
                <a:r>
                  <a:rPr lang="en-US" dirty="0"/>
                  <a:t>Proof: Next five slides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999-B02A-48E9-9531-E01C78A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/>
              <p:nvPr/>
            </p:nvSpPr>
            <p:spPr>
              <a:xfrm>
                <a:off x="406022" y="2618318"/>
                <a:ext cx="11379956" cy="1917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2" y="2618318"/>
                <a:ext cx="11379956" cy="1917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074ECE3-213C-1CA2-5364-32CCA5AA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89599-CC07-7B50-F7AB-4AC639B29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protocol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89599-CC07-7B50-F7AB-4AC639B29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6B9E-3150-6CDE-E8F1-85E07AF94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800" y="1828800"/>
                <a:ext cx="11491415" cy="4775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as </a:t>
                </a:r>
                <a:r>
                  <a:rPr lang="en-US" dirty="0">
                    <a:solidFill>
                      <a:schemeClr val="accent1"/>
                    </a:solidFill>
                  </a:rPr>
                  <a:t>numbers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</m:t>
                    </m:r>
                  </m:oMath>
                </a14:m>
                <a:r>
                  <a:rPr lang="en-US" dirty="0"/>
                  <a:t> be the sequence of all </a:t>
                </a:r>
                <a:r>
                  <a:rPr lang="en-US" dirty="0">
                    <a:solidFill>
                      <a:schemeClr val="accent1"/>
                    </a:solidFill>
                  </a:rPr>
                  <a:t>prime numbers</a:t>
                </a:r>
                <a:endParaRPr lang="en-US" dirty="0"/>
              </a:p>
              <a:p>
                <a:r>
                  <a:rPr lang="en-US" b="1" dirty="0"/>
                  <a:t>Protocol: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Alice picks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uniformly at random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(WLOG,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is a power of two)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Alice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Bob sends a bit indicating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so, they accept, otherwise, they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6B9E-3150-6CDE-E8F1-85E07AF94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800" y="1828800"/>
                <a:ext cx="11491415" cy="4775200"/>
              </a:xfrm>
              <a:blipFill>
                <a:blip r:embed="rId3"/>
                <a:stretch>
                  <a:fillRect l="-955" b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3D63-D05F-8734-66DB-E4D40803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0EC5E-BEEC-6E75-BCFE-9C85E3ED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4FF4-6BCE-C8A4-3DD8-D439995A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93469"/>
            <a:ext cx="10515600" cy="1325563"/>
          </a:xfrm>
        </p:spPr>
        <p:txBody>
          <a:bodyPr/>
          <a:lstStyle/>
          <a:p>
            <a:r>
              <a:rPr lang="en-US" dirty="0"/>
              <a:t>Analysis of the protocol: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4F2F-CFBE-7DD9-CBA1-B44FA4337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20" y="1825625"/>
                <a:ext cx="11165840" cy="4732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divides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BAD</m:t>
                    </m:r>
                  </m:oMath>
                </a14:m>
                <a:r>
                  <a:rPr lang="en-US" dirty="0"/>
                  <a:t> be the set of prime numbers that divide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BAD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BAD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BAD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BAD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4F2F-CFBE-7DD9-CBA1-B44FA4337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20" y="1825625"/>
                <a:ext cx="11165840" cy="4732124"/>
              </a:xfr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EFBF0-0CD7-0452-2A80-A5D162C1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E6C253-BA42-6335-A0AE-A83DFFC4C793}"/>
                  </a:ext>
                </a:extLst>
              </p:cNvPr>
              <p:cNvSpPr/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Protocol: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u.a.r.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Check whether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E6C253-BA42-6335-A0AE-A83DFFC4C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blipFill>
                <a:blip r:embed="rId3"/>
                <a:stretch>
                  <a:fillRect l="-6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16B4F9-3E8B-27C2-7948-7EDC694FC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444-745F-5E1A-6382-AED80620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protocol: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98CB9-9677-C3E6-2C0D-CBC152E34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19" y="1554480"/>
                <a:ext cx="11319123" cy="50032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communication ✔️</a:t>
                </a:r>
              </a:p>
              <a:p>
                <a:r>
                  <a:rPr lang="en-US" dirty="0"/>
                  <a:t>Sending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communication</a:t>
                </a:r>
              </a:p>
              <a:p>
                <a:r>
                  <a:rPr lang="en-US" dirty="0"/>
                  <a:t>How big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prime)?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All that remains is to prove Chebyshev’s Estimate… (Next two slides)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98CB9-9677-C3E6-2C0D-CBC152E34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19" y="1554480"/>
                <a:ext cx="11319123" cy="5003269"/>
              </a:xfrm>
              <a:blipFill>
                <a:blip r:embed="rId3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DF7A-027C-3B65-1A3D-EB2794C1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A65C4D-22F8-F966-449C-528337B0F738}"/>
                  </a:ext>
                </a:extLst>
              </p:cNvPr>
              <p:cNvSpPr/>
              <p:nvPr/>
            </p:nvSpPr>
            <p:spPr>
              <a:xfrm>
                <a:off x="669803" y="3880697"/>
                <a:ext cx="10993877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Chebyshev’s Estimate: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prime.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A65C4D-22F8-F966-449C-528337B0F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3" y="3880697"/>
                <a:ext cx="10993877" cy="844144"/>
              </a:xfrm>
              <a:prstGeom prst="rect">
                <a:avLst/>
              </a:prstGeom>
              <a:blipFill>
                <a:blip r:embed="rId4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813515-D4F9-DA3D-5865-F1CA5AA9D9DB}"/>
                  </a:ext>
                </a:extLst>
              </p:cNvPr>
              <p:cNvSpPr/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Protocol: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u.a.r.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Check whether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813515-D4F9-DA3D-5865-F1CA5AA9D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blipFill>
                <a:blip r:embed="rId5"/>
                <a:stretch>
                  <a:fillRect l="-6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194431</TotalTime>
  <Words>1628</Words>
  <Application>Microsoft Office PowerPoint</Application>
  <PresentationFormat>Widescreen</PresentationFormat>
  <Paragraphs>219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Communication Complexity</vt:lpstr>
      <vt:lpstr>Communication complexity</vt:lpstr>
      <vt:lpstr>Communication complexity of equality</vt:lpstr>
      <vt:lpstr>Randomized communication complexity</vt:lpstr>
      <vt:lpstr>Randomized communication complexity of 〖"EQ" 〗_n</vt:lpstr>
      <vt:lpstr>Randomized protocol for 〖"EQ" 〗_n</vt:lpstr>
      <vt:lpstr>Analysis of the protocol: Correctness</vt:lpstr>
      <vt:lpstr>Analysis of the protocol: Efficiency</vt:lpstr>
      <vt:lpstr>Step 1: Legendre’s Formula</vt:lpstr>
      <vt:lpstr>Proof of Chebyshev’s Estimate</vt:lpstr>
      <vt:lpstr>Randomized communication complexity of 〖"EQ" 〗_n</vt:lpstr>
      <vt:lpstr>Which problems can be solved through computation?</vt:lpstr>
      <vt:lpstr>Randomized Turing machines</vt:lpstr>
      <vt:lpstr>Randomized Turing machines</vt:lpstr>
      <vt:lpstr>Acceptance probability</vt:lpstr>
      <vt:lpstr>Randomized TMs: Deciding a language</vt:lpstr>
      <vt:lpstr>The complexity class "BPP"</vt:lpstr>
      <vt:lpstr>Example: High school algebra</vt:lpstr>
      <vt:lpstr>Arithmetic formulas</vt:lpstr>
      <vt:lpstr>Arithmetic formulas</vt:lpstr>
      <vt:lpstr>Polynomial identity testing</vt:lpstr>
      <vt:lpstr>Example: Polynomial identity testing</vt:lpstr>
      <vt:lpstr>Polynomial identity testing</vt:lpstr>
      <vt:lpstr>Evaluating an arithmetic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1110</cp:revision>
  <dcterms:created xsi:type="dcterms:W3CDTF">2022-12-12T23:26:37Z</dcterms:created>
  <dcterms:modified xsi:type="dcterms:W3CDTF">2025-04-18T20:35:38Z</dcterms:modified>
</cp:coreProperties>
</file>