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21" r:id="rId2"/>
    <p:sldId id="454" r:id="rId3"/>
    <p:sldId id="455" r:id="rId4"/>
    <p:sldId id="456" r:id="rId5"/>
    <p:sldId id="457" r:id="rId6"/>
    <p:sldId id="462" r:id="rId7"/>
    <p:sldId id="265" r:id="rId8"/>
    <p:sldId id="464" r:id="rId9"/>
    <p:sldId id="459" r:id="rId10"/>
    <p:sldId id="312" r:id="rId11"/>
    <p:sldId id="460" r:id="rId12"/>
    <p:sldId id="458" r:id="rId13"/>
    <p:sldId id="461" r:id="rId14"/>
    <p:sldId id="463" r:id="rId15"/>
    <p:sldId id="465" r:id="rId16"/>
    <p:sldId id="466" r:id="rId17"/>
    <p:sldId id="467" r:id="rId18"/>
    <p:sldId id="468" r:id="rId19"/>
    <p:sldId id="470" r:id="rId20"/>
    <p:sldId id="469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6" r:id="rId36"/>
    <p:sldId id="45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3FF"/>
    <a:srgbClr val="A3B2FF"/>
    <a:srgbClr val="A3CFFF"/>
    <a:srgbClr val="A3EDFF"/>
    <a:srgbClr val="A3FDFF"/>
    <a:srgbClr val="A3FFC8"/>
    <a:srgbClr val="A3FFE0"/>
    <a:srgbClr val="B5FFA3"/>
    <a:srgbClr val="DEFFA3"/>
    <a:srgbClr val="FF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Relationship Id="rId27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0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9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A9D4-7934-BA31-6EB9-84A7C1B35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81" y="622697"/>
            <a:ext cx="11376837" cy="33901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Derandomizing Space-Bounded Computation</a:t>
            </a:r>
            <a:br>
              <a:rPr lang="en-US" sz="4800" dirty="0"/>
            </a:br>
            <a:r>
              <a:rPr lang="en-US" sz="3600" dirty="0"/>
              <a:t>Winter 2025</a:t>
            </a:r>
            <a:br>
              <a:rPr lang="en-US" sz="3600" dirty="0"/>
            </a:br>
            <a:r>
              <a:rPr lang="en-US" sz="3600" dirty="0"/>
              <a:t>Course Summary &amp; Review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DA1B-B4FA-D94B-1FD8-8D530947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47908"/>
            <a:ext cx="9144000" cy="1743047"/>
          </a:xfrm>
        </p:spPr>
        <p:txBody>
          <a:bodyPr>
            <a:normAutofit/>
          </a:bodyPr>
          <a:lstStyle/>
          <a:p>
            <a:r>
              <a:rPr lang="en-US" dirty="0"/>
              <a:t>Instructor: William Hoza</a:t>
            </a:r>
          </a:p>
          <a:p>
            <a:r>
              <a:rPr lang="en-US" dirty="0"/>
              <a:t>The 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9CC5-63E4-F1AD-C847-888FA6F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1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454F-C498-77D5-AA2D-80B40CD2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00" y="491626"/>
            <a:ext cx="10515600" cy="1325563"/>
          </a:xfrm>
        </p:spPr>
        <p:txBody>
          <a:bodyPr/>
          <a:lstStyle/>
          <a:p>
            <a:r>
              <a:rPr lang="en-US" dirty="0"/>
              <a:t>Pseudorandom generators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67FE4-D684-CB90-0532-12348427C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435" y="1587573"/>
                <a:ext cx="10712961" cy="49495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pseudorandom generator </a:t>
                </a:r>
                <a:r>
                  <a:rPr lang="en-US" dirty="0"/>
                  <a:t>(PRG)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The PRG </a:t>
                </a:r>
                <a:r>
                  <a:rPr lang="en-US" dirty="0">
                    <a:solidFill>
                      <a:schemeClr val="accent1"/>
                    </a:solidFill>
                  </a:rPr>
                  <a:t>fools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b="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67FE4-D684-CB90-0532-12348427C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435" y="1587573"/>
                <a:ext cx="10712961" cy="4949584"/>
              </a:xfrm>
              <a:blipFill>
                <a:blip r:embed="rId2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BB33B5A-96A7-D54A-C50D-8F6A31FD6DF6}"/>
              </a:ext>
            </a:extLst>
          </p:cNvPr>
          <p:cNvGrpSpPr/>
          <p:nvPr/>
        </p:nvGrpSpPr>
        <p:grpSpPr>
          <a:xfrm>
            <a:off x="7918315" y="3688955"/>
            <a:ext cx="4084203" cy="2951572"/>
            <a:chOff x="7879404" y="3531140"/>
            <a:chExt cx="4084203" cy="295157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3A14C9-65EB-DD06-3900-BB814B9634CB}"/>
                </a:ext>
              </a:extLst>
            </p:cNvPr>
            <p:cNvSpPr/>
            <p:nvPr/>
          </p:nvSpPr>
          <p:spPr>
            <a:xfrm>
              <a:off x="7879404" y="3531140"/>
              <a:ext cx="4084203" cy="2951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6D4C1D-13EE-7907-291D-7165CB4A2F95}"/>
                </a:ext>
              </a:extLst>
            </p:cNvPr>
            <p:cNvGrpSpPr/>
            <p:nvPr/>
          </p:nvGrpSpPr>
          <p:grpSpPr>
            <a:xfrm>
              <a:off x="8021155" y="3732536"/>
              <a:ext cx="3855106" cy="2538366"/>
              <a:chOff x="7447365" y="1305026"/>
              <a:chExt cx="4453280" cy="2932230"/>
            </a:xfrm>
          </p:grpSpPr>
          <p:pic>
            <p:nvPicPr>
              <p:cNvPr id="5" name="Picture 4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6F347712-F3A0-FFC3-960B-A82E87CB7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1151" y="3677732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6" name="Picture 5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C9D0856A-2061-4F7B-8F3B-FB9895C9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5190" y="3670031"/>
                <a:ext cx="557825" cy="557825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EE544D7-7D1D-E4EF-998F-B96F96DF0EB1}"/>
                  </a:ext>
                </a:extLst>
              </p:cNvPr>
              <p:cNvCxnSpPr/>
              <p:nvPr/>
            </p:nvCxnSpPr>
            <p:spPr>
              <a:xfrm>
                <a:off x="8836334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A4868BD-4B5B-3602-BD16-4D17350665E1}"/>
                  </a:ext>
                </a:extLst>
              </p:cNvPr>
              <p:cNvCxnSpPr/>
              <p:nvPr/>
            </p:nvCxnSpPr>
            <p:spPr>
              <a:xfrm>
                <a:off x="9388469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617E549-3539-109C-1251-E9738C3B12F5}"/>
                  </a:ext>
                </a:extLst>
              </p:cNvPr>
              <p:cNvCxnSpPr/>
              <p:nvPr/>
            </p:nvCxnSpPr>
            <p:spPr>
              <a:xfrm>
                <a:off x="10486847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617EFE-6845-8D57-B1AA-35CA8A0C5EE5}"/>
                  </a:ext>
                </a:extLst>
              </p:cNvPr>
              <p:cNvCxnSpPr/>
              <p:nvPr/>
            </p:nvCxnSpPr>
            <p:spPr>
              <a:xfrm>
                <a:off x="9955681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10" descr="A black and white photo of a coin&#10;&#10;Description automatically generated">
                <a:extLst>
                  <a:ext uri="{FF2B5EF4-FFF2-40B4-BE49-F238E27FC236}">
                    <a16:creationId xmlns:a16="http://schemas.microsoft.com/office/drawing/2014/main" id="{316C31BA-8CA4-5CC5-EC9B-AFC5547BD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7422" y="1305026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2" name="Picture 11" descr="A black and white photo of a coin&#10;&#10;Description automatically generated">
                <a:extLst>
                  <a:ext uri="{FF2B5EF4-FFF2-40B4-BE49-F238E27FC236}">
                    <a16:creationId xmlns:a16="http://schemas.microsoft.com/office/drawing/2014/main" id="{4C9C0EA9-75E5-A1C9-D775-73A8125CA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5247" y="1313628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3" name="Picture 12" descr="A close up of a coin&#10;&#10;Description automatically generated">
                <a:extLst>
                  <a:ext uri="{FF2B5EF4-FFF2-40B4-BE49-F238E27FC236}">
                    <a16:creationId xmlns:a16="http://schemas.microsoft.com/office/drawing/2014/main" id="{14CA6139-067D-99BF-874D-A94B58305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6769" y="1305026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4" name="Picture 13" descr="A black and white photo of a coin&#10;&#10;Description automatically generated">
                <a:extLst>
                  <a:ext uri="{FF2B5EF4-FFF2-40B4-BE49-F238E27FC236}">
                    <a16:creationId xmlns:a16="http://schemas.microsoft.com/office/drawing/2014/main" id="{29CB750F-B3A1-AC34-AE44-990025A13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3423" y="1305026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5" name="Picture 14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0C99AD4E-9C60-F7BB-CB3A-CB87C23E8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1925" y="3666260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6" name="Picture 15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925E7660-F8F5-66C5-B91D-E86CA428A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3073" y="3670031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7" name="Picture 16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BDD3F0DA-BA34-271B-9E20-84FE7E4C3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9034" y="3667805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8" name="Picture 17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AE748C44-67FB-6ACB-A436-27DC0EFAD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3991" y="3665579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9" name="Picture 18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0B1FE338-539C-984E-0C4A-D1677310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2820" y="3677731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20" name="Picture 19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3B09C094-5765-BDD8-DABC-69B4F5889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7365" y="3679431"/>
                <a:ext cx="557825" cy="557825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6FBDC4A-2695-EBBB-0056-C73D3C8B9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6988" y="3010473"/>
                <a:ext cx="246270" cy="618266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C607CA1-10E6-65F7-2261-39815449D3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4376" y="2997562"/>
                <a:ext cx="161027" cy="627378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C0CCEC-C883-EC47-5138-97EFEEA00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7791" y="2997562"/>
                <a:ext cx="62787" cy="6311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6F6330D-351B-96EC-0ECE-17C6DD7B5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1190" y="2997562"/>
                <a:ext cx="0" cy="614580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6F5F81E-0160-0EC4-4D83-678CA82B7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820" y="2997562"/>
                <a:ext cx="223367" cy="6311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61B23A5-15C0-AAE0-DF84-33C68E0B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103" y="3010473"/>
                <a:ext cx="134208" cy="618266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22A9A50-A17E-71E3-9094-71A92F358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7342" y="3010473"/>
                <a:ext cx="60186" cy="604152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88A0D1-BC19-F234-CD7D-21A41E200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1641" y="3010473"/>
                <a:ext cx="20344" cy="601669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934ADD44-D5DD-FFF8-803E-08DD157B8C29}"/>
                      </a:ext>
                    </a:extLst>
                  </p:cNvPr>
                  <p:cNvSpPr/>
                  <p:nvPr/>
                </p:nvSpPr>
                <p:spPr>
                  <a:xfrm>
                    <a:off x="7844272" y="2426919"/>
                    <a:ext cx="3657600" cy="636162"/>
                  </a:xfrm>
                  <a:custGeom>
                    <a:avLst/>
                    <a:gdLst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34856 w 3657600"/>
                      <a:gd name="connsiteY3" fmla="*/ 10633 h 829339"/>
                      <a:gd name="connsiteX4" fmla="*/ 1286539 w 3657600"/>
                      <a:gd name="connsiteY4" fmla="*/ 0 h 829339"/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286539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604977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86123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861236 w 3657600"/>
                      <a:gd name="connsiteY4" fmla="*/ 0 h 829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0" h="829339">
                        <a:moveTo>
                          <a:pt x="861236" y="0"/>
                        </a:moveTo>
                        <a:lnTo>
                          <a:pt x="0" y="829339"/>
                        </a:lnTo>
                        <a:lnTo>
                          <a:pt x="3657600" y="829339"/>
                        </a:lnTo>
                        <a:lnTo>
                          <a:pt x="2817628" y="10633"/>
                        </a:lnTo>
                        <a:lnTo>
                          <a:pt x="86123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379DB98E-3EF9-534C-BD3E-789D63E951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4272" y="2426919"/>
                    <a:ext cx="3657600" cy="636162"/>
                  </a:xfrm>
                  <a:custGeom>
                    <a:avLst/>
                    <a:gdLst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34856 w 3657600"/>
                      <a:gd name="connsiteY3" fmla="*/ 10633 h 829339"/>
                      <a:gd name="connsiteX4" fmla="*/ 1286539 w 3657600"/>
                      <a:gd name="connsiteY4" fmla="*/ 0 h 829339"/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286539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604977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86123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861236 w 3657600"/>
                      <a:gd name="connsiteY4" fmla="*/ 0 h 829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0" h="829339">
                        <a:moveTo>
                          <a:pt x="861236" y="0"/>
                        </a:moveTo>
                        <a:lnTo>
                          <a:pt x="0" y="829339"/>
                        </a:lnTo>
                        <a:lnTo>
                          <a:pt x="3657600" y="829339"/>
                        </a:lnTo>
                        <a:lnTo>
                          <a:pt x="2817628" y="10633"/>
                        </a:lnTo>
                        <a:lnTo>
                          <a:pt x="861236" y="0"/>
                        </a:lnTo>
                        <a:close/>
                      </a:path>
                    </a:pathLst>
                  </a:cu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5857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BFEE-12D4-0465-3618-EB9AF3BC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INW PRG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2DBFB-6709-8814-BD87-3494403A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391" y="1825625"/>
                <a:ext cx="1174215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Theorem </a:t>
                </a:r>
                <a:r>
                  <a:rPr lang="en-US" sz="1900" dirty="0">
                    <a:solidFill>
                      <a:srgbClr val="C00000"/>
                    </a:solidFill>
                  </a:rPr>
                  <a:t>[Nisan 1992]</a:t>
                </a:r>
                <a:r>
                  <a:rPr lang="en-US" b="1" dirty="0"/>
                  <a:t>:</a:t>
                </a:r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there is an explicit PRG that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standard-order ROBPs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and seed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One example of such a PRG: The </a:t>
                </a:r>
                <a:r>
                  <a:rPr lang="en-US" dirty="0">
                    <a:solidFill>
                      <a:schemeClr val="accent1"/>
                    </a:solidFill>
                  </a:rPr>
                  <a:t>INW PRG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Impagliazzo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Nisan,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Wigderson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1994]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Base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Recursive step: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for some </a:t>
                </a:r>
                <a:r>
                  <a:rPr lang="en-US" dirty="0">
                    <a:solidFill>
                      <a:schemeClr val="accent1"/>
                    </a:solidFill>
                  </a:rPr>
                  <a:t>expander 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2DBFB-6709-8814-BD87-3494403A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391" y="1825625"/>
                <a:ext cx="11742158" cy="4351338"/>
              </a:xfrm>
              <a:blipFill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69DB-635A-86B3-101C-775CE3E7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2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A041-7B68-E65A-5C62-775298D0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Expander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AD81A-B448-AAB9-DF33-EA94F4745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a regular undirected multigraph</a:t>
                </a:r>
              </a:p>
              <a:p>
                <a:r>
                  <a:rPr lang="en-US" dirty="0"/>
                  <a:t>Informally,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/>
                    </a:solidFill>
                  </a:rPr>
                  <a:t>expander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has low degree, and yet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dirty="0"/>
                  <a:t> is small</a:t>
                </a:r>
              </a:p>
              <a:p>
                <a:r>
                  <a:rPr lang="en-US" b="1" dirty="0"/>
                  <a:t>Fact:</a:t>
                </a:r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there exists an explicit expander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AD81A-B448-AAB9-DF33-EA94F4745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C69F8-9278-7CE9-2E28-811A3A24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2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A8E9-61B1-664E-A274-EDDFCA74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INW PRG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C14CA-E930-FC19-66FD-D7BFD0747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089" y="1825625"/>
                <a:ext cx="10928657" cy="46067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by induction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programs with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Expander Mixing Lemma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programs with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Consequently,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dirty="0"/>
                  <a:t>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programs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</m:den>
                    </m:f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C14CA-E930-FC19-66FD-D7BFD0747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089" y="1825625"/>
                <a:ext cx="10928657" cy="4606706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5413-C95A-9091-79CF-A48EC714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D3BA-E98D-A3B5-6DC9-5B83DE0D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ROBPs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4B7F9-6936-713A-FAA3-AE46EF99E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ROBP is </a:t>
                </a:r>
                <a:r>
                  <a:rPr lang="en-US" dirty="0">
                    <a:solidFill>
                      <a:schemeClr val="accent1"/>
                    </a:solidFill>
                  </a:rPr>
                  <a:t>regular</a:t>
                </a:r>
                <a:r>
                  <a:rPr lang="en-US" dirty="0"/>
                  <a:t> if every vertex has two incoming edges (except the vertices in layer 0)</a:t>
                </a:r>
              </a:p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[Lee, Pyne,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2023]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can be computed by a standard-order ROBP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also be computed by a standard-order </a:t>
                </a:r>
                <a:r>
                  <a:rPr lang="en-US" dirty="0">
                    <a:solidFill>
                      <a:schemeClr val="accent1"/>
                    </a:solidFill>
                  </a:rPr>
                  <a:t>regular</a:t>
                </a:r>
                <a:r>
                  <a:rPr lang="en-US" dirty="0"/>
                  <a:t> ROBP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4B7F9-6936-713A-FAA3-AE46EF99E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3DB1-A2F8-8C82-B886-D69EC691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6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B0D7-A65C-FEAF-3F37-15FC0B39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Fooling regular ROBPs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8AA49-6544-E06D-80FA-1F5B9C885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028" y="1825625"/>
                <a:ext cx="10817772" cy="4351338"/>
              </a:xfrm>
            </p:spPr>
            <p:txBody>
              <a:bodyPr/>
              <a:lstStyle/>
              <a:p>
                <a:r>
                  <a:rPr lang="en-US" b="1" dirty="0"/>
                  <a:t>Theorem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[Braverman, Rao, Raz,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Yehudayoff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2014]</a:t>
                </a:r>
                <a:r>
                  <a:rPr lang="en-US" b="1" dirty="0"/>
                  <a:t>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 the INW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dirty="0"/>
                  <a:t>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standard-order </a:t>
                </a:r>
                <a:r>
                  <a:rPr lang="en-US" dirty="0">
                    <a:solidFill>
                      <a:schemeClr val="accent1"/>
                    </a:solidFill>
                  </a:rPr>
                  <a:t>regular</a:t>
                </a:r>
                <a:r>
                  <a:rPr lang="en-US" dirty="0"/>
                  <a:t> ROBPs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based on analyzing the </a:t>
                </a:r>
                <a:r>
                  <a:rPr lang="en-US" dirty="0">
                    <a:solidFill>
                      <a:schemeClr val="accent1"/>
                    </a:solidFill>
                  </a:rPr>
                  <a:t>weight</a:t>
                </a:r>
                <a:r>
                  <a:rPr lang="en-US" dirty="0"/>
                  <a:t> of a regular ROBP</a:t>
                </a:r>
              </a:p>
              <a:p>
                <a:r>
                  <a:rPr lang="en-US" b="1" dirty="0"/>
                  <a:t>Corollary:</a:t>
                </a:r>
                <a:r>
                  <a:rPr lang="en-US" dirty="0"/>
                  <a:t> Can fool such programs with seed length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8AA49-6544-E06D-80FA-1F5B9C885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028" y="1825625"/>
                <a:ext cx="10817772" cy="4351338"/>
              </a:xfrm>
              <a:blipFill>
                <a:blip r:embed="rId2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77203-833B-7922-F456-02070BFD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7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4E44-18C2-F3B1-FCD4-FDC61A25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Reingold’s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FD082-470F-0E89-CA27-8E6878797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[Reingold 2005]</a:t>
                </a:r>
                <a:r>
                  <a:rPr lang="en-US" b="1" dirty="0"/>
                  <a:t>:</a:t>
                </a:r>
                <a:r>
                  <a:rPr lang="en-US" dirty="0"/>
                  <a:t> Undirected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connectivity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 idea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Rozenman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2005]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Try all seeds for the INW generator, with suitable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dirty="0"/>
                  <a:t>Accept if there is a seed that brings us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Analysis based on the </a:t>
                </a:r>
                <a:r>
                  <a:rPr lang="en-US" dirty="0">
                    <a:solidFill>
                      <a:schemeClr val="accent1"/>
                    </a:solidFill>
                  </a:rPr>
                  <a:t>derandomized square</a:t>
                </a:r>
                <a:r>
                  <a:rPr lang="en-US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FD082-470F-0E89-CA27-8E6878797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A4FD-EA19-22B3-02A7-C123134F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F6A0C2-C5C4-3D5E-442A-29B5DFDFDCE4}"/>
              </a:ext>
            </a:extLst>
          </p:cNvPr>
          <p:cNvSpPr/>
          <p:nvPr/>
        </p:nvSpPr>
        <p:spPr>
          <a:xfrm>
            <a:off x="3771111" y="5562074"/>
            <a:ext cx="327923" cy="32792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D14A1-58E3-5A42-1C99-944553A9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6090-2249-A437-6549-437AB70CA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0633"/>
            <a:ext cx="9144000" cy="27217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2. The Iterated Restrictions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93186-3372-CC05-CF78-D24BFB0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5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FDF7-5DBD-2F9F-7CE2-9A5BB5B0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8"/>
            <a:ext cx="10515600" cy="1325563"/>
          </a:xfrm>
        </p:spPr>
        <p:txBody>
          <a:bodyPr/>
          <a:lstStyle/>
          <a:p>
            <a:r>
              <a:rPr lang="en-US" dirty="0"/>
              <a:t>The Forbes-Kelley PRG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4C709-3CC1-6AD7-4A67-60790695F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703" y="1756437"/>
                <a:ext cx="11584593" cy="43284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be independent random variables, each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uniform random,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-wise uniform,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</a:t>
                </a:r>
              </a:p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[Forbes, Kelley 2018]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dirty="0"/>
                  <a:t>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ROBPs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Proof uses </a:t>
                </a:r>
                <a:r>
                  <a:rPr lang="en-US" dirty="0">
                    <a:solidFill>
                      <a:schemeClr val="accent1"/>
                    </a:solidFill>
                  </a:rPr>
                  <a:t>Fourier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64C709-3CC1-6AD7-4A67-60790695F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703" y="1756437"/>
                <a:ext cx="11584593" cy="4328428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74C1B-6748-751F-5C64-9B230A86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61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9CAC-0668-8BCB-E1E7-7216437C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Iterated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E5D47-7390-61C6-8DF7-345CAC00C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079" y="1825624"/>
                <a:ext cx="11749052" cy="46652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1, 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&amp;⋆,  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b="0" dirty="0"/>
                  <a:t> fools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One 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Assign values to </a:t>
                </a:r>
                <a:r>
                  <a:rPr lang="en-US" dirty="0">
                    <a:solidFill>
                      <a:schemeClr val="accent1"/>
                    </a:solidFill>
                  </a:rPr>
                  <a:t>half</a:t>
                </a:r>
                <a:r>
                  <a:rPr lang="en-US" dirty="0"/>
                  <a:t> the variables.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rounds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PRG fooling ROBPs with seed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E5D47-7390-61C6-8DF7-345CAC00C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079" y="1825624"/>
                <a:ext cx="11749052" cy="4665219"/>
              </a:xfrm>
              <a:blipFill>
                <a:blip r:embed="rId2"/>
                <a:stretch>
                  <a:fillRect l="-934" b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D29B-DE7C-FEB8-612D-2A36F182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4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115B63-2F58-815C-C741-DCCC582749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115B63-2F58-815C-C741-DCCC58274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D8CA6-D826-3DBE-58CE-5F60A103B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42" y="1690688"/>
                <a:ext cx="11702716" cy="5071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There is a read-only input tape</a:t>
                </a:r>
              </a:p>
              <a:p>
                <a:pPr lvl="1"/>
                <a:r>
                  <a:rPr lang="en-US" dirty="0"/>
                  <a:t>There is a read/write work tape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a </a:t>
                </a:r>
                <a:r>
                  <a:rPr lang="en-US" dirty="0">
                    <a:solidFill>
                      <a:schemeClr val="accent1"/>
                    </a:solidFill>
                  </a:rPr>
                  <a:t>read-once</a:t>
                </a:r>
                <a:r>
                  <a:rPr lang="en-US" dirty="0"/>
                  <a:t> random tape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for every input and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setting of the random tape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D8CA6-D826-3DBE-58CE-5F60A103B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42" y="1690688"/>
                <a:ext cx="11702716" cy="507195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4F27-1AB1-8A2B-29C0-01773325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green book with a red label&#10;&#10;AI-generated content may be incorrect.">
            <a:extLst>
              <a:ext uri="{FF2B5EF4-FFF2-40B4-BE49-F238E27FC236}">
                <a16:creationId xmlns:a16="http://schemas.microsoft.com/office/drawing/2014/main" id="{C75D6CA7-523B-54EF-7E69-A1807366F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84" y="3147819"/>
            <a:ext cx="736783" cy="7367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A9CDF87-25FB-CE28-3D99-789D64C62AD7}"/>
              </a:ext>
            </a:extLst>
          </p:cNvPr>
          <p:cNvGrpSpPr/>
          <p:nvPr/>
        </p:nvGrpSpPr>
        <p:grpSpPr>
          <a:xfrm>
            <a:off x="8505371" y="3554013"/>
            <a:ext cx="1074198" cy="911180"/>
            <a:chOff x="8505371" y="3554013"/>
            <a:chExt cx="1074198" cy="911180"/>
          </a:xfrm>
        </p:grpSpPr>
        <p:pic>
          <p:nvPicPr>
            <p:cNvPr id="10" name="Picture 9" descr="A yellow sticky note on a black background&#10;&#10;AI-generated content may be incorrect.">
              <a:extLst>
                <a:ext uri="{FF2B5EF4-FFF2-40B4-BE49-F238E27FC236}">
                  <a16:creationId xmlns:a16="http://schemas.microsoft.com/office/drawing/2014/main" id="{6A43F2E7-3527-3C31-F779-ABAEFA9A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5371" y="3716339"/>
              <a:ext cx="773609" cy="748854"/>
            </a:xfrm>
            <a:prstGeom prst="rect">
              <a:avLst/>
            </a:prstGeom>
          </p:spPr>
        </p:pic>
        <p:pic>
          <p:nvPicPr>
            <p:cNvPr id="12" name="Picture 11" descr="A pencil with a red eraser&#10;&#10;AI-generated content may be incorrect.">
              <a:extLst>
                <a:ext uri="{FF2B5EF4-FFF2-40B4-BE49-F238E27FC236}">
                  <a16:creationId xmlns:a16="http://schemas.microsoft.com/office/drawing/2014/main" id="{C3FD68AB-DCE7-FBCB-2C36-C5D8FAA7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89675">
              <a:off x="8741908" y="3554013"/>
              <a:ext cx="837661" cy="837661"/>
            </a:xfrm>
            <a:prstGeom prst="rect">
              <a:avLst/>
            </a:prstGeom>
          </p:spPr>
        </p:pic>
      </p:grpSp>
      <p:pic>
        <p:nvPicPr>
          <p:cNvPr id="14" name="Picture 13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549C13CE-8243-8BAA-99C4-E8FCC84F5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56" y="4563058"/>
            <a:ext cx="482898" cy="4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20D5-087D-F02F-20B9-404A2EC7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Arbitrary-order ROBPs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A2042-198A-2771-D343-8524837E7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Forbes-Kelley seed length is a bit </a:t>
                </a:r>
                <a:r>
                  <a:rPr lang="en-US" dirty="0">
                    <a:solidFill>
                      <a:schemeClr val="accent1"/>
                    </a:solidFill>
                  </a:rPr>
                  <a:t>worse</a:t>
                </a:r>
                <a:r>
                  <a:rPr lang="en-US" dirty="0"/>
                  <a:t> than the INW seed length</a:t>
                </a:r>
              </a:p>
              <a:p>
                <a:r>
                  <a:rPr lang="en-US" dirty="0"/>
                  <a:t>However, FK fools </a:t>
                </a:r>
                <a:r>
                  <a:rPr lang="en-US" dirty="0">
                    <a:solidFill>
                      <a:schemeClr val="accent1"/>
                    </a:solidFill>
                  </a:rPr>
                  <a:t>arbitrary-order</a:t>
                </a:r>
                <a:r>
                  <a:rPr lang="en-US" dirty="0"/>
                  <a:t> ROBPs!</a:t>
                </a:r>
              </a:p>
              <a:p>
                <a:r>
                  <a:rPr lang="en-US" dirty="0"/>
                  <a:t>That is, 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fools ROBPs for </a:t>
                </a:r>
                <a:r>
                  <a:rPr lang="en-US" dirty="0">
                    <a:solidFill>
                      <a:schemeClr val="accent1"/>
                    </a:solidFill>
                  </a:rPr>
                  <a:t>any permutation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Reason: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still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-wise uniform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A2042-198A-2771-D343-8524837E7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3E2BC-B832-B8E7-91CB-8C9B114A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2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BD5F-1DDC-1FFE-76C6-CF52BBD3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constant-width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8E0B7-86CD-E459-6B8C-EB8FD2F74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36" y="1825625"/>
                <a:ext cx="10755164" cy="4351338"/>
              </a:xfrm>
            </p:spPr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[Forbes, Kelley 2018]</a:t>
                </a:r>
                <a:r>
                  <a:rPr lang="en-US" dirty="0"/>
                  <a:t>: Using only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truly random bits, it is possible to assign values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half the variables of a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constant-width</a:t>
                </a:r>
                <a:r>
                  <a:rPr lang="en-US" dirty="0"/>
                  <a:t> ROBP while preserving its expectation to within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Construction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small-bias generators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8E0B7-86CD-E459-6B8C-EB8FD2F74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36" y="1825625"/>
                <a:ext cx="10755164" cy="4351338"/>
              </a:xfrm>
              <a:blipFill>
                <a:blip r:embed="rId2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B5C34-2B58-5497-848F-68656569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5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B960-3331-1F71-F982-07529003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Iterated restrictions with </a:t>
            </a:r>
            <a:r>
              <a:rPr lang="en-US" dirty="0">
                <a:solidFill>
                  <a:schemeClr val="accent1"/>
                </a:solidFill>
              </a:rPr>
              <a:t>early 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413AB-62B9-E496-AE44-1B91C7C4F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626" y="1825625"/>
                <a:ext cx="1063017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be a </a:t>
                </a:r>
                <a:r>
                  <a:rPr lang="en-US" dirty="0">
                    <a:solidFill>
                      <a:schemeClr val="accent1"/>
                    </a:solidFill>
                  </a:rPr>
                  <a:t>subclass</a:t>
                </a:r>
                <a:r>
                  <a:rPr lang="en-US" dirty="0"/>
                  <a:t> of constant-width ROBPs, e.g., read-once CNFs</a:t>
                </a:r>
              </a:p>
              <a:p>
                <a:r>
                  <a:rPr lang="en-US" dirty="0"/>
                  <a:t>Strategy for fooling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with seed length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 rounds of Forbes-Kelley restrictions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:r>
                  <a:rPr lang="en-US" dirty="0" err="1"/>
                  <a:t>w.h.p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simplifies</a:t>
                </a:r>
                <a:r>
                  <a:rPr lang="en-US" dirty="0"/>
                  <a:t> under the restrictions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Use some other approach to fool the simplified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with a short seed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413AB-62B9-E496-AE44-1B91C7C4F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626" y="1825625"/>
                <a:ext cx="10630174" cy="4351338"/>
              </a:xfr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7670C-4DB2-CC7A-E5CB-D96DA981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2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942D2-3116-228D-0D8E-94ED8BC09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A97F-B407-0ACD-AD75-93D38CD0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1896"/>
            <a:ext cx="9144000" cy="13731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 The Nisan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731BC-673C-A7A7-CEED-FC5CCCD1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2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F6E-B80E-6ECA-59EB-8891DD90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Nisan’s PRG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E4DAF-79D8-1029-668B-D55B53F62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28" y="1825624"/>
                <a:ext cx="11354348" cy="47922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be a </a:t>
                </a:r>
                <a:r>
                  <a:rPr lang="en-US" dirty="0">
                    <a:solidFill>
                      <a:schemeClr val="accent1"/>
                    </a:solidFill>
                  </a:rPr>
                  <a:t>pairwise uniform</a:t>
                </a:r>
                <a:r>
                  <a:rPr lang="en-US" dirty="0"/>
                  <a:t> family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Nisan’s PRG: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Pairwise Uniformity Mixing Lemma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Can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bits that fool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-state automata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and seed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E4DAF-79D8-1029-668B-D55B53F62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28" y="1825624"/>
                <a:ext cx="11354348" cy="4792263"/>
              </a:xfrm>
              <a:blipFill>
                <a:blip r:embed="rId2"/>
                <a:stretch>
                  <a:fillRect l="-967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1BD7-D486-7EE9-B647-211CDF6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14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4BA0-E875-B6E9-7409-50B90BF3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E2213-4C54-69FF-A73A-D9115ECA3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381" y="1825625"/>
                <a:ext cx="11183310" cy="4351338"/>
              </a:xfrm>
            </p:spPr>
            <p:txBody>
              <a:bodyPr/>
              <a:lstStyle/>
              <a:p>
                <a:r>
                  <a:rPr lang="en-US" dirty="0"/>
                  <a:t>The seed length of Nisan’s PRG is not any better than that of the INW PRG</a:t>
                </a:r>
              </a:p>
              <a:p>
                <a:r>
                  <a:rPr lang="en-US" dirty="0"/>
                  <a:t>However, Nisan’s PRG has some useful extra </a:t>
                </a:r>
                <a:r>
                  <a:rPr lang="en-US" dirty="0">
                    <a:solidFill>
                      <a:schemeClr val="accent1"/>
                    </a:solidFill>
                  </a:rPr>
                  <a:t>structure</a:t>
                </a:r>
              </a:p>
              <a:p>
                <a:r>
                  <a:rPr lang="en-US" dirty="0"/>
                  <a:t>With high probability,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“good” relative to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the previous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doesn’t distinguish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from two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E2213-4C54-69FF-A73A-D9115ECA3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381" y="1825625"/>
                <a:ext cx="11183310" cy="4351338"/>
              </a:xfrm>
              <a:blipFill>
                <a:blip r:embed="rId2"/>
                <a:stretch>
                  <a:fillRect l="-981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C7435-74AE-1ACC-DC3C-65D0F1FF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86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1B450C-D397-B9AA-E100-BFCFD08043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1B450C-D397-B9AA-E100-BFCFD0804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615A7-87FF-3460-34DA-3B41930B2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[Nisan 1994]: Every problem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 can be solved by a deterministic algorithm that simultaneously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</a:t>
                </a:r>
              </a:p>
              <a:p>
                <a:r>
                  <a:rPr lang="en-US" b="1" dirty="0"/>
                  <a:t>Proof idea:</a:t>
                </a:r>
                <a:r>
                  <a:rPr lang="en-US" dirty="0"/>
                  <a:t> Exhaustively search for a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exhaustively search for a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a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615A7-87FF-3460-34DA-3B41930B2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A6230-BFAE-9071-364E-58A2D1D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7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6021-F117-8868-9B43-696D1EB8AA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866021-F117-8868-9B43-696D1EB8A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F74BB-3D94-4D8A-9183-EC74FC285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8820"/>
                <a:ext cx="10515600" cy="506538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[Saks, Zhou 1995]: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 idea:</a:t>
                </a:r>
                <a:r>
                  <a:rPr lang="en-US" dirty="0"/>
                  <a:t> Sample only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dirty="0"/>
                  <a:t> hash functions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ad>
                              <m:radPr>
                                <m:degHide m:val="on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Repeatedly use Nisan’s PRG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to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(same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After each application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perturb and round </a:t>
                </a:r>
                <a:r>
                  <a:rPr lang="en-US" dirty="0"/>
                  <a:t>the entries of the transition probability matrix, to break the correlations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F74BB-3D94-4D8A-9183-EC74FC285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8820"/>
                <a:ext cx="10515600" cy="506538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6FE45-78F5-CBD8-9CE6-077D4A54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58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1DAA7-487B-D4BA-8A4A-5DE5787AD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1988-FA9B-51C8-4B3C-C46B551B2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7231"/>
            <a:ext cx="9144000" cy="29980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4. The Inverse Laplacian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117A9-4F9B-5937-9D68-E1D706D0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7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4C0C-DFB6-285C-1D8F-7937E55B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Laplacian of an ROBP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EDBE5-6643-3853-C6E0-90E1182709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an ROBP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be the transition probability matrix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Laplacian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matrix of expectations of all subprograms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EDBE5-6643-3853-C6E0-90E118270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61FE-76A0-B410-35DC-2C8AC6FC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09443-4DB3-F037-9DEA-74BDE2B642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Undirected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connectivity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09443-4DB3-F037-9DEA-74BDE2B64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F0D-ECDB-7C40-DA59-B969922BC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332" y="1825625"/>
                <a:ext cx="11189888" cy="4351338"/>
              </a:xfrm>
            </p:spPr>
            <p:txBody>
              <a:bodyPr/>
              <a:lstStyle/>
              <a:p>
                <a:r>
                  <a:rPr lang="en-US" b="1" dirty="0"/>
                  <a:t>Theorem </a:t>
                </a:r>
                <a:r>
                  <a:rPr lang="en-US" dirty="0">
                    <a:solidFill>
                      <a:srgbClr val="C00000"/>
                    </a:solidFill>
                  </a:rPr>
                  <a:t>[AKLLR 1979]</a:t>
                </a:r>
                <a:r>
                  <a:rPr lang="en-US" b="1" dirty="0"/>
                  <a:t>:</a:t>
                </a:r>
                <a:r>
                  <a:rPr lang="en-US" dirty="0"/>
                  <a:t> The undirected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connectivity problem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Algorithm: Take a polynomial-length </a:t>
                </a:r>
                <a:r>
                  <a:rPr lang="en-US" dirty="0">
                    <a:solidFill>
                      <a:schemeClr val="accent1"/>
                    </a:solidFill>
                  </a:rPr>
                  <a:t>random walk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and accept if you ever visit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analyzed this algorithm using the </a:t>
                </a:r>
                <a:r>
                  <a:rPr lang="en-US" dirty="0">
                    <a:solidFill>
                      <a:schemeClr val="accent1"/>
                    </a:solidFill>
                  </a:rPr>
                  <a:t>spectral expansion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E3F0D-ECDB-7C40-DA59-B969922BC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332" y="1825625"/>
                <a:ext cx="11189888" cy="4351338"/>
              </a:xfrm>
              <a:blipFill>
                <a:blip r:embed="rId3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66CCE-D70E-410D-817B-149D1F76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6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BB1-187C-03DF-C2FF-3ABFC80C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Non-black-box error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98381-95F3-0703-BCF2-A27D5A15E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165" y="1825625"/>
                <a:ext cx="11314878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 </a:t>
                </a:r>
                <a:r>
                  <a:rPr lang="en-US" sz="1800" dirty="0">
                    <a:solidFill>
                      <a:srgbClr val="C00000"/>
                    </a:solidFill>
                  </a:rPr>
                  <a:t>[Ahmadinejad, Kelner, Murtagh, Peebles,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Sidford</a:t>
                </a:r>
                <a:r>
                  <a:rPr lang="en-US" sz="1800" dirty="0">
                    <a:solidFill>
                      <a:srgbClr val="C0000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1800" dirty="0">
                    <a:solidFill>
                      <a:srgbClr val="C00000"/>
                    </a:solidFill>
                  </a:rPr>
                  <a:t> 2020]</a:t>
                </a:r>
                <a:r>
                  <a:rPr lang="en-US" b="1" dirty="0"/>
                  <a:t>:</a:t>
                </a:r>
                <a:r>
                  <a:rPr lang="en-US" dirty="0"/>
                  <a:t> Given the description of a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it is possible to deterministically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using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Richardson iteration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𝐿𝐴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a better approximation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D98381-95F3-0703-BCF2-A27D5A15E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165" y="1825625"/>
                <a:ext cx="11314878" cy="4351338"/>
              </a:xfrm>
              <a:blipFill>
                <a:blip r:embed="rId2"/>
                <a:stretch>
                  <a:fillRect l="-970" r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C49D-131D-F032-15A3-1A577904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94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CE29-B706-EDD9-988F-BA3858B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D94A-833D-7351-6444-5956FD050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WPRG</a:t>
                </a:r>
                <a:r>
                  <a:rPr lang="en-US" dirty="0"/>
                  <a:t>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the WPRG fools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0, 1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9D94A-833D-7351-6444-5956FD050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172DB-5D71-E10C-AEB8-7908A00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30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C5FD-F572-0A67-9E23-99F867C1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Low-error WPRGs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BB416-6B6D-E352-AE0F-4D6E3C46D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165" y="1825625"/>
                <a:ext cx="110846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[Braverman, Cohen, Garg 2018]</a:t>
                </a:r>
                <a:r>
                  <a:rPr lang="en-US" dirty="0"/>
                  <a:t>: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there is an explicit WPRG that fools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standard-order ROBPs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and seed length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</m:e>
                            </m:d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 idea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[Cohen, Doron, Renard,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Sberlo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Ta-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Shma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2021; Pyne,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2021]</a:t>
                </a:r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Reverse-engineer Richardson iteration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Use the INW generator to sample a sequence of correlated seeds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BB416-6B6D-E352-AE0F-4D6E3C46D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165" y="1825625"/>
                <a:ext cx="11084634" cy="4351338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6FA0-7A7A-1B7C-71D8-5D86E39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36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4837-787D-52F9-E067-52A6163B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BAB46-7899-6FC7-2B16-81BD774DDF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be a class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-hitting set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if,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Hitting 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BAB46-7899-6FC7-2B16-81BD774D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7118B-EB8E-4D43-9CB4-C8146FE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9224B0-8C31-EF12-ADB9-9C8C93A736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Using hitting sets to derandomize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9224B0-8C31-EF12-ADB9-9C8C93A73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05C70-D7F6-572D-4748-2F3C550F0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694" y="1758156"/>
                <a:ext cx="11275409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[Cheng, H 2020]</a:t>
                </a:r>
                <a:r>
                  <a:rPr lang="en-US" dirty="0"/>
                  <a:t>: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-space-computable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/>
                  <a:t>-hitting set for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standard-order ROBPs.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idea: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the truth table of a candidate PRG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Each candidate PRG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induces a candidate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 judge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good PRG, check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05C70-D7F6-572D-4748-2F3C550F0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694" y="1758156"/>
                <a:ext cx="11275409" cy="4665219"/>
              </a:xfrm>
              <a:blipFill>
                <a:blip r:embed="rId3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F6299-D966-932A-995F-B43B4803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3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051D-1E5B-DB41-3031-46C07E8A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4CFFC-0322-1701-F018-DB99E38CB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803" y="2012995"/>
                <a:ext cx="11058319" cy="416396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To me,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the most exciting topic</a:t>
                </a:r>
                <a:r>
                  <a:rPr lang="en-US" dirty="0"/>
                  <a:t> in modern complexity theory</a:t>
                </a:r>
              </a:p>
              <a:p>
                <a:r>
                  <a:rPr lang="en-US" dirty="0"/>
                  <a:t>It is an extremely </a:t>
                </a:r>
                <a:r>
                  <a:rPr lang="en-US" dirty="0">
                    <a:solidFill>
                      <a:schemeClr val="accent1"/>
                    </a:solidFill>
                  </a:rPr>
                  <a:t>fundamental</a:t>
                </a:r>
                <a:r>
                  <a:rPr lang="en-US" dirty="0"/>
                  <a:t> topic,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etc.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 is special because we can feel optimistic about </a:t>
                </a:r>
                <a:r>
                  <a:rPr lang="en-US" dirty="0">
                    <a:solidFill>
                      <a:schemeClr val="accent1"/>
                    </a:solidFill>
                  </a:rPr>
                  <a:t>resolving </a:t>
                </a:r>
                <a:r>
                  <a:rPr lang="en-US" dirty="0"/>
                  <a:t>it!</a:t>
                </a:r>
              </a:p>
              <a:p>
                <a:r>
                  <a:rPr lang="en-US" dirty="0"/>
                  <a:t>We already have </a:t>
                </a:r>
                <a:r>
                  <a:rPr lang="en-US" dirty="0">
                    <a:solidFill>
                      <a:schemeClr val="accent1"/>
                    </a:solidFill>
                  </a:rPr>
                  <a:t>many powerful and interesting techniques</a:t>
                </a:r>
              </a:p>
              <a:p>
                <a:r>
                  <a:rPr lang="en-US" dirty="0"/>
                  <a:t>Maybe </a:t>
                </a:r>
                <a:r>
                  <a:rPr lang="en-US" dirty="0">
                    <a:solidFill>
                      <a:schemeClr val="accent1"/>
                    </a:solidFill>
                  </a:rPr>
                  <a:t>you</a:t>
                </a:r>
                <a:r>
                  <a:rPr lang="en-US" dirty="0"/>
                  <a:t> have what it takes 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4CFFC-0322-1701-F018-DB99E38CB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803" y="2012995"/>
                <a:ext cx="11058319" cy="4163967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77083-382F-FEA3-34F9-D70ABE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2" name="Picture 11" descr="A person pointing at the camera&#10;&#10;AI-generated content may be incorrect.">
            <a:extLst>
              <a:ext uri="{FF2B5EF4-FFF2-40B4-BE49-F238E27FC236}">
                <a16:creationId xmlns:a16="http://schemas.microsoft.com/office/drawing/2014/main" id="{40566184-DE64-DB5D-F201-1037BCCDE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1" t="5324" r="6915" b="36825"/>
          <a:stretch/>
        </p:blipFill>
        <p:spPr>
          <a:xfrm>
            <a:off x="9847838" y="365125"/>
            <a:ext cx="1945124" cy="17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ED7C-454A-C48B-A5C1-804EC0E5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7F68-AD49-B619-14D6-A772DF17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1797269"/>
            <a:ext cx="10876547" cy="4893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Being your instructor has been a privilege</a:t>
            </a:r>
          </a:p>
          <a:p>
            <a:pPr>
              <a:lnSpc>
                <a:spcPct val="150000"/>
              </a:lnSpc>
            </a:pPr>
            <a:r>
              <a:rPr lang="en-US" dirty="0"/>
              <a:t>Please fill out the Graduate Course Feedback Form using </a:t>
            </a:r>
            <a:r>
              <a:rPr lang="en-US" dirty="0" err="1"/>
              <a:t>My.UChicago</a:t>
            </a:r>
            <a:r>
              <a:rPr lang="en-US" dirty="0"/>
              <a:t> (deadline is Sunday, March 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D232-8FCE-FB02-92BE-8224BCE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CC9E-E3F9-E9C0-C201-F36BA43E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expansion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DE9FE-2A55-8C61-BE62-8D018A9C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a directed regular multigraph</a:t>
                </a:r>
              </a:p>
              <a:p>
                <a:r>
                  <a:rPr lang="en-US" dirty="0"/>
                  <a:t>Identify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its transition probability matrix. 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a probability vector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uniform probability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DE9FE-2A55-8C61-BE62-8D018A9C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CA197-C337-D980-8AAC-10E16606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A0B-670D-3A86-3768-50A03811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ED560-C29E-96C3-B07B-105E24A0A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3216" cy="4351338"/>
              </a:xfrm>
            </p:spPr>
            <p:txBody>
              <a:bodyPr/>
              <a:lstStyle/>
              <a:p>
                <a:r>
                  <a:rPr lang="en-US" dirty="0"/>
                  <a:t>AKLLR 1979: 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? 		</a:t>
                </a:r>
                <a:r>
                  <a:rPr lang="en-US" sz="2000" dirty="0"/>
                  <a:t>(*actually they asked about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RL</m:t>
                    </m:r>
                  </m:oMath>
                </a14:m>
                <a:r>
                  <a:rPr lang="en-US" sz="2000" dirty="0"/>
                  <a:t>)</a:t>
                </a:r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 would mean that </a:t>
                </a:r>
                <a:r>
                  <a:rPr lang="en-US" dirty="0">
                    <a:solidFill>
                      <a:schemeClr val="accent1"/>
                    </a:solidFill>
                  </a:rPr>
                  <a:t>randomness is never necessary</a:t>
                </a:r>
                <a:r>
                  <a:rPr lang="en-US" dirty="0"/>
                  <a:t> for space-efficient computation</a:t>
                </a:r>
              </a:p>
              <a:p>
                <a:r>
                  <a:rPr lang="en-US" dirty="0"/>
                  <a:t>Intensely studied since AKLLR 1979 paper… with considerable success!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ED560-C29E-96C3-B07B-105E24A0A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3216" cy="4351338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EC14C-27B8-B041-1C84-ABABC978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9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44AF-7489-5E13-35AA-0DE526DB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Read-once branching programs (ROBPs)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3C07F-BB01-A6D5-8481-14DA666FE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, it suffices to design a deterministic log-space algorithm for the following problem:</a:t>
                </a:r>
              </a:p>
              <a:p>
                <a:endParaRPr lang="en-US" dirty="0"/>
              </a:p>
              <a:p>
                <a:r>
                  <a:rPr lang="en-US" b="1" dirty="0"/>
                  <a:t>Input:</a:t>
                </a:r>
                <a:r>
                  <a:rPr lang="en-US" dirty="0"/>
                  <a:t> The description of a standard-order </a:t>
                </a:r>
                <a:r>
                  <a:rPr lang="en-US" dirty="0">
                    <a:solidFill>
                      <a:schemeClr val="accent1"/>
                    </a:solidFill>
                  </a:rPr>
                  <a:t>ROBP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Output:</a:t>
                </a:r>
                <a:r>
                  <a:rPr lang="en-US" dirty="0"/>
                  <a:t>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3C07F-BB01-A6D5-8481-14DA666FE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A152-603B-D71D-635A-D2E5EF8D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C7CF-1E75-4217-91B6-D69A9BE6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"/>
            <a:ext cx="10515600" cy="1325563"/>
          </a:xfrm>
        </p:spPr>
        <p:txBody>
          <a:bodyPr/>
          <a:lstStyle/>
          <a:p>
            <a:r>
              <a:rPr lang="en-US" dirty="0"/>
              <a:t>Read-once branching programs (ROBPs)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/>
              <p:nvPr/>
            </p:nvSpPr>
            <p:spPr>
              <a:xfrm>
                <a:off x="1445465" y="1903022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465" y="1903022"/>
                <a:ext cx="662473" cy="369332"/>
              </a:xfrm>
              <a:prstGeom prst="rect">
                <a:avLst/>
              </a:prstGeom>
              <a:blipFill>
                <a:blip r:embed="rId3"/>
                <a:stretch>
                  <a:fillRect r="-1467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DD777501-1354-0C09-FB54-26668E037F73}"/>
              </a:ext>
            </a:extLst>
          </p:cNvPr>
          <p:cNvGrpSpPr/>
          <p:nvPr/>
        </p:nvGrpSpPr>
        <p:grpSpPr>
          <a:xfrm>
            <a:off x="2601806" y="1764559"/>
            <a:ext cx="5972852" cy="3741164"/>
            <a:chOff x="2601806" y="1764559"/>
            <a:chExt cx="5972852" cy="37411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2AF3AA-9C11-41EB-A88D-D0F2E465FF93}"/>
                </a:ext>
              </a:extLst>
            </p:cNvPr>
            <p:cNvCxnSpPr>
              <a:cxnSpLocks/>
              <a:stCxn id="122" idx="6"/>
              <a:endCxn id="130" idx="2"/>
            </p:cNvCxnSpPr>
            <p:nvPr/>
          </p:nvCxnSpPr>
          <p:spPr>
            <a:xfrm>
              <a:off x="4714947" y="4671551"/>
              <a:ext cx="661426" cy="53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D507627-42B6-417A-9DA1-628529285A7B}"/>
                </a:ext>
              </a:extLst>
            </p:cNvPr>
            <p:cNvCxnSpPr>
              <a:cxnSpLocks/>
              <a:stCxn id="118" idx="6"/>
              <a:endCxn id="128" idx="1"/>
            </p:cNvCxnSpPr>
            <p:nvPr/>
          </p:nvCxnSpPr>
          <p:spPr>
            <a:xfrm>
              <a:off x="4720285" y="2138389"/>
              <a:ext cx="721987" cy="69514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1D7BB3C-B6DE-4079-95BD-4EC3CD319F2A}"/>
                </a:ext>
              </a:extLst>
            </p:cNvPr>
            <p:cNvCxnSpPr>
              <a:cxnSpLocks/>
              <a:stCxn id="130" idx="7"/>
              <a:endCxn id="136" idx="3"/>
            </p:cNvCxnSpPr>
            <p:nvPr/>
          </p:nvCxnSpPr>
          <p:spPr>
            <a:xfrm flipV="1">
              <a:off x="5717676" y="3985453"/>
              <a:ext cx="746691" cy="5500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3968389-2A79-4A6E-995E-74FFC128715B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>
              <a:off x="2661044" y="2143576"/>
              <a:ext cx="607732" cy="14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9F659A-6EB7-4AE4-81BA-F18CB2D6F2F5}"/>
                </a:ext>
              </a:extLst>
            </p:cNvPr>
            <p:cNvCxnSpPr>
              <a:cxnSpLocks/>
              <a:stCxn id="4" idx="5"/>
              <a:endCxn id="111" idx="1"/>
            </p:cNvCxnSpPr>
            <p:nvPr/>
          </p:nvCxnSpPr>
          <p:spPr>
            <a:xfrm>
              <a:off x="2601806" y="2285096"/>
              <a:ext cx="727531" cy="5484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9BE6AE1-4C30-4818-AF8E-DF3BCEE858E2}"/>
                </a:ext>
              </a:extLst>
            </p:cNvPr>
            <p:cNvSpPr txBox="1"/>
            <p:nvPr/>
          </p:nvSpPr>
          <p:spPr>
            <a:xfrm>
              <a:off x="2806958" y="1764559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2ACBF8-0C03-4597-8D94-D3CFD7E84688}"/>
                </a:ext>
              </a:extLst>
            </p:cNvPr>
            <p:cNvSpPr txBox="1"/>
            <p:nvPr/>
          </p:nvSpPr>
          <p:spPr>
            <a:xfrm>
              <a:off x="2962466" y="2253486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0802EC0-579F-4A1D-B332-1188A892E3B0}"/>
                </a:ext>
              </a:extLst>
            </p:cNvPr>
            <p:cNvCxnSpPr>
              <a:cxnSpLocks/>
              <a:stCxn id="111" idx="5"/>
              <a:endCxn id="122" idx="1"/>
            </p:cNvCxnSpPr>
            <p:nvPr/>
          </p:nvCxnSpPr>
          <p:spPr>
            <a:xfrm>
              <a:off x="3612082" y="3116281"/>
              <a:ext cx="761562" cy="141389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C22FD34-63AE-4794-A902-3F197FD9EDAD}"/>
                </a:ext>
              </a:extLst>
            </p:cNvPr>
            <p:cNvCxnSpPr>
              <a:cxnSpLocks/>
              <a:stCxn id="111" idx="7"/>
              <a:endCxn id="118" idx="3"/>
            </p:cNvCxnSpPr>
            <p:nvPr/>
          </p:nvCxnSpPr>
          <p:spPr>
            <a:xfrm flipV="1">
              <a:off x="3612082" y="2279761"/>
              <a:ext cx="766900" cy="55377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9B7BA58-80C3-4D06-8639-93733916C902}"/>
                </a:ext>
              </a:extLst>
            </p:cNvPr>
            <p:cNvCxnSpPr>
              <a:cxnSpLocks/>
              <a:stCxn id="110" idx="5"/>
              <a:endCxn id="119" idx="1"/>
            </p:cNvCxnSpPr>
            <p:nvPr/>
          </p:nvCxnSpPr>
          <p:spPr>
            <a:xfrm>
              <a:off x="3610079" y="2285096"/>
              <a:ext cx="770906" cy="54310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314083D-D50D-41BB-A2E2-6E92CD826E8B}"/>
                </a:ext>
              </a:extLst>
            </p:cNvPr>
            <p:cNvCxnSpPr>
              <a:cxnSpLocks/>
              <a:stCxn id="110" idx="6"/>
              <a:endCxn id="118" idx="2"/>
            </p:cNvCxnSpPr>
            <p:nvPr/>
          </p:nvCxnSpPr>
          <p:spPr>
            <a:xfrm flipV="1">
              <a:off x="3668637" y="2138389"/>
              <a:ext cx="651787" cy="53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EBE971-9A1D-4796-BD45-4EF0E3A28A7F}"/>
                </a:ext>
              </a:extLst>
            </p:cNvPr>
            <p:cNvSpPr txBox="1"/>
            <p:nvPr/>
          </p:nvSpPr>
          <p:spPr>
            <a:xfrm>
              <a:off x="3550773" y="3315783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A2AC63-AD4A-4646-A74A-A4D5AE0280E9}"/>
                </a:ext>
              </a:extLst>
            </p:cNvPr>
            <p:cNvSpPr txBox="1"/>
            <p:nvPr/>
          </p:nvSpPr>
          <p:spPr>
            <a:xfrm>
              <a:off x="3671594" y="2701602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1F80865-4379-43F8-A30B-80507734B96E}"/>
                </a:ext>
              </a:extLst>
            </p:cNvPr>
            <p:cNvCxnSpPr>
              <a:cxnSpLocks/>
              <a:stCxn id="122" idx="7"/>
              <a:endCxn id="129" idx="3"/>
            </p:cNvCxnSpPr>
            <p:nvPr/>
          </p:nvCxnSpPr>
          <p:spPr>
            <a:xfrm flipV="1">
              <a:off x="4656389" y="3990788"/>
              <a:ext cx="785430" cy="5393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389C43C-EB99-41AD-A64B-04EF04FF3BC8}"/>
                </a:ext>
              </a:extLst>
            </p:cNvPr>
            <p:cNvCxnSpPr>
              <a:cxnSpLocks/>
              <a:stCxn id="118" idx="5"/>
              <a:endCxn id="131" idx="1"/>
            </p:cNvCxnSpPr>
            <p:nvPr/>
          </p:nvCxnSpPr>
          <p:spPr>
            <a:xfrm>
              <a:off x="4661727" y="2279761"/>
              <a:ext cx="777284" cy="30899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56F0A3-79D4-46F5-AE38-BC9B1FB9633E}"/>
                </a:ext>
              </a:extLst>
            </p:cNvPr>
            <p:cNvSpPr txBox="1"/>
            <p:nvPr/>
          </p:nvSpPr>
          <p:spPr>
            <a:xfrm>
              <a:off x="4599388" y="4151347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8DB870-A0F5-4C55-80BB-8E25309CA769}"/>
                </a:ext>
              </a:extLst>
            </p:cNvPr>
            <p:cNvSpPr txBox="1"/>
            <p:nvPr/>
          </p:nvSpPr>
          <p:spPr>
            <a:xfrm>
              <a:off x="4678222" y="4677463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1E96105-4FDE-47A5-AD2F-F09A1804ABC5}"/>
                </a:ext>
              </a:extLst>
            </p:cNvPr>
            <p:cNvCxnSpPr>
              <a:cxnSpLocks/>
              <a:stCxn id="129" idx="7"/>
              <a:endCxn id="133" idx="3"/>
            </p:cNvCxnSpPr>
            <p:nvPr/>
          </p:nvCxnSpPr>
          <p:spPr>
            <a:xfrm flipV="1">
              <a:off x="5724564" y="2279761"/>
              <a:ext cx="738253" cy="14282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C15A505-4855-4D77-9591-57D698F4AA7C}"/>
                </a:ext>
              </a:extLst>
            </p:cNvPr>
            <p:cNvCxnSpPr>
              <a:cxnSpLocks/>
              <a:stCxn id="129" idx="5"/>
              <a:endCxn id="147" idx="1"/>
            </p:cNvCxnSpPr>
            <p:nvPr/>
          </p:nvCxnSpPr>
          <p:spPr>
            <a:xfrm>
              <a:off x="5724564" y="3990788"/>
              <a:ext cx="732056" cy="137356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A0D78B-0324-4A65-8A14-8317EF630DA3}"/>
                </a:ext>
              </a:extLst>
            </p:cNvPr>
            <p:cNvSpPr txBox="1"/>
            <p:nvPr/>
          </p:nvSpPr>
          <p:spPr>
            <a:xfrm>
              <a:off x="5512836" y="3997015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F5CE2B4-4AE3-4B2E-B490-8C63B56B2932}"/>
                </a:ext>
              </a:extLst>
            </p:cNvPr>
            <p:cNvSpPr txBox="1"/>
            <p:nvPr/>
          </p:nvSpPr>
          <p:spPr>
            <a:xfrm>
              <a:off x="5797957" y="3311594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816DCEB-2AD2-4067-8DE7-1AA035024BF5}"/>
                </a:ext>
              </a:extLst>
            </p:cNvPr>
            <p:cNvCxnSpPr>
              <a:cxnSpLocks/>
              <a:stCxn id="130" idx="5"/>
              <a:endCxn id="147" idx="1"/>
            </p:cNvCxnSpPr>
            <p:nvPr/>
          </p:nvCxnSpPr>
          <p:spPr>
            <a:xfrm>
              <a:off x="5717676" y="4818258"/>
              <a:ext cx="738944" cy="54609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0D3F864-4F0C-468F-AF9F-3129FB3DB640}"/>
                </a:ext>
              </a:extLst>
            </p:cNvPr>
            <p:cNvCxnSpPr>
              <a:cxnSpLocks/>
              <a:stCxn id="133" idx="5"/>
              <a:endCxn id="156" idx="1"/>
            </p:cNvCxnSpPr>
            <p:nvPr/>
          </p:nvCxnSpPr>
          <p:spPr>
            <a:xfrm>
              <a:off x="6745562" y="2279761"/>
              <a:ext cx="786285" cy="142294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994A662-4441-486F-95BF-DA09E6FF0CC8}"/>
                </a:ext>
              </a:extLst>
            </p:cNvPr>
            <p:cNvSpPr txBox="1"/>
            <p:nvPr/>
          </p:nvSpPr>
          <p:spPr>
            <a:xfrm>
              <a:off x="6604515" y="2357408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C8211BC-F5A4-42AB-9455-BA082AAEB0F6}"/>
                </a:ext>
              </a:extLst>
            </p:cNvPr>
            <p:cNvCxnSpPr>
              <a:cxnSpLocks/>
              <a:stCxn id="133" idx="6"/>
              <a:endCxn id="148" idx="2"/>
            </p:cNvCxnSpPr>
            <p:nvPr/>
          </p:nvCxnSpPr>
          <p:spPr>
            <a:xfrm>
              <a:off x="6804120" y="2138389"/>
              <a:ext cx="6725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7D068A-15DA-4DC2-A29D-26389D037AD1}"/>
                </a:ext>
              </a:extLst>
            </p:cNvPr>
            <p:cNvSpPr txBox="1"/>
            <p:nvPr/>
          </p:nvSpPr>
          <p:spPr>
            <a:xfrm>
              <a:off x="6745488" y="1792735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34F3905-1917-4012-B215-984650233864}"/>
                </a:ext>
              </a:extLst>
            </p:cNvPr>
            <p:cNvCxnSpPr>
              <a:cxnSpLocks/>
              <a:stCxn id="147" idx="7"/>
              <a:endCxn id="156" idx="3"/>
            </p:cNvCxnSpPr>
            <p:nvPr/>
          </p:nvCxnSpPr>
          <p:spPr>
            <a:xfrm flipV="1">
              <a:off x="6739365" y="3985453"/>
              <a:ext cx="792482" cy="137889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29F5DBF-260A-43F3-B509-0B72FE7C5794}"/>
                </a:ext>
              </a:extLst>
            </p:cNvPr>
            <p:cNvCxnSpPr>
              <a:cxnSpLocks/>
              <a:stCxn id="147" idx="6"/>
              <a:endCxn id="157" idx="3"/>
            </p:cNvCxnSpPr>
            <p:nvPr/>
          </p:nvCxnSpPr>
          <p:spPr>
            <a:xfrm flipV="1">
              <a:off x="6797923" y="4812923"/>
              <a:ext cx="727036" cy="69280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3206606-5C8A-4D10-A5DE-48098B0F6F02}"/>
                </a:ext>
              </a:extLst>
            </p:cNvPr>
            <p:cNvCxnSpPr>
              <a:cxnSpLocks/>
              <a:stCxn id="148" idx="5"/>
              <a:endCxn id="168" idx="1"/>
            </p:cNvCxnSpPr>
            <p:nvPr/>
          </p:nvCxnSpPr>
          <p:spPr>
            <a:xfrm>
              <a:off x="7817981" y="2279761"/>
              <a:ext cx="756677" cy="5484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A99C184-5287-4DFF-A09F-703F6C862210}"/>
                </a:ext>
              </a:extLst>
            </p:cNvPr>
            <p:cNvSpPr txBox="1"/>
            <p:nvPr/>
          </p:nvSpPr>
          <p:spPr>
            <a:xfrm>
              <a:off x="7581182" y="3269457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90F1607-8C54-4A41-BE73-4D376388CB1B}"/>
                </a:ext>
              </a:extLst>
            </p:cNvPr>
            <p:cNvCxnSpPr>
              <a:cxnSpLocks/>
              <a:stCxn id="148" idx="6"/>
              <a:endCxn id="167" idx="2"/>
            </p:cNvCxnSpPr>
            <p:nvPr/>
          </p:nvCxnSpPr>
          <p:spPr>
            <a:xfrm>
              <a:off x="7876539" y="2138389"/>
              <a:ext cx="63755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34360D6-1D06-46AF-838F-247AB597F53A}"/>
                </a:ext>
              </a:extLst>
            </p:cNvPr>
            <p:cNvCxnSpPr>
              <a:cxnSpLocks/>
              <a:stCxn id="156" idx="5"/>
              <a:endCxn id="170" idx="1"/>
            </p:cNvCxnSpPr>
            <p:nvPr/>
          </p:nvCxnSpPr>
          <p:spPr>
            <a:xfrm>
              <a:off x="7814592" y="3985453"/>
              <a:ext cx="747786" cy="54472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D0BBFC1-E8FF-419A-94CC-A020E9CC64F9}"/>
                </a:ext>
              </a:extLst>
            </p:cNvPr>
            <p:cNvSpPr txBox="1"/>
            <p:nvPr/>
          </p:nvSpPr>
          <p:spPr>
            <a:xfrm>
              <a:off x="7643321" y="3966681"/>
              <a:ext cx="33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679E7C-D653-4CB1-9DCE-338703D3B208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flipV="1">
              <a:off x="7821537" y="2279761"/>
              <a:ext cx="751118" cy="142294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3828AE-DE2C-40F9-BC8D-0FA08943A16E}"/>
              </a:ext>
            </a:extLst>
          </p:cNvPr>
          <p:cNvGrpSpPr/>
          <p:nvPr/>
        </p:nvGrpSpPr>
        <p:grpSpPr>
          <a:xfrm>
            <a:off x="526433" y="2023969"/>
            <a:ext cx="861156" cy="3624160"/>
            <a:chOff x="138713" y="2023969"/>
            <a:chExt cx="861156" cy="3624160"/>
          </a:xfrm>
        </p:grpSpPr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17019DCA-4A57-442E-860F-514BEE45440A}"/>
                </a:ext>
              </a:extLst>
            </p:cNvPr>
            <p:cNvSpPr/>
            <p:nvPr/>
          </p:nvSpPr>
          <p:spPr>
            <a:xfrm>
              <a:off x="768371" y="2023969"/>
              <a:ext cx="231498" cy="3624160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5B08AEE-E514-485D-853E-24DB247F88F9}"/>
                    </a:ext>
                  </a:extLst>
                </p:cNvPr>
                <p:cNvSpPr txBox="1"/>
                <p:nvPr/>
              </p:nvSpPr>
              <p:spPr>
                <a:xfrm>
                  <a:off x="138713" y="3106518"/>
                  <a:ext cx="553998" cy="1459061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Width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45B08AEE-E514-485D-853E-24DB247F8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13" y="3106518"/>
                  <a:ext cx="553998" cy="1459061"/>
                </a:xfrm>
                <a:prstGeom prst="rect">
                  <a:avLst/>
                </a:prstGeom>
                <a:blipFill>
                  <a:blip r:embed="rId4"/>
                  <a:stretch>
                    <a:fillRect r="-16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/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/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39088F-2CD0-4E01-868E-F8FDFE72D651}"/>
              </a:ext>
            </a:extLst>
          </p:cNvPr>
          <p:cNvCxnSpPr>
            <a:cxnSpLocks/>
            <a:stCxn id="4" idx="5"/>
            <a:endCxn id="111" idx="1"/>
          </p:cNvCxnSpPr>
          <p:nvPr/>
        </p:nvCxnSpPr>
        <p:spPr>
          <a:xfrm>
            <a:off x="2601806" y="2285096"/>
            <a:ext cx="727531" cy="54844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E910067-B112-41A3-A670-9EDE55BCE913}"/>
              </a:ext>
            </a:extLst>
          </p:cNvPr>
          <p:cNvCxnSpPr>
            <a:cxnSpLocks/>
            <a:stCxn id="111" idx="5"/>
            <a:endCxn id="122" idx="1"/>
          </p:cNvCxnSpPr>
          <p:nvPr/>
        </p:nvCxnSpPr>
        <p:spPr>
          <a:xfrm>
            <a:off x="3612082" y="3116281"/>
            <a:ext cx="761562" cy="141389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/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/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/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/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/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FB90F4-8606-4CE0-AA9F-8EC8593CF841}"/>
              </a:ext>
            </a:extLst>
          </p:cNvPr>
          <p:cNvCxnSpPr>
            <a:cxnSpLocks/>
            <a:stCxn id="122" idx="7"/>
            <a:endCxn id="129" idx="3"/>
          </p:cNvCxnSpPr>
          <p:nvPr/>
        </p:nvCxnSpPr>
        <p:spPr>
          <a:xfrm flipV="1">
            <a:off x="4656389" y="3990788"/>
            <a:ext cx="785430" cy="53939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2CD0550-51B5-44E2-8E32-D311BC18F0BE}"/>
              </a:ext>
            </a:extLst>
          </p:cNvPr>
          <p:cNvCxnSpPr>
            <a:cxnSpLocks/>
            <a:stCxn id="129" idx="7"/>
            <a:endCxn id="133" idx="3"/>
          </p:cNvCxnSpPr>
          <p:nvPr/>
        </p:nvCxnSpPr>
        <p:spPr>
          <a:xfrm flipV="1">
            <a:off x="5724564" y="2279761"/>
            <a:ext cx="738253" cy="1428282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EA142B9-E875-4040-A693-B311C256F21C}"/>
              </a:ext>
            </a:extLst>
          </p:cNvPr>
          <p:cNvCxnSpPr>
            <a:cxnSpLocks/>
            <a:stCxn id="133" idx="5"/>
            <a:endCxn id="156" idx="1"/>
          </p:cNvCxnSpPr>
          <p:nvPr/>
        </p:nvCxnSpPr>
        <p:spPr>
          <a:xfrm>
            <a:off x="6745562" y="2279761"/>
            <a:ext cx="786285" cy="142294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BE02729-92F7-4E3A-81F7-C8CF88E5C659}"/>
              </a:ext>
            </a:extLst>
          </p:cNvPr>
          <p:cNvCxnSpPr>
            <a:cxnSpLocks/>
            <a:stCxn id="156" idx="7"/>
            <a:endCxn id="167" idx="3"/>
          </p:cNvCxnSpPr>
          <p:nvPr/>
        </p:nvCxnSpPr>
        <p:spPr>
          <a:xfrm flipV="1">
            <a:off x="7814592" y="2279761"/>
            <a:ext cx="758063" cy="142294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/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Computes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blipFill>
                <a:blip r:embed="rId14"/>
                <a:stretch>
                  <a:fillRect l="-194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1303B4-B8E2-407E-8FCB-50B4F2AF1B8B}"/>
              </a:ext>
            </a:extLst>
          </p:cNvPr>
          <p:cNvGrpSpPr/>
          <p:nvPr/>
        </p:nvGrpSpPr>
        <p:grpSpPr>
          <a:xfrm>
            <a:off x="2160738" y="5897063"/>
            <a:ext cx="6825946" cy="761833"/>
            <a:chOff x="2169132" y="5774955"/>
            <a:chExt cx="548318" cy="761833"/>
          </a:xfrm>
        </p:grpSpPr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DEDDE07C-7817-42E3-BB23-F4682E4DF442}"/>
                </a:ext>
              </a:extLst>
            </p:cNvPr>
            <p:cNvSpPr/>
            <p:nvPr/>
          </p:nvSpPr>
          <p:spPr>
            <a:xfrm rot="16200000">
              <a:off x="2293207" y="5650880"/>
              <a:ext cx="300167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/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/>
                    <a:t> layers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/>
                    <a:t> length)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blipFill>
                  <a:blip r:embed="rId1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581808B-F23A-D6F5-681A-4FAEDD0B7166}"/>
              </a:ext>
            </a:extLst>
          </p:cNvPr>
          <p:cNvGrpSpPr/>
          <p:nvPr/>
        </p:nvGrpSpPr>
        <p:grpSpPr>
          <a:xfrm>
            <a:off x="2255617" y="1938458"/>
            <a:ext cx="6660344" cy="3772530"/>
            <a:chOff x="2255617" y="1938458"/>
            <a:chExt cx="6660344" cy="3772530"/>
          </a:xfrm>
          <a:solidFill>
            <a:schemeClr val="bg2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EFBB9D-4AA1-465F-A757-529EC63DE2DF}"/>
                </a:ext>
              </a:extLst>
            </p:cNvPr>
            <p:cNvSpPr/>
            <p:nvPr/>
          </p:nvSpPr>
          <p:spPr>
            <a:xfrm>
              <a:off x="2260503" y="194379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EB74F67-9E69-A4D0-6AD1-D2F6BAF80C90}"/>
                </a:ext>
              </a:extLst>
            </p:cNvPr>
            <p:cNvSpPr/>
            <p:nvPr/>
          </p:nvSpPr>
          <p:spPr>
            <a:xfrm>
              <a:off x="2262506" y="277497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66ECBB9-460B-4117-0FCC-830C44FC07EC}"/>
                </a:ext>
              </a:extLst>
            </p:cNvPr>
            <p:cNvSpPr/>
            <p:nvPr/>
          </p:nvSpPr>
          <p:spPr>
            <a:xfrm>
              <a:off x="2262505" y="3649485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B2F7096-7240-3610-2BC1-D130D36BC361}"/>
                </a:ext>
              </a:extLst>
            </p:cNvPr>
            <p:cNvSpPr/>
            <p:nvPr/>
          </p:nvSpPr>
          <p:spPr>
            <a:xfrm>
              <a:off x="2255617" y="4476955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4F5C82E-C947-F409-E465-DA6370D1D4EA}"/>
                </a:ext>
              </a:extLst>
            </p:cNvPr>
            <p:cNvSpPr/>
            <p:nvPr/>
          </p:nvSpPr>
          <p:spPr>
            <a:xfrm>
              <a:off x="2259697" y="5311127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D09B017-F2D6-9664-E6A7-B16D8ED46934}"/>
                </a:ext>
              </a:extLst>
            </p:cNvPr>
            <p:cNvSpPr/>
            <p:nvPr/>
          </p:nvSpPr>
          <p:spPr>
            <a:xfrm>
              <a:off x="3268776" y="194379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FEEE934-AE53-E249-30EA-557DF5F02E7B}"/>
                </a:ext>
              </a:extLst>
            </p:cNvPr>
            <p:cNvSpPr/>
            <p:nvPr/>
          </p:nvSpPr>
          <p:spPr>
            <a:xfrm>
              <a:off x="3270779" y="277497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5DB47AA-07D8-B67F-8F1B-0256B645F9FA}"/>
                </a:ext>
              </a:extLst>
            </p:cNvPr>
            <p:cNvSpPr/>
            <p:nvPr/>
          </p:nvSpPr>
          <p:spPr>
            <a:xfrm>
              <a:off x="3271510" y="3649485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AB26D49-8D2A-F2AE-0189-D2C895C3A5A7}"/>
                </a:ext>
              </a:extLst>
            </p:cNvPr>
            <p:cNvSpPr/>
            <p:nvPr/>
          </p:nvSpPr>
          <p:spPr>
            <a:xfrm>
              <a:off x="3264081" y="4476955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211A0E9-E026-A522-E2F6-F38476DF0008}"/>
                </a:ext>
              </a:extLst>
            </p:cNvPr>
            <p:cNvSpPr/>
            <p:nvPr/>
          </p:nvSpPr>
          <p:spPr>
            <a:xfrm>
              <a:off x="3267518" y="5311127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0C15EDD-223D-B70D-AC74-ECFE28183A02}"/>
                </a:ext>
              </a:extLst>
            </p:cNvPr>
            <p:cNvSpPr/>
            <p:nvPr/>
          </p:nvSpPr>
          <p:spPr>
            <a:xfrm>
              <a:off x="4320424" y="193845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703DA6C-4F57-DFE8-EDCA-3B276D2D9E57}"/>
                </a:ext>
              </a:extLst>
            </p:cNvPr>
            <p:cNvSpPr/>
            <p:nvPr/>
          </p:nvSpPr>
          <p:spPr>
            <a:xfrm>
              <a:off x="4322427" y="276964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360935A-60C4-05BF-7FAE-79CB42FF67EB}"/>
                </a:ext>
              </a:extLst>
            </p:cNvPr>
            <p:cNvSpPr/>
            <p:nvPr/>
          </p:nvSpPr>
          <p:spPr>
            <a:xfrm>
              <a:off x="4321974" y="364415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C0D26B8-A7FB-8003-D8FA-74D20257EA99}"/>
                </a:ext>
              </a:extLst>
            </p:cNvPr>
            <p:cNvSpPr/>
            <p:nvPr/>
          </p:nvSpPr>
          <p:spPr>
            <a:xfrm>
              <a:off x="4315086" y="447162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E642C10-EB1F-CFA9-3ED5-7A85E326E007}"/>
                </a:ext>
              </a:extLst>
            </p:cNvPr>
            <p:cNvSpPr/>
            <p:nvPr/>
          </p:nvSpPr>
          <p:spPr>
            <a:xfrm>
              <a:off x="4319166" y="5305792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B52767B-E1E7-BA62-E82A-1A395F2552C7}"/>
                </a:ext>
              </a:extLst>
            </p:cNvPr>
            <p:cNvSpPr/>
            <p:nvPr/>
          </p:nvSpPr>
          <p:spPr>
            <a:xfrm>
              <a:off x="5381711" y="194379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C25B79D-92C8-7C4E-D1F9-C65E57035C72}"/>
                </a:ext>
              </a:extLst>
            </p:cNvPr>
            <p:cNvSpPr/>
            <p:nvPr/>
          </p:nvSpPr>
          <p:spPr>
            <a:xfrm>
              <a:off x="5383714" y="277497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11E7310-C0AB-F6E9-CCED-2FF97DFFE2C4}"/>
                </a:ext>
              </a:extLst>
            </p:cNvPr>
            <p:cNvSpPr/>
            <p:nvPr/>
          </p:nvSpPr>
          <p:spPr>
            <a:xfrm>
              <a:off x="5383261" y="3649485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C3017CD-D331-5116-4901-2C66EC13473D}"/>
                </a:ext>
              </a:extLst>
            </p:cNvPr>
            <p:cNvSpPr/>
            <p:nvPr/>
          </p:nvSpPr>
          <p:spPr>
            <a:xfrm>
              <a:off x="5376373" y="4476955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EA9B145-FB8A-F558-8A90-E8A08CCDA90D}"/>
                </a:ext>
              </a:extLst>
            </p:cNvPr>
            <p:cNvSpPr/>
            <p:nvPr/>
          </p:nvSpPr>
          <p:spPr>
            <a:xfrm>
              <a:off x="5380453" y="5311127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CB3A6D5-71E9-3679-B978-463A01F402B5}"/>
                </a:ext>
              </a:extLst>
            </p:cNvPr>
            <p:cNvSpPr/>
            <p:nvPr/>
          </p:nvSpPr>
          <p:spPr>
            <a:xfrm>
              <a:off x="6404259" y="193845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31B0E5F-1EF7-99D4-0E88-C9CA1055B75C}"/>
                </a:ext>
              </a:extLst>
            </p:cNvPr>
            <p:cNvSpPr/>
            <p:nvPr/>
          </p:nvSpPr>
          <p:spPr>
            <a:xfrm>
              <a:off x="6406262" y="276964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53ACBB4-504D-747A-3FA1-4AF70186CF43}"/>
                </a:ext>
              </a:extLst>
            </p:cNvPr>
            <p:cNvSpPr/>
            <p:nvPr/>
          </p:nvSpPr>
          <p:spPr>
            <a:xfrm>
              <a:off x="6405809" y="364415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2CB7A67-FC48-10F0-F08C-656A46B363EA}"/>
                </a:ext>
              </a:extLst>
            </p:cNvPr>
            <p:cNvSpPr/>
            <p:nvPr/>
          </p:nvSpPr>
          <p:spPr>
            <a:xfrm>
              <a:off x="6395413" y="447162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CD8FF65-7060-EB07-0BD2-129F0D8BCDAA}"/>
                </a:ext>
              </a:extLst>
            </p:cNvPr>
            <p:cNvSpPr/>
            <p:nvPr/>
          </p:nvSpPr>
          <p:spPr>
            <a:xfrm>
              <a:off x="6398062" y="5305792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C5DFE-2825-8485-0757-7EB1371BE028}"/>
                </a:ext>
              </a:extLst>
            </p:cNvPr>
            <p:cNvSpPr/>
            <p:nvPr/>
          </p:nvSpPr>
          <p:spPr>
            <a:xfrm>
              <a:off x="7476678" y="193845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1703B52-2985-C0BA-D8C8-FAD04E1172FF}"/>
                </a:ext>
              </a:extLst>
            </p:cNvPr>
            <p:cNvSpPr/>
            <p:nvPr/>
          </p:nvSpPr>
          <p:spPr>
            <a:xfrm>
              <a:off x="7478681" y="276964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46D426C-8FD0-766E-B7E2-BAE05346C416}"/>
                </a:ext>
              </a:extLst>
            </p:cNvPr>
            <p:cNvSpPr/>
            <p:nvPr/>
          </p:nvSpPr>
          <p:spPr>
            <a:xfrm>
              <a:off x="7473289" y="364415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C028357-4B59-3338-DC5F-B3CF409A2856}"/>
                </a:ext>
              </a:extLst>
            </p:cNvPr>
            <p:cNvSpPr/>
            <p:nvPr/>
          </p:nvSpPr>
          <p:spPr>
            <a:xfrm>
              <a:off x="7466401" y="447162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34C64AB-905D-7BE9-B3A7-960D697497A8}"/>
                </a:ext>
              </a:extLst>
            </p:cNvPr>
            <p:cNvSpPr/>
            <p:nvPr/>
          </p:nvSpPr>
          <p:spPr>
            <a:xfrm>
              <a:off x="7470481" y="5305792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0A92C98-8F7C-8C66-FE4F-EFAEFCC91760}"/>
                </a:ext>
              </a:extLst>
            </p:cNvPr>
            <p:cNvSpPr/>
            <p:nvPr/>
          </p:nvSpPr>
          <p:spPr>
            <a:xfrm>
              <a:off x="8516100" y="2769643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C99BAB-AD3A-2222-1773-A2CCFE126C11}"/>
                </a:ext>
              </a:extLst>
            </p:cNvPr>
            <p:cNvSpPr/>
            <p:nvPr/>
          </p:nvSpPr>
          <p:spPr>
            <a:xfrm>
              <a:off x="8514097" y="1938458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705A623-1D3A-0814-0993-723D943EBAC2}"/>
                </a:ext>
              </a:extLst>
            </p:cNvPr>
            <p:cNvSpPr/>
            <p:nvPr/>
          </p:nvSpPr>
          <p:spPr>
            <a:xfrm>
              <a:off x="8510708" y="364415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D751819-056F-67CD-FC9B-F90B4B10FB20}"/>
                </a:ext>
              </a:extLst>
            </p:cNvPr>
            <p:cNvSpPr/>
            <p:nvPr/>
          </p:nvSpPr>
          <p:spPr>
            <a:xfrm>
              <a:off x="8503820" y="4471620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166E564-CD68-446D-662F-1B27CB77F769}"/>
                </a:ext>
              </a:extLst>
            </p:cNvPr>
            <p:cNvSpPr/>
            <p:nvPr/>
          </p:nvSpPr>
          <p:spPr>
            <a:xfrm>
              <a:off x="8507900" y="5305792"/>
              <a:ext cx="399861" cy="399861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AEDE68DF-998E-0A91-2727-2680C8323A5D}"/>
              </a:ext>
            </a:extLst>
          </p:cNvPr>
          <p:cNvGrpSpPr/>
          <p:nvPr/>
        </p:nvGrpSpPr>
        <p:grpSpPr>
          <a:xfrm>
            <a:off x="8506906" y="1938959"/>
            <a:ext cx="412141" cy="3762916"/>
            <a:chOff x="10003977" y="1564628"/>
            <a:chExt cx="412141" cy="3762916"/>
          </a:xfrm>
          <a:noFill/>
        </p:grpSpPr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D2B5212-CA78-B022-FC7A-2BAFCB94047E}"/>
                </a:ext>
              </a:extLst>
            </p:cNvPr>
            <p:cNvSpPr/>
            <p:nvPr/>
          </p:nvSpPr>
          <p:spPr>
            <a:xfrm>
              <a:off x="10016257" y="2395813"/>
              <a:ext cx="399861" cy="399861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❌</a:t>
              </a: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59248BFA-18E5-E5F4-14A7-CED2F09114ED}"/>
                </a:ext>
              </a:extLst>
            </p:cNvPr>
            <p:cNvSpPr/>
            <p:nvPr/>
          </p:nvSpPr>
          <p:spPr>
            <a:xfrm>
              <a:off x="10014254" y="1564628"/>
              <a:ext cx="399861" cy="399861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✔️</a:t>
              </a: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6F51E8D-38BA-5EB7-2D52-E8350ECAF2DB}"/>
                </a:ext>
              </a:extLst>
            </p:cNvPr>
            <p:cNvSpPr/>
            <p:nvPr/>
          </p:nvSpPr>
          <p:spPr>
            <a:xfrm>
              <a:off x="10010865" y="3268016"/>
              <a:ext cx="399861" cy="402166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✔️</a:t>
              </a:r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CB081C3E-7092-3EB1-B238-ABDC9D827DDF}"/>
                </a:ext>
              </a:extLst>
            </p:cNvPr>
            <p:cNvSpPr/>
            <p:nvPr/>
          </p:nvSpPr>
          <p:spPr>
            <a:xfrm>
              <a:off x="10003977" y="4097790"/>
              <a:ext cx="399861" cy="399861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❌</a:t>
              </a:r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CCF6CEF-F196-A849-8E5D-46139FD22E92}"/>
                </a:ext>
              </a:extLst>
            </p:cNvPr>
            <p:cNvSpPr/>
            <p:nvPr/>
          </p:nvSpPr>
          <p:spPr>
            <a:xfrm>
              <a:off x="10010864" y="4927683"/>
              <a:ext cx="399861" cy="399861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❌</a:t>
              </a:r>
            </a:p>
          </p:txBody>
        </p:sp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32643C78-0858-18CD-B0CA-9FAB90AB6475}"/>
              </a:ext>
            </a:extLst>
          </p:cNvPr>
          <p:cNvSpPr/>
          <p:nvPr/>
        </p:nvSpPr>
        <p:spPr>
          <a:xfrm>
            <a:off x="2262046" y="1946261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1F6A4E9-65C7-309D-ECE8-B141D1AB2DBA}"/>
              </a:ext>
            </a:extLst>
          </p:cNvPr>
          <p:cNvSpPr/>
          <p:nvPr/>
        </p:nvSpPr>
        <p:spPr>
          <a:xfrm>
            <a:off x="3270904" y="2774549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58B666B-543A-8775-BA03-31C4B52C1EB9}"/>
              </a:ext>
            </a:extLst>
          </p:cNvPr>
          <p:cNvSpPr/>
          <p:nvPr/>
        </p:nvSpPr>
        <p:spPr>
          <a:xfrm>
            <a:off x="4319823" y="4470921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DFB36FF-873F-9455-06DE-E4AD58F7B2A8}"/>
              </a:ext>
            </a:extLst>
          </p:cNvPr>
          <p:cNvSpPr/>
          <p:nvPr/>
        </p:nvSpPr>
        <p:spPr>
          <a:xfrm>
            <a:off x="5383261" y="3644150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CCC759C-92C8-71F7-F650-04E5E353B494}"/>
              </a:ext>
            </a:extLst>
          </p:cNvPr>
          <p:cNvSpPr/>
          <p:nvPr/>
        </p:nvSpPr>
        <p:spPr>
          <a:xfrm>
            <a:off x="6407141" y="1941310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8B36544-2654-617A-4E1F-8C7576E2C64F}"/>
              </a:ext>
            </a:extLst>
          </p:cNvPr>
          <p:cNvSpPr/>
          <p:nvPr/>
        </p:nvSpPr>
        <p:spPr>
          <a:xfrm>
            <a:off x="7473289" y="3647073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584BE97-FC29-8524-18A7-BB61ABFCA738}"/>
              </a:ext>
            </a:extLst>
          </p:cNvPr>
          <p:cNvSpPr/>
          <p:nvPr/>
        </p:nvSpPr>
        <p:spPr>
          <a:xfrm>
            <a:off x="8517182" y="1938457"/>
            <a:ext cx="399861" cy="399861"/>
          </a:xfrm>
          <a:prstGeom prst="ellipse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4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2" grpId="0"/>
      <p:bldP spid="143" grpId="0"/>
      <p:bldP spid="149" grpId="0"/>
      <p:bldP spid="150" grpId="0"/>
      <p:bldP spid="152" grpId="0"/>
      <p:bldP spid="153" grpId="0"/>
      <p:bldP spid="154" grpId="0"/>
      <p:bldP spid="3" grpId="0"/>
      <p:bldP spid="107" grpId="0" animBg="1"/>
      <p:bldP spid="137" grpId="0" animBg="1"/>
      <p:bldP spid="138" grpId="0" animBg="1"/>
      <p:bldP spid="139" grpId="0" animBg="1"/>
      <p:bldP spid="160" grpId="0" animBg="1"/>
      <p:bldP spid="161" grpId="0" animBg="1"/>
      <p:bldP spid="1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FC38-1527-2F5C-4D89-B42DBBAC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16BB8-8EFD-1DE3-FAAF-C5B77F591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course, we studied </a:t>
                </a:r>
                <a:r>
                  <a:rPr lang="en-US" dirty="0">
                    <a:solidFill>
                      <a:schemeClr val="accent1"/>
                    </a:solidFill>
                  </a:rPr>
                  <a:t>four approaches </a:t>
                </a:r>
                <a:r>
                  <a:rPr lang="en-US" dirty="0"/>
                  <a:t>to derandomizing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INW</a:t>
                </a:r>
                <a:r>
                  <a:rPr lang="en-US" dirty="0"/>
                  <a:t> Approach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Iterated Restrictions</a:t>
                </a:r>
                <a:r>
                  <a:rPr lang="en-US" dirty="0"/>
                  <a:t> Approach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Nisan</a:t>
                </a:r>
                <a:r>
                  <a:rPr lang="en-US" dirty="0"/>
                  <a:t> Approach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Inverse </a:t>
                </a:r>
                <a:r>
                  <a:rPr lang="en-US" dirty="0">
                    <a:solidFill>
                      <a:schemeClr val="accent1"/>
                    </a:solidFill>
                  </a:rPr>
                  <a:t>Laplacian</a:t>
                </a:r>
                <a:r>
                  <a:rPr lang="en-US" dirty="0"/>
                  <a:t>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16BB8-8EFD-1DE3-FAAF-C5B77F591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81A48-C0AA-755C-56E6-4E7D8E4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F0FF-ED4B-9F0D-35CE-C1E37D21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1239"/>
            <a:ext cx="9144000" cy="1055521"/>
          </a:xfrm>
        </p:spPr>
        <p:txBody>
          <a:bodyPr/>
          <a:lstStyle/>
          <a:p>
            <a:r>
              <a:rPr lang="en-US" dirty="0"/>
              <a:t>1. The INW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5EB6C-C649-0607-76B6-BE0F5B9E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47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0.4|0.3|0.4|4.6|2.4|4.8|4.4|0.5|1|0.7|0.8|0.5|4.9|3.5|32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98392</TotalTime>
  <Words>1822</Words>
  <Application>Microsoft Office PowerPoint</Application>
  <PresentationFormat>Widescreen</PresentationFormat>
  <Paragraphs>219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Derandomizing Space-Bounded Computation Winter 2025 Course Summary &amp; Review</vt:lpstr>
      <vt:lpstr>The complexity class "BPL"</vt:lpstr>
      <vt:lpstr>Undirected s-t connectivity</vt:lpstr>
      <vt:lpstr>Spectral expansion parameter</vt:lpstr>
      <vt:lpstr>Derandomization</vt:lpstr>
      <vt:lpstr>Read-once branching programs (ROBPs)</vt:lpstr>
      <vt:lpstr>Read-once branching programs (ROBPs)</vt:lpstr>
      <vt:lpstr>Four approaches</vt:lpstr>
      <vt:lpstr>1. The INW Approach</vt:lpstr>
      <vt:lpstr>Pseudorandom generators</vt:lpstr>
      <vt:lpstr>The INW PRG</vt:lpstr>
      <vt:lpstr>Expander graphs</vt:lpstr>
      <vt:lpstr>Analysis of the INW PRG</vt:lpstr>
      <vt:lpstr>Regular ROBPs</vt:lpstr>
      <vt:lpstr>Fooling regular ROBPs</vt:lpstr>
      <vt:lpstr>Reingold’s theorem</vt:lpstr>
      <vt:lpstr>2. The Iterated Restrictions Approach</vt:lpstr>
      <vt:lpstr>The Forbes-Kelley PRG</vt:lpstr>
      <vt:lpstr>Iterated restrictions</vt:lpstr>
      <vt:lpstr>Arbitrary-order ROBPs</vt:lpstr>
      <vt:lpstr>The constant-width case</vt:lpstr>
      <vt:lpstr>Iterated restrictions with early termination</vt:lpstr>
      <vt:lpstr>3. The Nisan Approach</vt:lpstr>
      <vt:lpstr>Nisan’s PRG</vt:lpstr>
      <vt:lpstr>Good hash functions</vt:lpstr>
      <vt:lpstr>"BPL"⊆"SC" </vt:lpstr>
      <vt:lpstr>"BPL"⊆"L" ^1.5 </vt:lpstr>
      <vt:lpstr>4. The Inverse Laplacian Approach</vt:lpstr>
      <vt:lpstr>Inverse Laplacian of an ROBP</vt:lpstr>
      <vt:lpstr>Non-black-box error reduction</vt:lpstr>
      <vt:lpstr>Weighted PRGs</vt:lpstr>
      <vt:lpstr>Low-error WPRGs</vt:lpstr>
      <vt:lpstr>Hitting sets</vt:lpstr>
      <vt:lpstr>Using hitting sets to derandomize "BPL"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Complexity Course Summary &amp; Review</dc:title>
  <dc:creator>William Hoza</dc:creator>
  <cp:lastModifiedBy>William Hoza</cp:lastModifiedBy>
  <cp:revision>288</cp:revision>
  <dcterms:created xsi:type="dcterms:W3CDTF">2022-12-12T23:26:37Z</dcterms:created>
  <dcterms:modified xsi:type="dcterms:W3CDTF">2025-03-12T20:01:23Z</dcterms:modified>
</cp:coreProperties>
</file>