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400" r:id="rId2"/>
    <p:sldId id="585" r:id="rId3"/>
    <p:sldId id="586" r:id="rId4"/>
    <p:sldId id="591" r:id="rId5"/>
    <p:sldId id="702" r:id="rId6"/>
    <p:sldId id="703" r:id="rId7"/>
    <p:sldId id="704" r:id="rId8"/>
    <p:sldId id="730" r:id="rId9"/>
    <p:sldId id="733" r:id="rId10"/>
    <p:sldId id="482" r:id="rId11"/>
    <p:sldId id="590" r:id="rId12"/>
    <p:sldId id="734" r:id="rId13"/>
    <p:sldId id="735" r:id="rId14"/>
    <p:sldId id="736" r:id="rId15"/>
    <p:sldId id="738" r:id="rId16"/>
    <p:sldId id="737" r:id="rId17"/>
    <p:sldId id="739" r:id="rId18"/>
    <p:sldId id="740" r:id="rId19"/>
    <p:sldId id="745" r:id="rId20"/>
    <p:sldId id="743" r:id="rId21"/>
    <p:sldId id="744" r:id="rId22"/>
    <p:sldId id="747" r:id="rId23"/>
    <p:sldId id="766" r:id="rId24"/>
    <p:sldId id="767" r:id="rId25"/>
    <p:sldId id="754" r:id="rId26"/>
    <p:sldId id="769" r:id="rId27"/>
    <p:sldId id="649" r:id="rId28"/>
    <p:sldId id="748" r:id="rId29"/>
    <p:sldId id="652" r:id="rId30"/>
    <p:sldId id="756" r:id="rId31"/>
    <p:sldId id="770" r:id="rId32"/>
    <p:sldId id="757" r:id="rId33"/>
    <p:sldId id="758" r:id="rId34"/>
    <p:sldId id="759" r:id="rId35"/>
    <p:sldId id="76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36" autoAdjust="0"/>
    <p:restoredTop sz="82464" autoAdjust="0"/>
  </p:normalViewPr>
  <p:slideViewPr>
    <p:cSldViewPr snapToGrid="0">
      <p:cViewPr varScale="1">
        <p:scale>
          <a:sx n="129" d="100"/>
          <a:sy n="129" d="100"/>
        </p:scale>
        <p:origin x="95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13" Type="http://schemas.openxmlformats.org/officeDocument/2006/relationships/image" Target="../media/image181.png"/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12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11" Type="http://schemas.openxmlformats.org/officeDocument/2006/relationships/image" Target="../media/image179.png"/><Relationship Id="rId5" Type="http://schemas.openxmlformats.org/officeDocument/2006/relationships/image" Target="../media/image173.png"/><Relationship Id="rId10" Type="http://schemas.openxmlformats.org/officeDocument/2006/relationships/image" Target="../media/image178.png"/><Relationship Id="rId4" Type="http://schemas.openxmlformats.org/officeDocument/2006/relationships/image" Target="../media/image172.png"/><Relationship Id="rId9" Type="http://schemas.openxmlformats.org/officeDocument/2006/relationships/image" Target="../media/image17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275.png"/><Relationship Id="rId3" Type="http://schemas.openxmlformats.org/officeDocument/2006/relationships/image" Target="../media/image265.png"/><Relationship Id="rId7" Type="http://schemas.openxmlformats.org/officeDocument/2006/relationships/image" Target="../media/image269.png"/><Relationship Id="rId12" Type="http://schemas.openxmlformats.org/officeDocument/2006/relationships/image" Target="../media/image274.png"/><Relationship Id="rId2" Type="http://schemas.openxmlformats.org/officeDocument/2006/relationships/image" Target="../media/image2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8.png"/><Relationship Id="rId11" Type="http://schemas.openxmlformats.org/officeDocument/2006/relationships/image" Target="../media/image273.png"/><Relationship Id="rId5" Type="http://schemas.openxmlformats.org/officeDocument/2006/relationships/image" Target="../media/image267.png"/><Relationship Id="rId10" Type="http://schemas.openxmlformats.org/officeDocument/2006/relationships/image" Target="../media/image272.png"/><Relationship Id="rId4" Type="http://schemas.openxmlformats.org/officeDocument/2006/relationships/image" Target="../media/image266.png"/><Relationship Id="rId9" Type="http://schemas.openxmlformats.org/officeDocument/2006/relationships/image" Target="../media/image271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png"/><Relationship Id="rId13" Type="http://schemas.openxmlformats.org/officeDocument/2006/relationships/image" Target="../media/image288.png"/><Relationship Id="rId3" Type="http://schemas.openxmlformats.org/officeDocument/2006/relationships/image" Target="../media/image278.png"/><Relationship Id="rId7" Type="http://schemas.openxmlformats.org/officeDocument/2006/relationships/image" Target="../media/image282.png"/><Relationship Id="rId12" Type="http://schemas.openxmlformats.org/officeDocument/2006/relationships/image" Target="../media/image287.png"/><Relationship Id="rId2" Type="http://schemas.openxmlformats.org/officeDocument/2006/relationships/image" Target="../media/image2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.png"/><Relationship Id="rId11" Type="http://schemas.openxmlformats.org/officeDocument/2006/relationships/image" Target="../media/image286.png"/><Relationship Id="rId5" Type="http://schemas.openxmlformats.org/officeDocument/2006/relationships/image" Target="../media/image280.png"/><Relationship Id="rId10" Type="http://schemas.openxmlformats.org/officeDocument/2006/relationships/image" Target="../media/image285.png"/><Relationship Id="rId4" Type="http://schemas.openxmlformats.org/officeDocument/2006/relationships/image" Target="../media/image279.png"/><Relationship Id="rId9" Type="http://schemas.openxmlformats.org/officeDocument/2006/relationships/image" Target="../media/image284.pn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Winter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A5C9508-EAAB-9323-26DC-4BA8C2883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12347"/>
              </p:ext>
            </p:extLst>
          </p:nvPr>
        </p:nvGraphicFramePr>
        <p:xfrm>
          <a:off x="6163406" y="992226"/>
          <a:ext cx="4756635" cy="4722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15">
                  <a:extLst>
                    <a:ext uri="{9D8B030D-6E8A-4147-A177-3AD203B41FA5}">
                      <a16:colId xmlns:a16="http://schemas.microsoft.com/office/drawing/2014/main" val="3671729183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1708923137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085203164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1111601318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2173736495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999636826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65155429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2265168393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20610565"/>
                    </a:ext>
                  </a:extLst>
                </a:gridCol>
              </a:tblGrid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13323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936713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327872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31389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683317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33995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49024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881498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8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8492-4790-67E1-45B0-164B97B25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5023"/>
            <a:ext cx="10515600" cy="1325563"/>
          </a:xfrm>
        </p:spPr>
        <p:txBody>
          <a:bodyPr/>
          <a:lstStyle/>
          <a:p>
            <a:r>
              <a:rPr lang="en-US" dirty="0"/>
              <a:t>Hilbert’s 10</a:t>
            </a:r>
            <a:r>
              <a:rPr lang="en-US" baseline="30000" dirty="0"/>
              <a:t>th</a:t>
            </a:r>
            <a:r>
              <a:rPr lang="en-US" dirty="0"/>
              <a:t>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DBEF9-AD07-BC1E-028C-E524E4FB70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1231" y="1430586"/>
                <a:ext cx="11854249" cy="506025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Recall problem: Given a polynomial equation with integer coefficients such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𝑦𝑧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+2,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determine whether there is an integer solution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HILBERT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:∃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such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DBEF9-AD07-BC1E-028C-E524E4FB70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1231" y="1430586"/>
                <a:ext cx="11854249" cy="5060258"/>
              </a:xfrm>
              <a:blipFill>
                <a:blip r:embed="rId2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70E0D-9506-FDF5-E8D5-FA29DEEB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BC88D7F-F65C-CFD5-8E01-3A732DB94116}"/>
                  </a:ext>
                </a:extLst>
              </p:cNvPr>
              <p:cNvSpPr/>
              <p:nvPr/>
            </p:nvSpPr>
            <p:spPr>
              <a:xfrm>
                <a:off x="2574614" y="4534105"/>
                <a:ext cx="7042769" cy="7249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spcBef>
                    <a:spcPts val="1000"/>
                  </a:spcBef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HILBERT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BC88D7F-F65C-CFD5-8E01-3A732DB94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614" y="4534105"/>
                <a:ext cx="7042769" cy="724931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20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1421-41AA-D077-2742-65445729A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vs. Integrals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9E01CB-1FEF-19E8-B6A9-09792C31C6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Recall: Calculus</a:t>
                </a:r>
              </a:p>
              <a:p>
                <a:r>
                  <a:rPr lang="en-US" dirty="0"/>
                  <a:t>Computing derivatives is </a:t>
                </a:r>
                <a:r>
                  <a:rPr lang="en-US" dirty="0">
                    <a:solidFill>
                      <a:schemeClr val="accent1"/>
                    </a:solidFill>
                  </a:rPr>
                  <a:t>mechanistic</a:t>
                </a:r>
              </a:p>
              <a:p>
                <a:pPr lvl="1"/>
                <a:r>
                  <a:rPr lang="en-US" dirty="0"/>
                  <a:t>Sum rule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product rule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𝑓𝑔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, chain rule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etc.</a:t>
                </a:r>
              </a:p>
              <a:p>
                <a:r>
                  <a:rPr lang="en-US" dirty="0"/>
                  <a:t>In contrast, computing integrals seems to involve creativity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-substitutions, integration by parts, etc.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9E01CB-1FEF-19E8-B6A9-09792C31C6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618EE-7B7A-B889-412C-73D1B771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77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76D9-0DE2-B1A7-A3A6-F7AE6130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Elementary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FDCF72-5C0E-A36D-0C06-0DC628EC63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751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Definition: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elementary</a:t>
                </a:r>
                <a:r>
                  <a:rPr lang="en-US" dirty="0"/>
                  <a:t> if it can be defined by a formula using addition, multiplication, rational constants, powers, exponentials, logarithms, trigonometric functions,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</m:sup>
                        </m:sSup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FDCF72-5C0E-A36D-0C06-0DC628EC63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75175"/>
              </a:xfrm>
              <a:blipFill>
                <a:blip r:embed="rId2"/>
                <a:stretch>
                  <a:fillRect l="-1043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1F61E-A463-9239-CD5C-A739F92D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6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C7B7-50BA-31C1-3886-05BCC252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is undecidable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710DC3-5786-5AC5-9B44-1BB81890CA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Fact: There exist elementary functions that </a:t>
                </a:r>
                <a:r>
                  <a:rPr lang="en-US" dirty="0">
                    <a:solidFill>
                      <a:schemeClr val="accent1"/>
                    </a:solidFill>
                  </a:rPr>
                  <a:t>do not have </a:t>
                </a:r>
                <a:r>
                  <a:rPr lang="en-US" dirty="0"/>
                  <a:t>elementary antiderivatives, such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INTEGRABLE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elementary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function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with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elementary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antiderivative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710DC3-5786-5AC5-9B44-1BB81890CA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42B2A-DE7C-B4B6-131F-AA620431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9CC85A-D3D4-3DA1-0D51-88E2FF3DF360}"/>
                  </a:ext>
                </a:extLst>
              </p:cNvPr>
              <p:cNvSpPr/>
              <p:nvPr/>
            </p:nvSpPr>
            <p:spPr>
              <a:xfrm>
                <a:off x="2551816" y="5132172"/>
                <a:ext cx="7088367" cy="7249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spcBef>
                    <a:spcPts val="1000"/>
                  </a:spcBef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</a:t>
                </a:r>
                <a:r>
                  <a:rPr lang="en-US" sz="28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INTEGRABLE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9CC85A-D3D4-3DA1-0D51-88E2FF3DF3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816" y="5132172"/>
                <a:ext cx="7088367" cy="724931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983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8872-AEFC-D10A-889C-CF7EA5F8A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Matrix mortality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0BEC9-2C22-75BC-8DA6-9FAE2ECF2D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7708" y="1359244"/>
                <a:ext cx="11508260" cy="4817720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matrices with integer entries</a:t>
                </a:r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accent1"/>
                    </a:solidFill>
                  </a:rPr>
                  <a:t>mortal pair</a:t>
                </a:r>
                <a:r>
                  <a:rPr lang="en-US" dirty="0"/>
                  <a:t> if 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such that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MORTAL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mortal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pair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0BEC9-2C22-75BC-8DA6-9FAE2ECF2D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708" y="1359244"/>
                <a:ext cx="11508260" cy="4817720"/>
              </a:xfrm>
              <a:blipFill>
                <a:blip r:embed="rId2"/>
                <a:stretch>
                  <a:fillRect l="-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57C90-4EAC-ABAE-4209-3EFC3479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52FB68C-0E26-4CE7-CD91-8CB6D9ECAB36}"/>
                  </a:ext>
                </a:extLst>
              </p:cNvPr>
              <p:cNvSpPr/>
              <p:nvPr/>
            </p:nvSpPr>
            <p:spPr>
              <a:xfrm>
                <a:off x="2551817" y="5733732"/>
                <a:ext cx="6682800" cy="7249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spcBef>
                    <a:spcPts val="1000"/>
                  </a:spcBef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</a:t>
                </a:r>
                <a:r>
                  <a:rPr lang="en-US" sz="28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MORTAL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52FB68C-0E26-4CE7-CD91-8CB6D9ECA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817" y="5733732"/>
                <a:ext cx="6682800" cy="724931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46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Computability theory: 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77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582F-F699-7707-07A7-018DD960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Undecidability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BFE4C-2CF1-BE19-3AE8-958A423B4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some problems, including some natural and interesting problems, there </a:t>
            </a:r>
            <a:r>
              <a:rPr lang="en-US" dirty="0">
                <a:solidFill>
                  <a:schemeClr val="accent1"/>
                </a:solidFill>
              </a:rPr>
              <a:t>does not exist an algorithm</a:t>
            </a:r>
            <a:r>
              <a:rPr lang="en-US" dirty="0"/>
              <a:t> that solves the problem</a:t>
            </a:r>
          </a:p>
          <a:p>
            <a:r>
              <a:rPr lang="en-US" dirty="0"/>
              <a:t>Key example: The </a:t>
            </a:r>
            <a:r>
              <a:rPr lang="en-US" dirty="0">
                <a:solidFill>
                  <a:schemeClr val="accent1"/>
                </a:solidFill>
              </a:rPr>
              <a:t>halting problem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778E3-F6FE-B98E-E9B9-4F7DB4C5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23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04FCF-5057-78BE-C5BD-B5BB262D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Computability theory beyond undecidability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33EDD-8C35-5804-C7FE-AE6EE8088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35746" cy="4351338"/>
          </a:xfrm>
        </p:spPr>
        <p:txBody>
          <a:bodyPr/>
          <a:lstStyle/>
          <a:p>
            <a:r>
              <a:rPr lang="en-US" dirty="0"/>
              <a:t>We have only scratched the surface of computability theory</a:t>
            </a:r>
          </a:p>
          <a:p>
            <a:r>
              <a:rPr lang="en-US" dirty="0"/>
              <a:t>For example, which languages would be decidable </a:t>
            </a:r>
            <a:r>
              <a:rPr lang="en-US" dirty="0">
                <a:solidFill>
                  <a:schemeClr val="accent1"/>
                </a:solidFill>
              </a:rPr>
              <a:t>if we had access to a device that solved the halting problem</a:t>
            </a:r>
            <a:r>
              <a:rPr lang="en-US" dirty="0"/>
              <a:t>?</a:t>
            </a:r>
          </a:p>
          <a:p>
            <a:r>
              <a:rPr lang="en-US" dirty="0"/>
              <a:t>If you want to learn more about these subjects, consider taking MATH 30200-30300-30400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9464B-D400-68D1-9F6E-12535C5A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17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2441-D81A-56BA-D694-0A8EF564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cutoff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FE82B-2C56-4D7E-90C9-687EBC2F9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exam will be in class on </a:t>
            </a:r>
            <a:r>
              <a:rPr lang="en-US" b="1" dirty="0">
                <a:highlight>
                  <a:srgbClr val="FFFF00"/>
                </a:highlight>
              </a:rPr>
              <a:t>Friday, February 2</a:t>
            </a:r>
          </a:p>
          <a:p>
            <a:r>
              <a:rPr lang="en-US" dirty="0"/>
              <a:t>To prepare for the midterm, you only need to study the material up to this point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8FB38-80A3-03C7-8620-4354A14B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94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2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559B-A9C5-A6A0-5D11-AF06890E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Post’s Correspondence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FB851-E17E-CF25-2E8F-035AA5117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2524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We are given a set of “dominos”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Goal: Determine whether it is possible to generate a “match”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 which the sequence of symbols on top equals the sequence of symbols on the bottom</a:t>
            </a:r>
          </a:p>
          <a:p>
            <a:pPr>
              <a:lnSpc>
                <a:spcPct val="150000"/>
              </a:lnSpc>
            </a:pPr>
            <a:r>
              <a:rPr lang="en-US" dirty="0"/>
              <a:t>Using the same domino multiple times is permitted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94A76-CCD1-DF35-D2EA-B2FED4F9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91A39C-0B6D-E261-6ED1-293F579D84C8}"/>
              </a:ext>
            </a:extLst>
          </p:cNvPr>
          <p:cNvGrpSpPr/>
          <p:nvPr/>
        </p:nvGrpSpPr>
        <p:grpSpPr>
          <a:xfrm>
            <a:off x="1541721" y="2307153"/>
            <a:ext cx="3788733" cy="680484"/>
            <a:chOff x="1541721" y="2307153"/>
            <a:chExt cx="3788733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B625C5A-4CA6-2F0F-2558-E795044E138A}"/>
                    </a:ext>
                  </a:extLst>
                </p:cNvPr>
                <p:cNvSpPr/>
                <p:nvPr/>
              </p:nvSpPr>
              <p:spPr>
                <a:xfrm>
                  <a:off x="1541721" y="230715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B625C5A-4CA6-2F0F-2558-E795044E13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1721" y="2307153"/>
                  <a:ext cx="542259" cy="68048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58DA8A9-8FF9-D383-E95A-F0884545E4FB}"/>
                    </a:ext>
                  </a:extLst>
                </p:cNvPr>
                <p:cNvSpPr/>
                <p:nvPr/>
              </p:nvSpPr>
              <p:spPr>
                <a:xfrm>
                  <a:off x="2363972" y="230715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58DA8A9-8FF9-D383-E95A-F0884545E4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3972" y="2307153"/>
                  <a:ext cx="542259" cy="6804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C5735DA-B6AA-B26D-6E09-1393914A5A03}"/>
                    </a:ext>
                  </a:extLst>
                </p:cNvPr>
                <p:cNvSpPr/>
                <p:nvPr/>
              </p:nvSpPr>
              <p:spPr>
                <a:xfrm>
                  <a:off x="3186223" y="230715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C5735DA-B6AA-B26D-6E09-1393914A5A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6223" y="2307153"/>
                  <a:ext cx="542259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DBC01F4-7293-E419-4828-17AC14EF4896}"/>
                    </a:ext>
                  </a:extLst>
                </p:cNvPr>
                <p:cNvSpPr/>
                <p:nvPr/>
              </p:nvSpPr>
              <p:spPr>
                <a:xfrm>
                  <a:off x="4788195" y="230715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DBC01F4-7293-E419-4828-17AC14EF48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195" y="2307153"/>
                  <a:ext cx="542259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9D67D07-36AE-38FB-BE21-6C3CA92132D1}"/>
                    </a:ext>
                  </a:extLst>
                </p:cNvPr>
                <p:cNvSpPr txBox="1"/>
                <p:nvPr/>
              </p:nvSpPr>
              <p:spPr>
                <a:xfrm>
                  <a:off x="4019992" y="2462729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9D67D07-36AE-38FB-BE21-6C3CA92132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992" y="2462729"/>
                  <a:ext cx="47669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3918C4-5EFB-49B9-84A0-320C4A99DF8F}"/>
              </a:ext>
            </a:extLst>
          </p:cNvPr>
          <p:cNvGrpSpPr/>
          <p:nvPr/>
        </p:nvGrpSpPr>
        <p:grpSpPr>
          <a:xfrm>
            <a:off x="1935125" y="3871893"/>
            <a:ext cx="3819514" cy="680484"/>
            <a:chOff x="1935125" y="3871893"/>
            <a:chExt cx="3819514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B8F316E-C0AA-529C-0180-6D67D9A3E13D}"/>
                    </a:ext>
                  </a:extLst>
                </p:cNvPr>
                <p:cNvSpPr/>
                <p:nvPr/>
              </p:nvSpPr>
              <p:spPr>
                <a:xfrm>
                  <a:off x="1935125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B8F316E-C0AA-529C-0180-6D67D9A3E1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125" y="3871893"/>
                  <a:ext cx="542259" cy="6804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29D5C3B-870B-79CE-F07C-60A131AB747E}"/>
                    </a:ext>
                  </a:extLst>
                </p:cNvPr>
                <p:cNvSpPr/>
                <p:nvPr/>
              </p:nvSpPr>
              <p:spPr>
                <a:xfrm>
                  <a:off x="2465205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29D5C3B-870B-79CE-F07C-60A131AB74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5205" y="3871893"/>
                  <a:ext cx="542259" cy="68048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F597863-2413-9037-33A3-A981690872AE}"/>
                    </a:ext>
                  </a:extLst>
                </p:cNvPr>
                <p:cNvSpPr/>
                <p:nvPr/>
              </p:nvSpPr>
              <p:spPr>
                <a:xfrm>
                  <a:off x="2995285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F597863-2413-9037-33A3-A981690872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5285" y="3871893"/>
                  <a:ext cx="542259" cy="6804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8D4A957-5B30-1175-6DB6-C9348DFC6C71}"/>
                    </a:ext>
                  </a:extLst>
                </p:cNvPr>
                <p:cNvSpPr/>
                <p:nvPr/>
              </p:nvSpPr>
              <p:spPr>
                <a:xfrm>
                  <a:off x="3525366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8D4A957-5B30-1175-6DB6-C9348DFC6C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366" y="3871893"/>
                  <a:ext cx="542259" cy="6804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741BD23-513F-3A43-923B-4C3C1F72E06B}"/>
                    </a:ext>
                  </a:extLst>
                </p:cNvPr>
                <p:cNvSpPr/>
                <p:nvPr/>
              </p:nvSpPr>
              <p:spPr>
                <a:xfrm>
                  <a:off x="4055445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741BD23-513F-3A43-923B-4C3C1F72E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5445" y="3871893"/>
                  <a:ext cx="542259" cy="6804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9BE0516-BAB0-508F-1E02-8D777CE0BC10}"/>
                    </a:ext>
                  </a:extLst>
                </p:cNvPr>
                <p:cNvSpPr/>
                <p:nvPr/>
              </p:nvSpPr>
              <p:spPr>
                <a:xfrm>
                  <a:off x="5212380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9BE0516-BAB0-508F-1E02-8D777CE0BC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2380" y="3871893"/>
                  <a:ext cx="542259" cy="68048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DCE1879-27FC-5B21-C13C-8A7C7219D244}"/>
                    </a:ext>
                  </a:extLst>
                </p:cNvPr>
                <p:cNvSpPr txBox="1"/>
                <p:nvPr/>
              </p:nvSpPr>
              <p:spPr>
                <a:xfrm>
                  <a:off x="4662376" y="4013496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DCE1879-27FC-5B21-C13C-8A7C7219D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2376" y="4013496"/>
                  <a:ext cx="47669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3329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581E-44FE-0D14-C884-7DC0D717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443"/>
            <a:ext cx="10515600" cy="1325563"/>
          </a:xfrm>
        </p:spPr>
        <p:txBody>
          <a:bodyPr/>
          <a:lstStyle/>
          <a:p>
            <a:r>
              <a:rPr lang="en-US" dirty="0"/>
              <a:t>Longest increasing subsequence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61FD0E-31CF-9EF3-EF97-8070D6C7AB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1232" y="1690688"/>
                <a:ext cx="11878963" cy="487486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be positive integers</a:t>
                </a:r>
              </a:p>
              <a:p>
                <a:r>
                  <a:rPr lang="en-US" dirty="0"/>
                  <a:t>An </a:t>
                </a:r>
                <a:r>
                  <a:rPr lang="en-US" dirty="0">
                    <a:solidFill>
                      <a:schemeClr val="accent1"/>
                    </a:solidFill>
                  </a:rPr>
                  <a:t>increasing subsequence</a:t>
                </a:r>
                <a:r>
                  <a:rPr lang="en-US" dirty="0"/>
                  <a:t> is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such that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LIS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sequence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increasing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subsequence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length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least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Fact: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LIS</m:t>
                    </m:r>
                  </m:oMath>
                </a14:m>
                <a:r>
                  <a:rPr lang="en-US" dirty="0"/>
                  <a:t> is decidable</a:t>
                </a:r>
              </a:p>
              <a:p>
                <a:r>
                  <a:rPr lang="en-US" dirty="0"/>
                  <a:t>So can we actually decide it?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61FD0E-31CF-9EF3-EF97-8070D6C7A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1232" y="1690688"/>
                <a:ext cx="11878963" cy="4874869"/>
              </a:xfrm>
              <a:blipFill>
                <a:blip r:embed="rId2"/>
                <a:stretch>
                  <a:fillRect l="-924" b="-2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A2624-A22F-6DBA-E103-BED6201E9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623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8803A-0E32-B760-4B05-5CD20235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algorithm is so slow that it’s worthless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2DCBA5-9D3A-6B91-2D83-43B81F6C21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4248" y="1928334"/>
                <a:ext cx="10929552" cy="432486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Is the following instance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LIS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⟨</m:t>
                    </m:r>
                  </m:oMath>
                </a14:m>
                <a:r>
                  <a:rPr lang="en-US" sz="2000" b="0" dirty="0">
                    <a:effectLst/>
                  </a:rPr>
                  <a:t>7712, 6442, 1016, 8804, 7999, 1310, 1742, 2344, 5283, 5488, 8636, 4594, 4211, 4611, 3194, 3032, 1719, 8198, 2674, 3789, 8946, 6454, 303, 9043, 3437, 1640, 1715, 1495, 7706, 2608, 3014, 1742, 5915, 1354, 2581, 875, 357, 4944, 7897, 7516, 5515, 1717, 5462, 4066, 3898, 2834, 4510, 2830, 1753, 8603, 8358, 4802, 8535, 6512, 6487, 9942, 800, 3110, 2828, 6382, 30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2000" b="0" dirty="0">
                  <a:effectLst/>
                </a:endParaRPr>
              </a:p>
              <a:p>
                <a:r>
                  <a:rPr lang="en-US" dirty="0"/>
                  <a:t>Checking all possible subsequences would take longer than a lifetime</a:t>
                </a:r>
              </a:p>
              <a:p>
                <a:r>
                  <a:rPr lang="en-US" dirty="0"/>
                  <a:t>If that’s our plan, then the language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LIS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might as well be undecidable</a:t>
                </a:r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2DCBA5-9D3A-6B91-2D83-43B81F6C2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4248" y="1928334"/>
                <a:ext cx="10929552" cy="4324864"/>
              </a:xfrm>
              <a:blipFill>
                <a:blip r:embed="rId2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ACB68-280B-7179-F205-75EDDA3B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25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7EA034AA-95D2-C1EF-84EE-0F454B6FF7BA}"/>
              </a:ext>
            </a:extLst>
          </p:cNvPr>
          <p:cNvSpPr/>
          <p:nvPr/>
        </p:nvSpPr>
        <p:spPr>
          <a:xfrm>
            <a:off x="6096000" y="3091229"/>
            <a:ext cx="1952625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27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CE999-E805-8AF8-9800-5A9754B7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 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5BDEE-4FD7-153E-134C-FCA425A91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16" y="1868237"/>
            <a:ext cx="10955767" cy="4805169"/>
          </a:xfrm>
        </p:spPr>
        <p:txBody>
          <a:bodyPr>
            <a:normAutofit/>
          </a:bodyPr>
          <a:lstStyle/>
          <a:p>
            <a:r>
              <a:rPr lang="en-US" dirty="0"/>
              <a:t>The mathematical model we have studied so far: Decidable vs. undecidable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Now we will </a:t>
            </a:r>
            <a:r>
              <a:rPr lang="en-US" dirty="0">
                <a:solidFill>
                  <a:schemeClr val="accent1"/>
                </a:solidFill>
              </a:rPr>
              <a:t>refine</a:t>
            </a:r>
            <a:r>
              <a:rPr lang="en-US" dirty="0"/>
              <a:t> our model to take into account the fact that in real life, we only have a </a:t>
            </a:r>
            <a:r>
              <a:rPr lang="en-US" dirty="0">
                <a:solidFill>
                  <a:schemeClr val="accent1"/>
                </a:solidFill>
              </a:rPr>
              <a:t>limited amount of time</a:t>
            </a:r>
            <a:r>
              <a:rPr lang="en-US" dirty="0"/>
              <a:t> (and other resources)</a:t>
            </a:r>
          </a:p>
          <a:p>
            <a:r>
              <a:rPr lang="en-US" dirty="0"/>
              <a:t>“Complexity theory”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D063F-EF20-A5F0-9729-614D5114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EEAF217A-F1E9-D226-7F23-43B7BFA52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846" y="367156"/>
            <a:ext cx="1078185" cy="107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1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DF85-F6A6-0E12-FFCF-2D7C4C58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Analogy: Gravity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D3C607-7A67-D230-32B7-35FEE194BD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8640" y="1825624"/>
                <a:ext cx="7801276" cy="46652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an introductory physics class, we might model gravity as a </a:t>
                </a:r>
                <a:r>
                  <a:rPr lang="en-US" dirty="0">
                    <a:solidFill>
                      <a:schemeClr val="accent1"/>
                    </a:solidFill>
                  </a:rPr>
                  <a:t>constant downward force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9.8 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kg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a more advanced physics class, we might use a </a:t>
                </a:r>
                <a:r>
                  <a:rPr lang="en-US" dirty="0">
                    <a:solidFill>
                      <a:schemeClr val="accent1"/>
                    </a:solidFill>
                  </a:rPr>
                  <a:t>more sophisticated model</a:t>
                </a:r>
                <a:r>
                  <a:rPr lang="en-US" dirty="0"/>
                  <a:t> of gravity: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D3C607-7A67-D230-32B7-35FEE194BD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640" y="1825624"/>
                <a:ext cx="7801276" cy="4665219"/>
              </a:xfrm>
              <a:blipFill>
                <a:blip r:embed="rId2"/>
                <a:stretch>
                  <a:fillRect l="-1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FBBF-51A7-3A51-E00C-864515FC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47AB41-F1DA-272F-C877-68E323C82FA4}"/>
              </a:ext>
            </a:extLst>
          </p:cNvPr>
          <p:cNvGrpSpPr/>
          <p:nvPr/>
        </p:nvGrpSpPr>
        <p:grpSpPr>
          <a:xfrm>
            <a:off x="8475751" y="470648"/>
            <a:ext cx="3496235" cy="2958352"/>
            <a:chOff x="8487784" y="1957893"/>
            <a:chExt cx="3496235" cy="295835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BBA0EAF-83E3-5FF5-B347-67767A1AE1E5}"/>
                </a:ext>
              </a:extLst>
            </p:cNvPr>
            <p:cNvSpPr/>
            <p:nvPr/>
          </p:nvSpPr>
          <p:spPr>
            <a:xfrm>
              <a:off x="9972339" y="2053919"/>
              <a:ext cx="2011680" cy="2851569"/>
            </a:xfrm>
            <a:custGeom>
              <a:avLst/>
              <a:gdLst>
                <a:gd name="connsiteX0" fmla="*/ 0 w 2011680"/>
                <a:gd name="connsiteY0" fmla="*/ 63144 h 2903163"/>
                <a:gd name="connsiteX1" fmla="*/ 301214 w 2011680"/>
                <a:gd name="connsiteY1" fmla="*/ 63144 h 2903163"/>
                <a:gd name="connsiteX2" fmla="*/ 1065007 w 2011680"/>
                <a:gd name="connsiteY2" fmla="*/ 719361 h 2903163"/>
                <a:gd name="connsiteX3" fmla="*/ 2011680 w 2011680"/>
                <a:gd name="connsiteY3" fmla="*/ 2903163 h 2903163"/>
                <a:gd name="connsiteX0" fmla="*/ 0 w 2011680"/>
                <a:gd name="connsiteY0" fmla="*/ 63144 h 2903163"/>
                <a:gd name="connsiteX1" fmla="*/ 301214 w 2011680"/>
                <a:gd name="connsiteY1" fmla="*/ 63144 h 2903163"/>
                <a:gd name="connsiteX2" fmla="*/ 1065007 w 2011680"/>
                <a:gd name="connsiteY2" fmla="*/ 719361 h 2903163"/>
                <a:gd name="connsiteX3" fmla="*/ 2011680 w 2011680"/>
                <a:gd name="connsiteY3" fmla="*/ 2903163 h 2903163"/>
                <a:gd name="connsiteX0" fmla="*/ 0 w 2011680"/>
                <a:gd name="connsiteY0" fmla="*/ 45921 h 2885940"/>
                <a:gd name="connsiteX1" fmla="*/ 301214 w 2011680"/>
                <a:gd name="connsiteY1" fmla="*/ 45921 h 2885940"/>
                <a:gd name="connsiteX2" fmla="*/ 1065007 w 2011680"/>
                <a:gd name="connsiteY2" fmla="*/ 702138 h 2885940"/>
                <a:gd name="connsiteX3" fmla="*/ 2011680 w 2011680"/>
                <a:gd name="connsiteY3" fmla="*/ 2885940 h 2885940"/>
                <a:gd name="connsiteX0" fmla="*/ 0 w 2011680"/>
                <a:gd name="connsiteY0" fmla="*/ 45921 h 2885940"/>
                <a:gd name="connsiteX1" fmla="*/ 301214 w 2011680"/>
                <a:gd name="connsiteY1" fmla="*/ 45921 h 2885940"/>
                <a:gd name="connsiteX2" fmla="*/ 1065007 w 2011680"/>
                <a:gd name="connsiteY2" fmla="*/ 702138 h 2885940"/>
                <a:gd name="connsiteX3" fmla="*/ 2011680 w 2011680"/>
                <a:gd name="connsiteY3" fmla="*/ 2885940 h 2885940"/>
                <a:gd name="connsiteX0" fmla="*/ 0 w 2011680"/>
                <a:gd name="connsiteY0" fmla="*/ 4193 h 2844212"/>
                <a:gd name="connsiteX1" fmla="*/ 301214 w 2011680"/>
                <a:gd name="connsiteY1" fmla="*/ 4193 h 2844212"/>
                <a:gd name="connsiteX2" fmla="*/ 1065007 w 2011680"/>
                <a:gd name="connsiteY2" fmla="*/ 660410 h 2844212"/>
                <a:gd name="connsiteX3" fmla="*/ 2011680 w 2011680"/>
                <a:gd name="connsiteY3" fmla="*/ 2844212 h 2844212"/>
                <a:gd name="connsiteX0" fmla="*/ 0 w 2011680"/>
                <a:gd name="connsiteY0" fmla="*/ 0 h 2840019"/>
                <a:gd name="connsiteX1" fmla="*/ 1065007 w 2011680"/>
                <a:gd name="connsiteY1" fmla="*/ 656217 h 2840019"/>
                <a:gd name="connsiteX2" fmla="*/ 2011680 w 2011680"/>
                <a:gd name="connsiteY2" fmla="*/ 2840019 h 2840019"/>
                <a:gd name="connsiteX0" fmla="*/ 0 w 2011680"/>
                <a:gd name="connsiteY0" fmla="*/ 0 h 2840019"/>
                <a:gd name="connsiteX1" fmla="*/ 1065007 w 2011680"/>
                <a:gd name="connsiteY1" fmla="*/ 656217 h 2840019"/>
                <a:gd name="connsiteX2" fmla="*/ 2011680 w 2011680"/>
                <a:gd name="connsiteY2" fmla="*/ 2840019 h 2840019"/>
                <a:gd name="connsiteX0" fmla="*/ 0 w 2011680"/>
                <a:gd name="connsiteY0" fmla="*/ 11739 h 2851758"/>
                <a:gd name="connsiteX1" fmla="*/ 1065007 w 2011680"/>
                <a:gd name="connsiteY1" fmla="*/ 667956 h 2851758"/>
                <a:gd name="connsiteX2" fmla="*/ 2011680 w 2011680"/>
                <a:gd name="connsiteY2" fmla="*/ 2851758 h 2851758"/>
                <a:gd name="connsiteX0" fmla="*/ 0 w 2011680"/>
                <a:gd name="connsiteY0" fmla="*/ 11739 h 2851758"/>
                <a:gd name="connsiteX1" fmla="*/ 1065007 w 2011680"/>
                <a:gd name="connsiteY1" fmla="*/ 667956 h 2851758"/>
                <a:gd name="connsiteX2" fmla="*/ 2011680 w 2011680"/>
                <a:gd name="connsiteY2" fmla="*/ 2851758 h 2851758"/>
                <a:gd name="connsiteX0" fmla="*/ 0 w 2011680"/>
                <a:gd name="connsiteY0" fmla="*/ 11739 h 2851758"/>
                <a:gd name="connsiteX1" fmla="*/ 1065007 w 2011680"/>
                <a:gd name="connsiteY1" fmla="*/ 667956 h 2851758"/>
                <a:gd name="connsiteX2" fmla="*/ 2011680 w 2011680"/>
                <a:gd name="connsiteY2" fmla="*/ 2851758 h 2851758"/>
                <a:gd name="connsiteX0" fmla="*/ 0 w 2011680"/>
                <a:gd name="connsiteY0" fmla="*/ 11739 h 2851758"/>
                <a:gd name="connsiteX1" fmla="*/ 1065007 w 2011680"/>
                <a:gd name="connsiteY1" fmla="*/ 667956 h 2851758"/>
                <a:gd name="connsiteX2" fmla="*/ 2011680 w 2011680"/>
                <a:gd name="connsiteY2" fmla="*/ 2851758 h 2851758"/>
                <a:gd name="connsiteX0" fmla="*/ 0 w 2011680"/>
                <a:gd name="connsiteY0" fmla="*/ 11739 h 2851758"/>
                <a:gd name="connsiteX1" fmla="*/ 1065007 w 2011680"/>
                <a:gd name="connsiteY1" fmla="*/ 667956 h 2851758"/>
                <a:gd name="connsiteX2" fmla="*/ 2011680 w 2011680"/>
                <a:gd name="connsiteY2" fmla="*/ 2851758 h 2851758"/>
                <a:gd name="connsiteX0" fmla="*/ 0 w 2011680"/>
                <a:gd name="connsiteY0" fmla="*/ 11550 h 2851569"/>
                <a:gd name="connsiteX1" fmla="*/ 1059398 w 2011680"/>
                <a:gd name="connsiteY1" fmla="*/ 673376 h 2851569"/>
                <a:gd name="connsiteX2" fmla="*/ 2011680 w 2011680"/>
                <a:gd name="connsiteY2" fmla="*/ 2851569 h 2851569"/>
                <a:gd name="connsiteX0" fmla="*/ 0 w 2011680"/>
                <a:gd name="connsiteY0" fmla="*/ 11550 h 2851569"/>
                <a:gd name="connsiteX1" fmla="*/ 1059398 w 2011680"/>
                <a:gd name="connsiteY1" fmla="*/ 673376 h 2851569"/>
                <a:gd name="connsiteX2" fmla="*/ 2011680 w 2011680"/>
                <a:gd name="connsiteY2" fmla="*/ 2851569 h 2851569"/>
                <a:gd name="connsiteX0" fmla="*/ 0 w 2011680"/>
                <a:gd name="connsiteY0" fmla="*/ 11550 h 2851569"/>
                <a:gd name="connsiteX1" fmla="*/ 1059398 w 2011680"/>
                <a:gd name="connsiteY1" fmla="*/ 673376 h 2851569"/>
                <a:gd name="connsiteX2" fmla="*/ 2011680 w 2011680"/>
                <a:gd name="connsiteY2" fmla="*/ 2851569 h 2851569"/>
                <a:gd name="connsiteX0" fmla="*/ 0 w 2011680"/>
                <a:gd name="connsiteY0" fmla="*/ 11550 h 2851569"/>
                <a:gd name="connsiteX1" fmla="*/ 1059398 w 2011680"/>
                <a:gd name="connsiteY1" fmla="*/ 673376 h 2851569"/>
                <a:gd name="connsiteX2" fmla="*/ 2011680 w 2011680"/>
                <a:gd name="connsiteY2" fmla="*/ 2851569 h 2851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1680" h="2851569">
                  <a:moveTo>
                    <a:pt x="0" y="11550"/>
                  </a:moveTo>
                  <a:cubicBezTo>
                    <a:pt x="373342" y="-59301"/>
                    <a:pt x="724118" y="200040"/>
                    <a:pt x="1059398" y="673376"/>
                  </a:cubicBezTo>
                  <a:cubicBezTo>
                    <a:pt x="1456672" y="1225250"/>
                    <a:pt x="1731371" y="2001946"/>
                    <a:pt x="2011680" y="285156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C55E61-780E-6DDB-D457-0B52AAC59FE9}"/>
                </a:ext>
              </a:extLst>
            </p:cNvPr>
            <p:cNvSpPr/>
            <p:nvPr/>
          </p:nvSpPr>
          <p:spPr>
            <a:xfrm>
              <a:off x="8487784" y="2635624"/>
              <a:ext cx="1531877" cy="228062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cartoon of a cannon&#10;&#10;Description automatically generated">
              <a:extLst>
                <a:ext uri="{FF2B5EF4-FFF2-40B4-BE49-F238E27FC236}">
                  <a16:creationId xmlns:a16="http://schemas.microsoft.com/office/drawing/2014/main" id="{1B26507A-ABB7-A1E2-5DC6-A8A765F28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3267" y="1957893"/>
              <a:ext cx="1366395" cy="677732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56A8F0C-497E-A8FF-16BB-E6F594849421}"/>
                </a:ext>
              </a:extLst>
            </p:cNvPr>
            <p:cNvSpPr/>
            <p:nvPr/>
          </p:nvSpPr>
          <p:spPr>
            <a:xfrm>
              <a:off x="11489615" y="3665220"/>
              <a:ext cx="153745" cy="15374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4488EA-44C1-42C0-FC46-EE22787883D6}"/>
              </a:ext>
            </a:extLst>
          </p:cNvPr>
          <p:cNvGrpSpPr/>
          <p:nvPr/>
        </p:nvGrpSpPr>
        <p:grpSpPr>
          <a:xfrm>
            <a:off x="8021052" y="4150895"/>
            <a:ext cx="3332748" cy="2236457"/>
            <a:chOff x="7736305" y="4150895"/>
            <a:chExt cx="3332748" cy="223645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3CA652E-E6D8-19D1-7256-C0C91F07AADB}"/>
                </a:ext>
              </a:extLst>
            </p:cNvPr>
            <p:cNvSpPr/>
            <p:nvPr/>
          </p:nvSpPr>
          <p:spPr>
            <a:xfrm>
              <a:off x="7736305" y="4150895"/>
              <a:ext cx="3332748" cy="223645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053E596-94FF-AAC4-DAAB-1B48FE57475C}"/>
                </a:ext>
              </a:extLst>
            </p:cNvPr>
            <p:cNvSpPr/>
            <p:nvPr/>
          </p:nvSpPr>
          <p:spPr>
            <a:xfrm>
              <a:off x="8891173" y="5013370"/>
              <a:ext cx="511506" cy="51150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E39FFDF-FDFB-AD7E-6E95-3523D9DFC88C}"/>
                </a:ext>
              </a:extLst>
            </p:cNvPr>
            <p:cNvSpPr/>
            <p:nvPr/>
          </p:nvSpPr>
          <p:spPr>
            <a:xfrm>
              <a:off x="10330572" y="4303554"/>
              <a:ext cx="153745" cy="15374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4961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9BAF-BFDA-50E1-F29D-B853E92B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vs.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3C3DD-DD59-06D0-7C0A-F87EEF892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88" y="1893346"/>
            <a:ext cx="10665311" cy="4711849"/>
          </a:xfrm>
        </p:spPr>
        <p:txBody>
          <a:bodyPr>
            <a:normAutofit/>
          </a:bodyPr>
          <a:lstStyle/>
          <a:p>
            <a:r>
              <a:rPr lang="en-US" dirty="0"/>
              <a:t>Disclaimer: Our theoretical model will still not be </a:t>
            </a:r>
            <a:r>
              <a:rPr lang="en-US" dirty="0">
                <a:solidFill>
                  <a:schemeClr val="accent1"/>
                </a:solidFill>
              </a:rPr>
              <a:t>perfectly accurate</a:t>
            </a:r>
            <a:r>
              <a:rPr lang="en-US" dirty="0"/>
              <a:t>!</a:t>
            </a:r>
          </a:p>
          <a:p>
            <a:r>
              <a:rPr lang="en-US" dirty="0"/>
              <a:t>Sometimes, we might categorize a problem as “tractable” even though it is </a:t>
            </a:r>
            <a:r>
              <a:rPr lang="en-US" dirty="0">
                <a:solidFill>
                  <a:schemeClr val="accent1"/>
                </a:solidFill>
              </a:rPr>
              <a:t>not</a:t>
            </a:r>
            <a:r>
              <a:rPr lang="en-US" dirty="0"/>
              <a:t> actually “solvable in practice”</a:t>
            </a:r>
          </a:p>
          <a:p>
            <a:r>
              <a:rPr lang="en-US" dirty="0"/>
              <a:t>Other times, we might categorize a problem as “intractable” even though it </a:t>
            </a:r>
            <a:r>
              <a:rPr lang="en-US" dirty="0">
                <a:solidFill>
                  <a:schemeClr val="accent1"/>
                </a:solidFill>
              </a:rPr>
              <a:t>is</a:t>
            </a:r>
            <a:r>
              <a:rPr lang="en-US" dirty="0"/>
              <a:t> actually “solvable in practice”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416-1FE8-15CC-7CFF-8B836515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72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D7ECEBE-22C1-C554-B222-E34175FE0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761" y="351219"/>
            <a:ext cx="2681551" cy="245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A79BAF-BFDA-50E1-F29D-B853E92B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vs.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73C3DD-DD59-06D0-7C0A-F87EEF892E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3532" y="1690688"/>
                <a:ext cx="11143036" cy="491450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Physics analogy: Newton’s universal law of gravitation</a:t>
                </a:r>
                <a:br>
                  <a:rPr lang="en-US" dirty="0"/>
                </a:b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) is a fantastic approximation in many</a:t>
                </a:r>
                <a:br>
                  <a:rPr lang="en-US" dirty="0"/>
                </a:br>
                <a:r>
                  <a:rPr lang="en-US" dirty="0"/>
                  <a:t>cases, but it </a:t>
                </a:r>
                <a:r>
                  <a:rPr lang="en-US" dirty="0">
                    <a:solidFill>
                      <a:schemeClr val="accent1"/>
                    </a:solidFill>
                  </a:rPr>
                  <a:t>does not correctly predict Mercury’s motion</a:t>
                </a:r>
                <a:r>
                  <a:rPr lang="en-US" dirty="0"/>
                  <a:t> around the sun!</a:t>
                </a:r>
              </a:p>
              <a:p>
                <a:r>
                  <a:rPr lang="en-US" dirty="0"/>
                  <a:t>“…all models are wrong, but some are useful.” –George Box</a:t>
                </a:r>
              </a:p>
              <a:p>
                <a:r>
                  <a:rPr lang="en-US" dirty="0"/>
                  <a:t>Even though our model of tractability will not be completely accurate, it will still give us </a:t>
                </a:r>
                <a:r>
                  <a:rPr lang="en-US" dirty="0">
                    <a:solidFill>
                      <a:schemeClr val="accent1"/>
                    </a:solidFill>
                  </a:rPr>
                  <a:t>real insights </a:t>
                </a:r>
                <a:r>
                  <a:rPr lang="en-US" dirty="0"/>
                  <a:t>into the nature of computation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73C3DD-DD59-06D0-7C0A-F87EEF892E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3532" y="1690688"/>
                <a:ext cx="11143036" cy="4914507"/>
              </a:xfrm>
              <a:blipFill>
                <a:blip r:embed="rId3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5416-1FE8-15CC-7CFF-8B836515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84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E9438-7327-90B5-8A40-F3768A35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0ECC9E-4289-664D-AB94-F8EF44ED0C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a Turing machine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be an input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be the sequence of configurations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are non-halting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is halting</a:t>
                </a:r>
              </a:p>
              <a:p>
                <a:r>
                  <a:rPr lang="en-US" dirty="0"/>
                  <a:t>In this case,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>
                    <a:solidFill>
                      <a:schemeClr val="accent1"/>
                    </a:solidFill>
                  </a:rPr>
                  <a:t>running time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0ECC9E-4289-664D-AB94-F8EF44ED0C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CE849-0B29-057B-C853-83E4F557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799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5574-3FC8-9052-88E2-17EF9A7C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E54A6-8E93-A08A-4AE6-4558EB6FAB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a Turing machine with input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time complexity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defined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running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time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are focusing on the </a:t>
                </a:r>
                <a:r>
                  <a:rPr lang="en-US" dirty="0">
                    <a:solidFill>
                      <a:schemeClr val="accent1"/>
                    </a:solidFill>
                  </a:rPr>
                  <a:t>worst-case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-symbol input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E54A6-8E93-A08A-4AE6-4558EB6FAB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17F07-3EAE-6351-9BC0-1B4895DF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48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04B260-6722-6CFC-4192-92259E45DAF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Deciding a language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04B260-6722-6CFC-4192-92259E45DA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E6E1D-BF17-5675-6C23-39C2E4D6BC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5841" y="1825625"/>
                <a:ext cx="11172636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be a function</a:t>
                </a:r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can be decided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if there exists a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and</a:t>
                </a:r>
              </a:p>
              <a:p>
                <a:pPr lvl="1"/>
                <a:r>
                  <a:rPr lang="en-US" dirty="0"/>
                  <a:t>If we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be the time complexity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then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E6E1D-BF17-5675-6C23-39C2E4D6BC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5841" y="1825625"/>
                <a:ext cx="11172636" cy="4351338"/>
              </a:xfrm>
              <a:blipFill>
                <a:blip r:embed="rId3"/>
                <a:stretch>
                  <a:fillRect l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E11DA-F06F-3A18-2144-40343AF0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5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BF5295C8-0188-E09F-833F-5DD6859AD14F}"/>
              </a:ext>
            </a:extLst>
          </p:cNvPr>
          <p:cNvSpPr/>
          <p:nvPr/>
        </p:nvSpPr>
        <p:spPr>
          <a:xfrm>
            <a:off x="1055647" y="6019528"/>
            <a:ext cx="7991707" cy="321798"/>
          </a:xfrm>
          <a:prstGeom prst="parallelogram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B2595-4AD0-FDB1-659A-4E2467F4C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7" y="365125"/>
            <a:ext cx="11121655" cy="1325563"/>
          </a:xfrm>
        </p:spPr>
        <p:txBody>
          <a:bodyPr/>
          <a:lstStyle/>
          <a:p>
            <a:r>
              <a:rPr lang="en-US" dirty="0"/>
              <a:t>Post’s Correspondence Problem is undecidable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954B2A-4D86-3503-A6F7-F809CC621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2771" y="1506071"/>
                <a:ext cx="11717079" cy="526048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Define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PCP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such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Proof outline: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Step 1: Show that a modified version, 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” is undecidable by reduction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TM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Step 2: Show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dirty="0"/>
                  <a:t> is undecidable by 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954B2A-4D86-3503-A6F7-F809CC621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771" y="1506071"/>
                <a:ext cx="11717079" cy="5260489"/>
              </a:xfrm>
              <a:blipFill>
                <a:blip r:embed="rId2"/>
                <a:stretch>
                  <a:fillRect l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A06B5-C804-DAB7-7611-3D79D7A9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9A9E82-30ED-28D5-1552-AC5B14A4A204}"/>
                  </a:ext>
                </a:extLst>
              </p:cNvPr>
              <p:cNvSpPr/>
              <p:nvPr/>
            </p:nvSpPr>
            <p:spPr>
              <a:xfrm>
                <a:off x="3598250" y="3149301"/>
                <a:ext cx="4995500" cy="11607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spcBef>
                    <a:spcPts val="1000"/>
                  </a:spcBef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9A9E82-30ED-28D5-1552-AC5B14A4A2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250" y="3149301"/>
                <a:ext cx="4995500" cy="1160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48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uiExpand="1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8ED9-F076-F0E5-DD7D-74825FA5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behavior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62AA2F-8B32-BF9B-D4AA-8B5D82AD1C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3185" y="1825625"/>
                <a:ext cx="10929769" cy="4351338"/>
              </a:xfrm>
            </p:spPr>
            <p:txBody>
              <a:bodyPr/>
              <a:lstStyle/>
              <a:p>
                <a:r>
                  <a:rPr lang="en-US" dirty="0"/>
                  <a:t>We will mainly focus on the </a:t>
                </a:r>
                <a:r>
                  <a:rPr lang="en-US" dirty="0">
                    <a:solidFill>
                      <a:schemeClr val="accent1"/>
                    </a:solidFill>
                  </a:rPr>
                  <a:t>limiting behavior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“quickly” does the 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increase when we increase the input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62AA2F-8B32-BF9B-D4AA-8B5D82AD1C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185" y="1825625"/>
                <a:ext cx="10929769" cy="4351338"/>
              </a:xfrm>
              <a:blipFill>
                <a:blip r:embed="rId2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39AC7-8F32-76D7-E681-0809A1596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00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Asymptotic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46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C32F-2690-40A0-1FAC-B0B93468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90B48-279B-E196-2858-B143DAA7DA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8791" y="1861073"/>
                <a:ext cx="11575228" cy="486245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Two possible time complexities: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+14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+64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/>
                  <a:t> is large, the leading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 term </a:t>
                </a:r>
                <a:r>
                  <a:rPr lang="en-US" b="0" dirty="0">
                    <a:solidFill>
                      <a:schemeClr val="accent1"/>
                    </a:solidFill>
                  </a:rPr>
                  <a:t>dominates</a:t>
                </a:r>
              </a:p>
              <a:p>
                <a:r>
                  <a:rPr lang="en-US" dirty="0"/>
                  <a:t>We will </a:t>
                </a:r>
                <a:r>
                  <a:rPr lang="en-US" dirty="0">
                    <a:solidFill>
                      <a:schemeClr val="accent1"/>
                    </a:solidFill>
                  </a:rPr>
                  <a:t>ignore</a:t>
                </a:r>
                <a:r>
                  <a:rPr lang="en-US" dirty="0"/>
                  <a:t> the low-order terms and the leading coefficient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We focus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 part (“quadratic time”)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90B48-279B-E196-2858-B143DAA7DA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791" y="1861073"/>
                <a:ext cx="11575228" cy="4862456"/>
              </a:xfrm>
              <a:blipFill>
                <a:blip r:embed="rId2"/>
                <a:stretch>
                  <a:fillRect l="-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46FD1-B7C6-2A44-392A-BAD2D9E7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33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BBD63F-57C8-845A-683A-F8C45BCB61B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notation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BBD63F-57C8-845A-683A-F8C45BCB6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057106-94F2-CE61-46FA-BDB94AC463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76226"/>
                <a:ext cx="10515600" cy="441461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r>
                  <a:rPr lang="en-US" b="0" dirty="0"/>
                  <a:t> are both “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0" dirty="0"/>
                  <a:t>”</a:t>
                </a:r>
              </a:p>
              <a:p>
                <a:r>
                  <a:rPr lang="en-US" dirty="0"/>
                  <a:t>More generally,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b="0" dirty="0"/>
                  <a:t> be any two functions</a:t>
                </a:r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b="0" dirty="0"/>
                  <a:t> if there exist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b="0" dirty="0"/>
                  <a:t> 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b="0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b="0" dirty="0"/>
                  <a:t>Notation: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b="0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b="0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057106-94F2-CE61-46FA-BDB94AC46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76226"/>
                <a:ext cx="10515600" cy="4414617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1D2B1-3A37-E7BC-6183-AF1D4A23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04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C240982-F649-93C4-25AB-5A1406CAA0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notation examples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C240982-F649-93C4-25AB-5A1406CAA0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D6AA4-0FC5-C69C-BD1B-3E8892A4FD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+14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+14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+14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D6AA4-0FC5-C69C-BD1B-3E8892A4FD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427DB-E921-C78B-F2A6-56907469A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38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51514A-B0B5-23CD-D76D-F1BBEED649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and 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51514A-B0B5-23CD-D76D-F1BBEED64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7FA267-8C6A-BC00-7CE5-D1622FFC83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be any two functions</a:t>
                </a:r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if there exist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7FA267-8C6A-BC00-7CE5-D1622FFC83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A7652-0332-B36E-4E7D-92A2599D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1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6F22-E649-40D9-9702-E5C18319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PCP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CFCDC-2302-5BA1-0D8A-798F1D7B86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957" y="1825624"/>
                <a:ext cx="11982894" cy="494731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Define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MPCP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such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(Must start with first domino)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CFCDC-2302-5BA1-0D8A-798F1D7B86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957" y="1825624"/>
                <a:ext cx="11982894" cy="4947315"/>
              </a:xfrm>
              <a:blipFill>
                <a:blip r:embed="rId2"/>
                <a:stretch>
                  <a:fillRect l="-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FA307-473B-A947-B647-52969649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0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EC0E-B31C-8B03-3AF8-99E649BB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from MPCP to PCP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B887DD-BFB9-8C8E-3EDD-8554046F64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5366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We are given a sequence of dominos (instance of MPCP)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For a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define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ba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⋆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⋆⋯⋆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Reduction produces the following dominos: (Computable ✔️)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B887DD-BFB9-8C8E-3EDD-8554046F64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5366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06B7D-8880-DB96-A68A-4A6DE779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5A16607-8832-A99F-F276-895E5C860298}"/>
              </a:ext>
            </a:extLst>
          </p:cNvPr>
          <p:cNvGrpSpPr/>
          <p:nvPr/>
        </p:nvGrpSpPr>
        <p:grpSpPr>
          <a:xfrm>
            <a:off x="1756874" y="2748516"/>
            <a:ext cx="3788733" cy="680484"/>
            <a:chOff x="1756874" y="2748516"/>
            <a:chExt cx="3788733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564290A-3B9D-FFC1-F59A-99D17E630100}"/>
                    </a:ext>
                  </a:extLst>
                </p:cNvPr>
                <p:cNvSpPr/>
                <p:nvPr/>
              </p:nvSpPr>
              <p:spPr>
                <a:xfrm>
                  <a:off x="1756874" y="2748516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564290A-3B9D-FFC1-F59A-99D17E6301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6874" y="2748516"/>
                  <a:ext cx="542259" cy="6804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5BAE19D-6FCD-FC8B-A51C-A509CCA94FF6}"/>
                    </a:ext>
                  </a:extLst>
                </p:cNvPr>
                <p:cNvSpPr/>
                <p:nvPr/>
              </p:nvSpPr>
              <p:spPr>
                <a:xfrm>
                  <a:off x="2579125" y="2748516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5BAE19D-6FCD-FC8B-A51C-A509CCA94F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9125" y="2748516"/>
                  <a:ext cx="542259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FF0434D4-642F-9012-1BC2-5CFDD76969E9}"/>
                    </a:ext>
                  </a:extLst>
                </p:cNvPr>
                <p:cNvSpPr/>
                <p:nvPr/>
              </p:nvSpPr>
              <p:spPr>
                <a:xfrm>
                  <a:off x="3401376" y="2748516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FF0434D4-642F-9012-1BC2-5CFDD76969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376" y="2748516"/>
                  <a:ext cx="542259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DE3D491-0D8B-711D-AE6A-673012C1A643}"/>
                    </a:ext>
                  </a:extLst>
                </p:cNvPr>
                <p:cNvSpPr/>
                <p:nvPr/>
              </p:nvSpPr>
              <p:spPr>
                <a:xfrm>
                  <a:off x="5003348" y="2748516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DE3D491-0D8B-711D-AE6A-673012C1A6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348" y="2748516"/>
                  <a:ext cx="542259" cy="6804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82E7BB1-4A57-73A5-FA62-0035753B3CA5}"/>
                    </a:ext>
                  </a:extLst>
                </p:cNvPr>
                <p:cNvSpPr txBox="1"/>
                <p:nvPr/>
              </p:nvSpPr>
              <p:spPr>
                <a:xfrm>
                  <a:off x="4235145" y="2904092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82E7BB1-4A57-73A5-FA62-0035753B3C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5145" y="2904092"/>
                  <a:ext cx="47669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999454D-FDEA-F12B-9711-C60746258FC4}"/>
              </a:ext>
            </a:extLst>
          </p:cNvPr>
          <p:cNvGrpSpPr/>
          <p:nvPr/>
        </p:nvGrpSpPr>
        <p:grpSpPr>
          <a:xfrm>
            <a:off x="1027147" y="4987899"/>
            <a:ext cx="6654908" cy="680484"/>
            <a:chOff x="1027147" y="4987899"/>
            <a:chExt cx="6654908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3948890-0E20-D26B-F3AF-5FEE0ADD6D56}"/>
                    </a:ext>
                  </a:extLst>
                </p:cNvPr>
                <p:cNvSpPr/>
                <p:nvPr/>
              </p:nvSpPr>
              <p:spPr>
                <a:xfrm>
                  <a:off x="1027147" y="4987899"/>
                  <a:ext cx="72972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3948890-0E20-D26B-F3AF-5FEE0ADD6D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147" y="4987899"/>
                  <a:ext cx="729727" cy="68048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A69A4E5-03DB-DD79-402D-CE2FFEC1B660}"/>
                    </a:ext>
                  </a:extLst>
                </p:cNvPr>
                <p:cNvSpPr/>
                <p:nvPr/>
              </p:nvSpPr>
              <p:spPr>
                <a:xfrm>
                  <a:off x="2152277" y="4987899"/>
                  <a:ext cx="72972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A69A4E5-03DB-DD79-402D-CE2FFEC1B6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2277" y="4987899"/>
                  <a:ext cx="729727" cy="6804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05681CA-FE86-87FB-794F-2B4A05CDE699}"/>
                    </a:ext>
                  </a:extLst>
                </p:cNvPr>
                <p:cNvSpPr/>
                <p:nvPr/>
              </p:nvSpPr>
              <p:spPr>
                <a:xfrm>
                  <a:off x="3266127" y="4987899"/>
                  <a:ext cx="72972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05681CA-FE86-87FB-794F-2B4A05CDE6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6127" y="4987899"/>
                  <a:ext cx="729727" cy="6804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D5CF31F-1992-C5FD-880D-E0F60FD4C968}"/>
                    </a:ext>
                  </a:extLst>
                </p:cNvPr>
                <p:cNvSpPr/>
                <p:nvPr/>
              </p:nvSpPr>
              <p:spPr>
                <a:xfrm>
                  <a:off x="4346973" y="4987899"/>
                  <a:ext cx="72972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D5CF31F-1992-C5FD-880D-E0F60FD4C9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6973" y="4987899"/>
                  <a:ext cx="729727" cy="6804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6110BFE-075D-4332-43F2-C943D6FBE042}"/>
                    </a:ext>
                  </a:extLst>
                </p:cNvPr>
                <p:cNvSpPr txBox="1"/>
                <p:nvPr/>
              </p:nvSpPr>
              <p:spPr>
                <a:xfrm>
                  <a:off x="5307261" y="5143475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6110BFE-075D-4332-43F2-C943D6FBE0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7261" y="5143475"/>
                  <a:ext cx="476692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4E7ED7A-47D4-6EA1-1BE3-7DBA7AA10DD3}"/>
                    </a:ext>
                  </a:extLst>
                </p:cNvPr>
                <p:cNvSpPr/>
                <p:nvPr/>
              </p:nvSpPr>
              <p:spPr>
                <a:xfrm>
                  <a:off x="6014514" y="4987899"/>
                  <a:ext cx="72972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4E7ED7A-47D4-6EA1-1BE3-7DBA7AA10D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4514" y="4987899"/>
                  <a:ext cx="729727" cy="68048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756D74F-6724-4352-2823-66D472F405AB}"/>
                    </a:ext>
                  </a:extLst>
                </p:cNvPr>
                <p:cNvSpPr/>
                <p:nvPr/>
              </p:nvSpPr>
              <p:spPr>
                <a:xfrm>
                  <a:off x="7139796" y="498789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756D74F-6724-4352-2823-66D472F405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9796" y="4987899"/>
                  <a:ext cx="542259" cy="68048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3493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D70E-D62D-6D15-62F8-E02C8224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 maps to 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55CD0-EA92-A24C-BB4A-2E99510DE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 MPCP instance has a match</a:t>
            </a:r>
          </a:p>
          <a:p>
            <a:r>
              <a:rPr lang="en-US" dirty="0"/>
              <a:t>Then the constructed PCP instance also has a match: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E2404-0415-2E5A-D6A3-EC269BCAD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6ADE8A-ECC0-4E93-1186-DD80CAC8FE2E}"/>
              </a:ext>
            </a:extLst>
          </p:cNvPr>
          <p:cNvGrpSpPr/>
          <p:nvPr/>
        </p:nvGrpSpPr>
        <p:grpSpPr>
          <a:xfrm>
            <a:off x="7356980" y="1924759"/>
            <a:ext cx="3819514" cy="680484"/>
            <a:chOff x="7356980" y="1924759"/>
            <a:chExt cx="3819514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8B27D264-1A8D-925C-31C4-7997816EEAA5}"/>
                    </a:ext>
                  </a:extLst>
                </p:cNvPr>
                <p:cNvSpPr/>
                <p:nvPr/>
              </p:nvSpPr>
              <p:spPr>
                <a:xfrm>
                  <a:off x="7356980" y="192475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8B27D264-1A8D-925C-31C4-7997816EEA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6980" y="1924759"/>
                  <a:ext cx="542259" cy="68048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6373BB1-8676-6EF4-27E3-DEB87C2FAC67}"/>
                    </a:ext>
                  </a:extLst>
                </p:cNvPr>
                <p:cNvSpPr/>
                <p:nvPr/>
              </p:nvSpPr>
              <p:spPr>
                <a:xfrm>
                  <a:off x="7887060" y="192475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6373BB1-8676-6EF4-27E3-DEB87C2FAC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7060" y="1924759"/>
                  <a:ext cx="542259" cy="6804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4E5428C-153D-36D1-6867-5B197426A1AC}"/>
                    </a:ext>
                  </a:extLst>
                </p:cNvPr>
                <p:cNvSpPr/>
                <p:nvPr/>
              </p:nvSpPr>
              <p:spPr>
                <a:xfrm>
                  <a:off x="8417140" y="192475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4E5428C-153D-36D1-6867-5B197426A1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7140" y="1924759"/>
                  <a:ext cx="542259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9E2DEFC-988A-16B0-8701-39F90B61F4C3}"/>
                    </a:ext>
                  </a:extLst>
                </p:cNvPr>
                <p:cNvSpPr/>
                <p:nvPr/>
              </p:nvSpPr>
              <p:spPr>
                <a:xfrm>
                  <a:off x="8947221" y="192475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9E2DEFC-988A-16B0-8701-39F90B61F4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7221" y="1924759"/>
                  <a:ext cx="542259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2370912-EEF4-53E9-A45B-0897B1C2833E}"/>
                    </a:ext>
                  </a:extLst>
                </p:cNvPr>
                <p:cNvSpPr/>
                <p:nvPr/>
              </p:nvSpPr>
              <p:spPr>
                <a:xfrm>
                  <a:off x="9477300" y="192475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2370912-EEF4-53E9-A45B-0897B1C283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300" y="1924759"/>
                  <a:ext cx="542259" cy="6804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CC3A986-0037-0766-1C9B-932629B9EB71}"/>
                    </a:ext>
                  </a:extLst>
                </p:cNvPr>
                <p:cNvSpPr/>
                <p:nvPr/>
              </p:nvSpPr>
              <p:spPr>
                <a:xfrm>
                  <a:off x="10634235" y="192475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CC3A986-0037-0766-1C9B-932629B9EB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4235" y="1924759"/>
                  <a:ext cx="542259" cy="6804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33EEA8F-5546-A195-A95C-EECE234EF672}"/>
                    </a:ext>
                  </a:extLst>
                </p:cNvPr>
                <p:cNvSpPr txBox="1"/>
                <p:nvPr/>
              </p:nvSpPr>
              <p:spPr>
                <a:xfrm>
                  <a:off x="10082779" y="2080335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33EEA8F-5546-A195-A95C-EECE234EF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2779" y="2080335"/>
                  <a:ext cx="47669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6E3268-F080-5877-2A7D-30BC33BAAED5}"/>
              </a:ext>
            </a:extLst>
          </p:cNvPr>
          <p:cNvGrpSpPr/>
          <p:nvPr/>
        </p:nvGrpSpPr>
        <p:grpSpPr>
          <a:xfrm>
            <a:off x="1694121" y="4138042"/>
            <a:ext cx="4193846" cy="815423"/>
            <a:chOff x="1694121" y="4138042"/>
            <a:chExt cx="4193846" cy="8154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1370083-6310-5C71-C853-D46A05EB999D}"/>
                    </a:ext>
                  </a:extLst>
                </p:cNvPr>
                <p:cNvSpPr/>
                <p:nvPr/>
              </p:nvSpPr>
              <p:spPr>
                <a:xfrm>
                  <a:off x="1694121" y="4138045"/>
                  <a:ext cx="729727" cy="81542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1370083-6310-5C71-C853-D46A05EB99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4121" y="4138045"/>
                  <a:ext cx="729727" cy="8154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B956BB9-A562-8069-BC87-DFBDB571E49F}"/>
                    </a:ext>
                  </a:extLst>
                </p:cNvPr>
                <p:cNvSpPr/>
                <p:nvPr/>
              </p:nvSpPr>
              <p:spPr>
                <a:xfrm>
                  <a:off x="2423848" y="4138044"/>
                  <a:ext cx="729727" cy="81542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B956BB9-A562-8069-BC87-DFBDB571E4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3848" y="4138044"/>
                  <a:ext cx="729727" cy="8154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85506AE-F761-9900-7278-F62BB30C63D2}"/>
                    </a:ext>
                  </a:extLst>
                </p:cNvPr>
                <p:cNvSpPr/>
                <p:nvPr/>
              </p:nvSpPr>
              <p:spPr>
                <a:xfrm>
                  <a:off x="3153575" y="4138044"/>
                  <a:ext cx="729727" cy="81542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85506AE-F761-9900-7278-F62BB30C63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3575" y="4138044"/>
                  <a:ext cx="729727" cy="8154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00839B6-70C5-B5EF-F31F-4F9CF8CCCD5B}"/>
                    </a:ext>
                  </a:extLst>
                </p:cNvPr>
                <p:cNvSpPr txBox="1"/>
                <p:nvPr/>
              </p:nvSpPr>
              <p:spPr>
                <a:xfrm>
                  <a:off x="4009496" y="4361088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00839B6-70C5-B5EF-F31F-4F9CF8CCCD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9496" y="4361088"/>
                  <a:ext cx="476692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C50888C-A6C8-4371-990D-E510765E2FDC}"/>
                    </a:ext>
                  </a:extLst>
                </p:cNvPr>
                <p:cNvSpPr/>
                <p:nvPr/>
              </p:nvSpPr>
              <p:spPr>
                <a:xfrm>
                  <a:off x="4612382" y="4138043"/>
                  <a:ext cx="729727" cy="81542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C50888C-A6C8-4371-990D-E510765E2F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2382" y="4138043"/>
                  <a:ext cx="729727" cy="8154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86DD7A9-C322-7DE0-DB91-6C4FE2F2BF5C}"/>
                    </a:ext>
                  </a:extLst>
                </p:cNvPr>
                <p:cNvSpPr/>
                <p:nvPr/>
              </p:nvSpPr>
              <p:spPr>
                <a:xfrm>
                  <a:off x="5345708" y="4138042"/>
                  <a:ext cx="542259" cy="81541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86DD7A9-C322-7DE0-DB91-6C4FE2F2BF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5708" y="4138042"/>
                  <a:ext cx="542259" cy="81541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4397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90F9-D64B-9DDE-BFFF-32065443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maps to 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DBDD5C-A5C0-444A-0BEB-42921503FF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prove the contrapositive. Suppose the constructed PCP instance has a match</a:t>
                </a:r>
              </a:p>
              <a:p>
                <a:r>
                  <a:rPr lang="en-US" dirty="0"/>
                  <a:t>Must start with 		because that’s the only domino with the same first symbol on top and on bottom</a:t>
                </a:r>
              </a:p>
              <a:p>
                <a:r>
                  <a:rPr lang="en-US" dirty="0"/>
                  <a:t>Delete all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⋆</m:t>
                    </m:r>
                  </m:oMath>
                </a14:m>
                <a:r>
                  <a:rPr lang="en-US" dirty="0"/>
                  <a:t> symbols from the match, and we get a match for the original MPCP instance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DBDD5C-A5C0-444A-0BEB-42921503FF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7D5F4-72D6-5F36-C5F6-D5F7DC92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ED82768-3525-E70A-17E6-E736834F825D}"/>
                  </a:ext>
                </a:extLst>
              </p:cNvPr>
              <p:cNvSpPr/>
              <p:nvPr/>
            </p:nvSpPr>
            <p:spPr>
              <a:xfrm>
                <a:off x="3673528" y="3320810"/>
                <a:ext cx="729727" cy="680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ba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ba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ED82768-3525-E70A-17E6-E736834F8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528" y="3320810"/>
                <a:ext cx="729727" cy="680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803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languages are undecidable?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048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C416-E0A0-4DB9-65E0-0767A8FC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undecidable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1CA43-744C-CFD3-86E7-A1B0D5591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seen many interesting examples of </a:t>
            </a:r>
            <a:r>
              <a:rPr lang="en-US" dirty="0">
                <a:solidFill>
                  <a:schemeClr val="accent1"/>
                </a:solidFill>
              </a:rPr>
              <a:t>undecidable</a:t>
            </a:r>
            <a:r>
              <a:rPr lang="en-US" dirty="0"/>
              <a:t> problems</a:t>
            </a:r>
          </a:p>
          <a:p>
            <a:r>
              <a:rPr lang="en-US" dirty="0"/>
              <a:t>To wrap up our discussion of undecidability, I’ll mention a few more examples of undecidable problems – but we won’t do the proofs</a:t>
            </a:r>
          </a:p>
          <a:p>
            <a:r>
              <a:rPr lang="en-US" dirty="0"/>
              <a:t>(This material will not be on problem sets or exams)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14AA9-30EF-849E-7E91-7898EC03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9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132946</TotalTime>
  <Words>1751</Words>
  <Application>Microsoft Office PowerPoint</Application>
  <PresentationFormat>Widescreen</PresentationFormat>
  <Paragraphs>241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Theme</vt:lpstr>
      <vt:lpstr>CMSC 28100  Introduction to Complexity Theory  Winter 2024 Instructor: William Hoza</vt:lpstr>
      <vt:lpstr>Post’s Correspondence Problem</vt:lpstr>
      <vt:lpstr>Post’s Correspondence Problem is undecidable</vt:lpstr>
      <vt:lpstr>Modified PCP</vt:lpstr>
      <vt:lpstr>Reduction from MPCP to PCP</vt:lpstr>
      <vt:lpstr>YES maps to YES</vt:lpstr>
      <vt:lpstr>NO maps to NO</vt:lpstr>
      <vt:lpstr>Which languages are undecidable?</vt:lpstr>
      <vt:lpstr>Some more undecidable problems</vt:lpstr>
      <vt:lpstr>Hilbert’s 10th problem</vt:lpstr>
      <vt:lpstr>Derivatives vs. Integrals</vt:lpstr>
      <vt:lpstr>Elementary functions</vt:lpstr>
      <vt:lpstr>Integration is undecidable</vt:lpstr>
      <vt:lpstr>Matrix mortality</vt:lpstr>
      <vt:lpstr>Computability theory: Conclusions</vt:lpstr>
      <vt:lpstr>Undecidability</vt:lpstr>
      <vt:lpstr>Computability theory beyond undecidability</vt:lpstr>
      <vt:lpstr>Midterm cutoff point</vt:lpstr>
      <vt:lpstr>Which problems can be solved through computation?</vt:lpstr>
      <vt:lpstr>Longest increasing subsequence</vt:lpstr>
      <vt:lpstr>Naïve algorithm is so slow that it’s worthless</vt:lpstr>
      <vt:lpstr>Which problems can be solved through computation?</vt:lpstr>
      <vt:lpstr>Refining our model</vt:lpstr>
      <vt:lpstr>Analogy: Gravity</vt:lpstr>
      <vt:lpstr>Theory vs. practice</vt:lpstr>
      <vt:lpstr>Theory vs. practice</vt:lpstr>
      <vt:lpstr>Time complexity</vt:lpstr>
      <vt:lpstr>Time complexity</vt:lpstr>
      <vt:lpstr>Deciding a language in time T</vt:lpstr>
      <vt:lpstr>Scaling behavior</vt:lpstr>
      <vt:lpstr>Asymptotic analysis</vt:lpstr>
      <vt:lpstr>Asymptotic analysis</vt:lpstr>
      <vt:lpstr>Big-O notation</vt:lpstr>
      <vt:lpstr>Big-O notation examples</vt:lpstr>
      <vt:lpstr>Big-Ω and big-Θ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Pseudorandomness and Space Complexity</dc:title>
  <dc:creator>William Hoza</dc:creator>
  <cp:lastModifiedBy>William Hoza</cp:lastModifiedBy>
  <cp:revision>328</cp:revision>
  <dcterms:created xsi:type="dcterms:W3CDTF">2022-12-12T23:26:37Z</dcterms:created>
  <dcterms:modified xsi:type="dcterms:W3CDTF">2024-01-24T19:56:39Z</dcterms:modified>
</cp:coreProperties>
</file>