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458" r:id="rId3"/>
    <p:sldId id="753" r:id="rId4"/>
    <p:sldId id="469" r:id="rId5"/>
    <p:sldId id="757" r:id="rId6"/>
    <p:sldId id="754" r:id="rId7"/>
    <p:sldId id="755" r:id="rId8"/>
    <p:sldId id="813" r:id="rId9"/>
    <p:sldId id="814" r:id="rId10"/>
    <p:sldId id="829" r:id="rId11"/>
    <p:sldId id="815" r:id="rId12"/>
    <p:sldId id="477" r:id="rId13"/>
    <p:sldId id="816" r:id="rId14"/>
    <p:sldId id="474" r:id="rId15"/>
    <p:sldId id="556" r:id="rId16"/>
    <p:sldId id="828" r:id="rId17"/>
    <p:sldId id="818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166" autoAdjust="0"/>
  </p:normalViewPr>
  <p:slideViewPr>
    <p:cSldViewPr snapToGrid="0">
      <p:cViewPr varScale="1">
        <p:scale>
          <a:sx n="158" d="100"/>
          <a:sy n="158" d="100"/>
        </p:scale>
        <p:origin x="34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65E7FF-3ADD-7750-048C-3A6072FF9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5770-14ED-07C2-E29F-E0EEB9A8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7749"/>
          </a:xfrm>
        </p:spPr>
        <p:txBody>
          <a:bodyPr/>
          <a:lstStyle/>
          <a:p>
            <a:r>
              <a:rPr lang="en-US" dirty="0"/>
              <a:t>The halting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AD5D5-E453-390D-C1FA-3F9DEC58D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2812"/>
                <a:ext cx="10515600" cy="5718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b="1" dirty="0"/>
                  <a:t>Proof by contradiction:</a:t>
                </a:r>
                <a:r>
                  <a:rPr lang="en-US" dirty="0"/>
                  <a:t>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modified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 which the </a:t>
                </a:r>
                <a:r>
                  <a:rPr lang="en-US" dirty="0">
                    <a:solidFill>
                      <a:schemeClr val="accent1"/>
                    </a:solidFill>
                  </a:rPr>
                  <a:t>accept</a:t>
                </a:r>
                <a:r>
                  <a:rPr lang="en-US" dirty="0"/>
                  <a:t> state has been replaced with a </a:t>
                </a:r>
                <a:r>
                  <a:rPr lang="en-US" dirty="0">
                    <a:solidFill>
                      <a:schemeClr val="accent1"/>
                    </a:solidFill>
                  </a:rPr>
                  <a:t>looping</a:t>
                </a:r>
                <a:r>
                  <a:rPr lang="en-US" dirty="0"/>
                  <a:t>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If it accepts, accept; if it rejects, reject.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AD5D5-E453-390D-C1FA-3F9DEC58D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2812"/>
                <a:ext cx="10515600" cy="571822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9DB4C-57CE-1CDA-5E24-FC7B0C3F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E5312A-85E0-8A29-8344-BE0AA9AB7135}"/>
                  </a:ext>
                </a:extLst>
              </p:cNvPr>
              <p:cNvSpPr/>
              <p:nvPr/>
            </p:nvSpPr>
            <p:spPr>
              <a:xfrm>
                <a:off x="3330614" y="2253802"/>
                <a:ext cx="5530772" cy="671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E5312A-85E0-8A29-8344-BE0AA9AB7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614" y="2253802"/>
                <a:ext cx="5530772" cy="671505"/>
              </a:xfrm>
              <a:prstGeom prst="rect">
                <a:avLst/>
              </a:prstGeom>
              <a:blipFill>
                <a:blip r:embed="rId3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929903A-C330-61F1-5A56-A28AB430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28E-B7F9-8A58-BE0F-DD150849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A8128-3D6E-7EBB-6B97-19A65499E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155" y="1728280"/>
                <a:ext cx="11423560" cy="488502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Computation is an intuitive notion rooted in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everyday human experience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Could it be possible to solve the halting problem using </a:t>
                </a:r>
                <a:r>
                  <a:rPr lang="en-US" dirty="0">
                    <a:solidFill>
                      <a:schemeClr val="accent1"/>
                    </a:solidFill>
                  </a:rPr>
                  <a:t>science and technology</a:t>
                </a:r>
                <a:r>
                  <a:rPr lang="en-US" dirty="0"/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A8128-3D6E-7EBB-6B97-19A65499E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5" y="1728280"/>
                <a:ext cx="11423560" cy="4885021"/>
              </a:xfrm>
              <a:blipFill>
                <a:blip r:embed="rId2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D6D5-9671-0370-D092-409E78F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734DE-6AA6-3402-AE0F-BF44ED200DD0}"/>
                  </a:ext>
                </a:extLst>
              </p:cNvPr>
              <p:cNvSpPr/>
              <p:nvPr/>
            </p:nvSpPr>
            <p:spPr>
              <a:xfrm>
                <a:off x="455399" y="2584278"/>
                <a:ext cx="11117476" cy="23096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734DE-6AA6-3402-AE0F-BF44ED200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99" y="2584278"/>
                <a:ext cx="11117476" cy="2309694"/>
              </a:xfrm>
              <a:prstGeom prst="rect">
                <a:avLst/>
              </a:prstGeom>
              <a:blipFill>
                <a:blip r:embed="rId3"/>
                <a:stretch>
                  <a:fillRect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61450C29-45BA-5449-4FC9-9825AC42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63943"/>
            <a:ext cx="3019425" cy="14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4B9-3810-1A55-255E-89E3F8AD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325563"/>
          </a:xfrm>
        </p:spPr>
        <p:txBody>
          <a:bodyPr/>
          <a:lstStyle/>
          <a:p>
            <a:r>
              <a:rPr lang="en-US" dirty="0" err="1"/>
              <a:t>Hypercomputers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4896-0705-4616-4255-A74FBE4F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61" y="1918952"/>
            <a:ext cx="10655389" cy="46723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>
                <a:solidFill>
                  <a:schemeClr val="accent1"/>
                </a:solidFill>
              </a:rPr>
              <a:t>hypercomputer</a:t>
            </a:r>
            <a:r>
              <a:rPr lang="en-US" dirty="0"/>
              <a:t> is a hypothetical device that can solve some computational problem that cannot be solved by Turing machines, such as the halting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Could it be possible that there are </a:t>
            </a:r>
            <a:r>
              <a:rPr lang="en-US" dirty="0" err="1"/>
              <a:t>hypercomputers</a:t>
            </a:r>
            <a:r>
              <a:rPr lang="en-US" dirty="0"/>
              <a:t> at the centers of </a:t>
            </a:r>
            <a:r>
              <a:rPr lang="en-US" dirty="0">
                <a:solidFill>
                  <a:schemeClr val="accent1"/>
                </a:solidFill>
              </a:rPr>
              <a:t>stars</a:t>
            </a:r>
            <a:r>
              <a:rPr lang="en-US" dirty="0"/>
              <a:t>? Inside </a:t>
            </a:r>
            <a:r>
              <a:rPr lang="en-US" dirty="0">
                <a:solidFill>
                  <a:schemeClr val="accent1"/>
                </a:solidFill>
              </a:rPr>
              <a:t>black holes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Could it be possible to </a:t>
            </a:r>
            <a:r>
              <a:rPr lang="en-US" dirty="0">
                <a:solidFill>
                  <a:schemeClr val="accent1"/>
                </a:solidFill>
              </a:rPr>
              <a:t>build</a:t>
            </a:r>
            <a:r>
              <a:rPr lang="en-US" dirty="0"/>
              <a:t> a </a:t>
            </a:r>
            <a:r>
              <a:rPr lang="en-US" dirty="0" err="1"/>
              <a:t>hypercomputer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313A-9B20-5E7F-55EA-E6670E48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DE6BA3D-77D6-A04D-AD34-79B16BA0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DE5-5373-57BB-1233-7876BF6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D5A6D-4402-8BA0-19E1-DDD035B9E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D5A6D-4402-8BA0-19E1-DDD035B9E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B091-A0A8-F2F3-E313-0FB56C8B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ACA046-4408-11F3-D924-0ED4793269FC}"/>
                  </a:ext>
                </a:extLst>
              </p:cNvPr>
              <p:cNvSpPr/>
              <p:nvPr/>
            </p:nvSpPr>
            <p:spPr>
              <a:xfrm>
                <a:off x="1881187" y="3021077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physically possible to build a device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ACA046-4408-11F3-D924-0ED479326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87" y="3021077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l="-506" r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3059-4585-E293-D0C4-FB66E1F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93" y="184372"/>
            <a:ext cx="10515600" cy="1325563"/>
          </a:xfrm>
        </p:spPr>
        <p:txBody>
          <a:bodyPr/>
          <a:lstStyle/>
          <a:p>
            <a:r>
              <a:rPr lang="en-US" dirty="0"/>
              <a:t>The Physical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21E6-1C79-6D46-22BF-8F57B078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616150"/>
            <a:ext cx="11004698" cy="4874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standard Church-Turing thesis is a </a:t>
            </a:r>
            <a:r>
              <a:rPr lang="en-US" dirty="0">
                <a:solidFill>
                  <a:schemeClr val="accent1"/>
                </a:solidFill>
              </a:rPr>
              <a:t>philosophical</a:t>
            </a:r>
            <a:r>
              <a:rPr lang="en-US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Physical Church-Turing thesis is a </a:t>
            </a:r>
            <a:r>
              <a:rPr lang="en-US" dirty="0">
                <a:solidFill>
                  <a:schemeClr val="accent1"/>
                </a:solidFill>
              </a:rPr>
              <a:t>scientific law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Conceivably, it could be </a:t>
            </a:r>
            <a:r>
              <a:rPr lang="en-US" dirty="0">
                <a:solidFill>
                  <a:schemeClr val="accent1"/>
                </a:solidFill>
              </a:rPr>
              <a:t>disproven</a:t>
            </a:r>
            <a:r>
              <a:rPr lang="en-US" dirty="0"/>
              <a:t> by future discoveries… but that would be very surprising</a:t>
            </a:r>
          </a:p>
          <a:p>
            <a:pPr>
              <a:lnSpc>
                <a:spcPct val="150000"/>
              </a:lnSpc>
            </a:pPr>
            <a:r>
              <a:rPr lang="en-US" dirty="0"/>
              <a:t>Analogy: Second Law of Thermodynamics</a:t>
            </a:r>
          </a:p>
          <a:p>
            <a:pPr>
              <a:lnSpc>
                <a:spcPct val="150000"/>
              </a:lnSpc>
            </a:pPr>
            <a:r>
              <a:rPr lang="en-US" dirty="0"/>
              <a:t>Analogy: Cannot travel faster than the speed of 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64EE-C44E-DFFE-735E-1DF7D9B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First, we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we used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 undecidable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Next, let’s use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 to prove that </a:t>
                </a:r>
                <a:r>
                  <a:rPr lang="en-US" dirty="0">
                    <a:solidFill>
                      <a:schemeClr val="accent1"/>
                    </a:solidFill>
                  </a:rPr>
                  <a:t>other interesting languages</a:t>
                </a:r>
                <a:r>
                  <a:rPr lang="en-US" dirty="0"/>
                  <a:t> are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3" y="365125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C619F-D895-C0ED-89C5-A64D2045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50B-BD7A-91FF-8E5C-36FCEB49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</p:spPr>
        <p:txBody>
          <a:bodyPr/>
          <a:lstStyle/>
          <a:p>
            <a:r>
              <a:rPr lang="en-US" dirty="0"/>
              <a:t>Complement of 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C7F2-38A0-5650-CC26-7AD86BC8E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473" y="1378039"/>
                <a:ext cx="11281893" cy="52566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 by contradiction: </a:t>
                </a: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Let’s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it accepts, reject; if it rejects, accept.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C7F2-38A0-5650-CC26-7AD86BC8E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473" y="1378039"/>
                <a:ext cx="11281893" cy="5256676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BCF29-C3BB-CA64-09BE-74A9AFE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90138-0837-B216-391F-EF12A605D264}"/>
                  </a:ext>
                </a:extLst>
              </p:cNvPr>
              <p:cNvSpPr txBox="1"/>
              <p:nvPr/>
            </p:nvSpPr>
            <p:spPr>
              <a:xfrm>
                <a:off x="6989885" y="4780183"/>
                <a:ext cx="4764935" cy="17106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</a:rPr>
                  <a:t>Technicality</a:t>
                </a:r>
                <a:r>
                  <a:rPr lang="en-US" dirty="0"/>
                  <a:t>: The first step of our algorithm should be to confirm that the input is “valid,” i.e., confirm that the input has the form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some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some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90138-0837-B216-391F-EF12A605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885" y="4780183"/>
                <a:ext cx="4764935" cy="1710661"/>
              </a:xfrm>
              <a:prstGeom prst="rect">
                <a:avLst/>
              </a:prstGeom>
              <a:blipFill>
                <a:blip r:embed="rId3"/>
                <a:stretch>
                  <a:fillRect l="-1022" r="-1916" b="-42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D13E906-B0FE-0BA7-CB49-2DBB86AB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0855-C4F7-59CE-7F72-B6B209BA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4"/>
            <a:ext cx="10515600" cy="1137749"/>
          </a:xfrm>
        </p:spPr>
        <p:txBody>
          <a:bodyPr/>
          <a:lstStyle/>
          <a:p>
            <a:r>
              <a:rPr lang="en-US" dirty="0"/>
              <a:t>The “acceptance problem”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B9D40-F3E1-6710-4B9C-82DB3429A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2812"/>
                <a:ext cx="10515600" cy="5718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accepts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r>
                  <a:rPr lang="en-US" b="1" dirty="0"/>
                  <a:t>Proof by contradiction:</a:t>
                </a:r>
                <a:r>
                  <a:rPr lang="en-US" dirty="0"/>
                  <a:t>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Let’s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modified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 which all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</a:t>
                </a:r>
                <a:r>
                  <a:rPr lang="en-US" dirty="0"/>
                  <a:t> transitions have been changed into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</a:t>
                </a:r>
                <a:r>
                  <a:rPr lang="en-US" dirty="0"/>
                  <a:t> transitions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. If it accepts, accept; if it rejects, reject.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B9D40-F3E1-6710-4B9C-82DB3429A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2812"/>
                <a:ext cx="10515600" cy="571822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CA92-7C42-B2EE-E502-64D52704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8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Is </a:t>
            </a:r>
            <a:r>
              <a:rPr lang="en-US" sz="5400" b="1" dirty="0">
                <a:solidFill>
                  <a:schemeClr val="accent1"/>
                </a:solidFill>
              </a:rPr>
              <a:t>every</a:t>
            </a:r>
            <a:r>
              <a:rPr lang="en-US" sz="5400" b="1" dirty="0"/>
              <a:t> language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5D3A-B89E-6319-52A2-3E314379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liar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D655-9FBD-0814-1144-BFE832F4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6C0E-8268-3678-070C-36085B5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F01EBF-BAA2-D2BF-4228-5B5F728CF365}"/>
              </a:ext>
            </a:extLst>
          </p:cNvPr>
          <p:cNvGrpSpPr/>
          <p:nvPr/>
        </p:nvGrpSpPr>
        <p:grpSpPr>
          <a:xfrm>
            <a:off x="2374328" y="2231815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BB36F3-DC22-EE81-4817-E9565829712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CB69E5C-C53F-2AD7-9601-8491ECEC723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Are you selecting </a:t>
              </a:r>
              <a:r>
                <a:rPr lang="en-US" b="1" dirty="0">
                  <a:solidFill>
                    <a:schemeClr val="tx1"/>
                  </a:solidFill>
                </a:rPr>
                <a:t>option B as your answer to this question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26522C-C92D-648F-DC43-B2222FB5F71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2172809F-A735-64AF-DB73-B73B412F7054}"/>
              </a:ext>
            </a:extLst>
          </p:cNvPr>
          <p:cNvSpPr/>
          <p:nvPr/>
        </p:nvSpPr>
        <p:spPr>
          <a:xfrm>
            <a:off x="2460521" y="37851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98C84B9-AAB3-95E7-2A57-62C5C50A2D96}"/>
              </a:ext>
            </a:extLst>
          </p:cNvPr>
          <p:cNvSpPr/>
          <p:nvPr/>
        </p:nvSpPr>
        <p:spPr>
          <a:xfrm>
            <a:off x="2460521" y="306173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43D9849-45E7-326D-2ACD-5368126BDDB9}"/>
              </a:ext>
            </a:extLst>
          </p:cNvPr>
          <p:cNvSpPr/>
          <p:nvPr/>
        </p:nvSpPr>
        <p:spPr>
          <a:xfrm>
            <a:off x="6009668" y="37851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BEE2044-AA67-4F35-18A8-1C6C01B70E60}"/>
              </a:ext>
            </a:extLst>
          </p:cNvPr>
          <p:cNvSpPr/>
          <p:nvPr/>
        </p:nvSpPr>
        <p:spPr>
          <a:xfrm>
            <a:off x="6009668" y="306173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20509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E955-3E3D-F712-BDEA-A04DBC21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16"/>
            <a:ext cx="10515600" cy="1325563"/>
          </a:xfrm>
        </p:spPr>
        <p:txBody>
          <a:bodyPr/>
          <a:lstStyle/>
          <a:p>
            <a:r>
              <a:rPr lang="en-US" dirty="0"/>
              <a:t>Self-rejecting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BCCE5-8102-2F9F-A6E6-D27A89A8D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174" y="1532965"/>
                <a:ext cx="11701699" cy="53250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TM (with a large enough input alphabet)</a:t>
                </a:r>
              </a:p>
              <a:p>
                <a:r>
                  <a:rPr lang="en-US" dirty="0"/>
                  <a:t>A strange-but-legal thing we can do: </a:t>
                </a:r>
                <a:r>
                  <a:rPr lang="en-US" dirty="0">
                    <a:solidFill>
                      <a:schemeClr val="accent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Three possibilities: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self-rejecting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BCCE5-8102-2F9F-A6E6-D27A89A8D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174" y="1532965"/>
                <a:ext cx="11701699" cy="5325035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BDD6-6AEA-0A09-8132-DAAA066C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drawing of a snake with a red and green tail&#10;&#10;Description automatically generated">
            <a:extLst>
              <a:ext uri="{FF2B5EF4-FFF2-40B4-BE49-F238E27FC236}">
                <a16:creationId xmlns:a16="http://schemas.microsoft.com/office/drawing/2014/main" id="{3152A0D8-395B-8551-F7BC-9B06A8A8E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0" y="331817"/>
            <a:ext cx="3329161" cy="33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7384-B77E-21AE-7DEF-7C379E7A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617"/>
            <a:ext cx="10515600" cy="1325563"/>
          </a:xfrm>
        </p:spPr>
        <p:txBody>
          <a:bodyPr/>
          <a:lstStyle/>
          <a:p>
            <a:r>
              <a:rPr lang="en-US" dirty="0"/>
              <a:t>Self-rejecting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F5013-4792-0A84-E321-A3E58C21C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19" y="1690687"/>
                <a:ext cx="12007361" cy="50976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rejecting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Turing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machine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any TM. We’ll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>
                    <a:solidFill>
                      <a:schemeClr val="tx1"/>
                    </a:solidFill>
                  </a:rPr>
                  <a:t> decide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b="1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dirty="0"/>
                  <a:t>self-rejecting: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❌</a:t>
                </a:r>
              </a:p>
              <a:p>
                <a:pPr lvl="1"/>
                <a:r>
                  <a:rPr lang="en-US" dirty="0"/>
                  <a:t>Case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isn’t</a:t>
                </a:r>
                <a:r>
                  <a:rPr lang="en-US" dirty="0"/>
                  <a:t> self-rejecting: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doesn’t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❌</a:t>
                </a:r>
              </a:p>
              <a:p>
                <a:pPr lvl="1"/>
                <a:r>
                  <a:rPr lang="en-US" dirty="0"/>
                  <a:t>Either way,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fails!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F5013-4792-0A84-E321-A3E58C21C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19" y="1690687"/>
                <a:ext cx="12007361" cy="5097673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72ED-235C-78C0-99A5-B558D82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27BB8F-94BE-F9D8-CCB8-6707286FFE69}"/>
                  </a:ext>
                </a:extLst>
              </p:cNvPr>
              <p:cNvSpPr/>
              <p:nvPr/>
            </p:nvSpPr>
            <p:spPr>
              <a:xfrm>
                <a:off x="2606600" y="2665830"/>
                <a:ext cx="6978798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is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27BB8F-94BE-F9D8-CCB8-6707286F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00" y="2665830"/>
                <a:ext cx="6978798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1726-8498-149A-7FF8-D7CD729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vs. natural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3003-6018-0AE0-A388-244755A98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Admittedly,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contrived</a:t>
                </a:r>
                <a:r>
                  <a:rPr lang="en-US" dirty="0"/>
                  <a:t> language, cooked up purely for the sake of proving an undecidability result</a:t>
                </a:r>
              </a:p>
              <a:p>
                <a:r>
                  <a:rPr lang="en-US" dirty="0"/>
                  <a:t>Are there undecidable languages that are natural/well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‑</a:t>
                </a:r>
                <a:r>
                  <a:rPr lang="en-US" dirty="0"/>
                  <a:t>motivated/interesting?</a:t>
                </a:r>
              </a:p>
              <a:p>
                <a:r>
                  <a:rPr lang="en-US" dirty="0"/>
                  <a:t>Yes! Key example: The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problem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3003-6018-0AE0-A388-244755A98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3FD7-063E-6622-C889-B151EA69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EFF-BE46-F71B-B6F0-B0AA99AA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Given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Roughly speaking, this is the problem of </a:t>
                </a:r>
                <a:r>
                  <a:rPr lang="en-US" dirty="0">
                    <a:solidFill>
                      <a:schemeClr val="accent1"/>
                    </a:solidFill>
                  </a:rPr>
                  <a:t>identifying bugs</a:t>
                </a:r>
                <a:r>
                  <a:rPr lang="en-US" dirty="0"/>
                  <a:t> in someone else’s code! 🐞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2648-53EF-8743-ACE2-ABFB2A6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0D35F9-218C-5728-1A84-B949801F4C07}"/>
              </a:ext>
            </a:extLst>
          </p:cNvPr>
          <p:cNvGrpSpPr/>
          <p:nvPr/>
        </p:nvGrpSpPr>
        <p:grpSpPr>
          <a:xfrm>
            <a:off x="4169823" y="3989330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E6D68A-40C3-7CDD-DA3C-2B716D5E1431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B48CDDC-9D18-9813-94FE-D02A76412F1D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Does the proposed algorithm work?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7A194B-6060-7E20-F2A7-04B39322C36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FCD41737-EA24-2648-CFD8-7F4B9213A170}"/>
              </a:ext>
            </a:extLst>
          </p:cNvPr>
          <p:cNvSpPr/>
          <p:nvPr/>
        </p:nvSpPr>
        <p:spPr>
          <a:xfrm>
            <a:off x="4256016" y="554267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A8532C7-8AD2-0DF7-EFA5-22ABE0B801E8}"/>
              </a:ext>
            </a:extLst>
          </p:cNvPr>
          <p:cNvSpPr/>
          <p:nvPr/>
        </p:nvSpPr>
        <p:spPr>
          <a:xfrm>
            <a:off x="4256016" y="48192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No. Step 1 isn’t legal,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algorithm isn’t well-defined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827467C-9E13-A118-717D-1760EE3CA4E8}"/>
              </a:ext>
            </a:extLst>
          </p:cNvPr>
          <p:cNvSpPr/>
          <p:nvPr/>
        </p:nvSpPr>
        <p:spPr>
          <a:xfrm>
            <a:off x="7805163" y="554267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No. The algorithm behaves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incorrectly in some cases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69C602D-C1FF-779D-B17B-CDFB2B8C845D}"/>
              </a:ext>
            </a:extLst>
          </p:cNvPr>
          <p:cNvSpPr/>
          <p:nvPr/>
        </p:nvSpPr>
        <p:spPr>
          <a:xfrm>
            <a:off x="7805163" y="48192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No. Step 2 isn’t legal,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algorithm isn’t well-defined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45304E-5170-2E8B-C31C-7BD91FA198BD}"/>
              </a:ext>
            </a:extLst>
          </p:cNvPr>
          <p:cNvGrpSpPr/>
          <p:nvPr/>
        </p:nvGrpSpPr>
        <p:grpSpPr>
          <a:xfrm>
            <a:off x="7361722" y="76573"/>
            <a:ext cx="4174156" cy="1629458"/>
            <a:chOff x="7361722" y="76573"/>
            <a:chExt cx="4174156" cy="1629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EA94825-AC0A-5B1B-531B-7C692FB536F7}"/>
                    </a:ext>
                  </a:extLst>
                </p:cNvPr>
                <p:cNvSpPr txBox="1"/>
                <p:nvPr/>
              </p:nvSpPr>
              <p:spPr>
                <a:xfrm>
                  <a:off x="7441359" y="782701"/>
                  <a:ext cx="3912441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dirty="0"/>
                    <a:t>Simulate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 on w.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dirty="0"/>
                    <a:t>If it halts, accept; if it loops, reject.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EA94825-AC0A-5B1B-531B-7C692FB53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359" y="782701"/>
                  <a:ext cx="3912441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242" t="-2597" b="-84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D7B949-386E-479D-211A-484EADA8C9E7}"/>
                </a:ext>
              </a:extLst>
            </p:cNvPr>
            <p:cNvSpPr txBox="1"/>
            <p:nvPr/>
          </p:nvSpPr>
          <p:spPr>
            <a:xfrm>
              <a:off x="7361722" y="76573"/>
              <a:ext cx="4174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Here is an attempt at designing an algorithm that solves the halting problem: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7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147408</TotalTime>
  <Words>947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Which problems can be solved through computation?</vt:lpstr>
      <vt:lpstr>Which languages are decidable?</vt:lpstr>
      <vt:lpstr>Is every language decidable?</vt:lpstr>
      <vt:lpstr>The liar paradox</vt:lpstr>
      <vt:lpstr>Self-rejecting Turing machines</vt:lpstr>
      <vt:lpstr>Self-rejecting Turing machines</vt:lpstr>
      <vt:lpstr>Contrived vs. natural</vt:lpstr>
      <vt:lpstr>The halting problem</vt:lpstr>
      <vt:lpstr>The halting problem is undecidable</vt:lpstr>
      <vt:lpstr>The Church-Turing thesis, revisited</vt:lpstr>
      <vt:lpstr>Hypercomputers</vt:lpstr>
      <vt:lpstr>The Physical Church-Turing Thesis</vt:lpstr>
      <vt:lpstr>The Physical Church-Turing Thesis</vt:lpstr>
      <vt:lpstr>Undecidability</vt:lpstr>
      <vt:lpstr>Complement of the halting problem</vt:lpstr>
      <vt:lpstr>The “acceptance problem”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427</cp:revision>
  <dcterms:created xsi:type="dcterms:W3CDTF">2022-12-12T23:26:37Z</dcterms:created>
  <dcterms:modified xsi:type="dcterms:W3CDTF">2024-04-01T18:34:34Z</dcterms:modified>
</cp:coreProperties>
</file>