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00" r:id="rId2"/>
    <p:sldId id="892" r:id="rId3"/>
    <p:sldId id="708" r:id="rId4"/>
    <p:sldId id="786" r:id="rId5"/>
    <p:sldId id="681" r:id="rId6"/>
    <p:sldId id="893" r:id="rId7"/>
    <p:sldId id="726" r:id="rId8"/>
    <p:sldId id="727" r:id="rId9"/>
    <p:sldId id="728" r:id="rId10"/>
    <p:sldId id="894" r:id="rId11"/>
    <p:sldId id="737" r:id="rId12"/>
    <p:sldId id="748" r:id="rId13"/>
    <p:sldId id="895" r:id="rId14"/>
    <p:sldId id="729" r:id="rId15"/>
    <p:sldId id="730" r:id="rId16"/>
    <p:sldId id="731" r:id="rId17"/>
    <p:sldId id="735" r:id="rId18"/>
    <p:sldId id="896" r:id="rId19"/>
    <p:sldId id="736" r:id="rId20"/>
    <p:sldId id="898" r:id="rId21"/>
    <p:sldId id="897" r:id="rId22"/>
    <p:sldId id="738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4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259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0D12-DAD5-8B88-8671-4815F9C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for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BC57-E44A-11A7-6BE6-0919AE09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76C41-FEFA-A74D-F6D7-A87AC9B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CB73EF-B8B4-24EA-4FBD-F4F9F425CC2F}"/>
              </a:ext>
            </a:extLst>
          </p:cNvPr>
          <p:cNvGrpSpPr/>
          <p:nvPr/>
        </p:nvGrpSpPr>
        <p:grpSpPr>
          <a:xfrm>
            <a:off x="7484533" y="1784915"/>
            <a:ext cx="3437467" cy="1978010"/>
            <a:chOff x="7484533" y="1784915"/>
            <a:chExt cx="3437467" cy="19780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2AF4CA-1319-D357-ADBD-6D8E1BBFA09D}"/>
                    </a:ext>
                  </a:extLst>
                </p:cNvPr>
                <p:cNvSpPr txBox="1"/>
                <p:nvPr/>
              </p:nvSpPr>
              <p:spPr>
                <a:xfrm>
                  <a:off x="7975599" y="2589254"/>
                  <a:ext cx="29464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dirty="0"/>
                    <a:t> bits of communication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2AF4CA-1319-D357-ADBD-6D8E1BBFA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599" y="2589254"/>
                  <a:ext cx="2946401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BCEFC82F-0E91-245B-886E-2F709FAE36EA}"/>
                </a:ext>
              </a:extLst>
            </p:cNvPr>
            <p:cNvSpPr/>
            <p:nvPr/>
          </p:nvSpPr>
          <p:spPr>
            <a:xfrm>
              <a:off x="7484533" y="1784915"/>
              <a:ext cx="279400" cy="1978010"/>
            </a:xfrm>
            <a:prstGeom prst="rightBrace">
              <a:avLst>
                <a:gd name="adj1" fmla="val 3742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57AA9A-75C9-E667-2186-DA8E27435152}"/>
              </a:ext>
            </a:extLst>
          </p:cNvPr>
          <p:cNvGrpSpPr/>
          <p:nvPr/>
        </p:nvGrpSpPr>
        <p:grpSpPr>
          <a:xfrm>
            <a:off x="7488768" y="4156095"/>
            <a:ext cx="3246965" cy="2414038"/>
            <a:chOff x="7488768" y="4156095"/>
            <a:chExt cx="3246965" cy="24140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1DFFE85-6A36-2FA3-8302-921F57C9FA50}"/>
                    </a:ext>
                  </a:extLst>
                </p:cNvPr>
                <p:cNvSpPr txBox="1"/>
                <p:nvPr/>
              </p:nvSpPr>
              <p:spPr>
                <a:xfrm>
                  <a:off x="7975599" y="5162034"/>
                  <a:ext cx="27601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bits of communication (in the worst case)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1DFFE85-6A36-2FA3-8302-921F57C9F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599" y="5162034"/>
                  <a:ext cx="2760134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1766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C93C7D5-DA12-4432-393D-A87832248170}"/>
                </a:ext>
              </a:extLst>
            </p:cNvPr>
            <p:cNvSpPr/>
            <p:nvPr/>
          </p:nvSpPr>
          <p:spPr>
            <a:xfrm>
              <a:off x="7488768" y="4156095"/>
              <a:ext cx="279400" cy="2414038"/>
            </a:xfrm>
            <a:prstGeom prst="rightBrace">
              <a:avLst>
                <a:gd name="adj1" fmla="val 3742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8C3824-34AA-E225-A087-F04F2C350BA5}"/>
                  </a:ext>
                </a:extLst>
              </p:cNvPr>
              <p:cNvSpPr/>
              <p:nvPr/>
            </p:nvSpPr>
            <p:spPr>
              <a:xfrm>
                <a:off x="756559" y="1784915"/>
                <a:ext cx="6448576" cy="1978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Protocol A: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Alice sends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Bob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8C3824-34AA-E225-A087-F04F2C350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9" y="1784915"/>
                <a:ext cx="6448576" cy="1978010"/>
              </a:xfrm>
              <a:prstGeom prst="rect">
                <a:avLst/>
              </a:prstGeom>
              <a:blipFill>
                <a:blip r:embed="rId4"/>
                <a:stretch>
                  <a:fillRect l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18B46E-878D-AF05-0121-1DE140912841}"/>
                  </a:ext>
                </a:extLst>
              </p:cNvPr>
              <p:cNvSpPr/>
              <p:nvPr/>
            </p:nvSpPr>
            <p:spPr>
              <a:xfrm>
                <a:off x="756559" y="4156095"/>
                <a:ext cx="6448576" cy="24140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Protocol B: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Alice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Bob sends a bit indicating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18B46E-878D-AF05-0121-1DE14091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9" y="4156095"/>
                <a:ext cx="6448576" cy="2414038"/>
              </a:xfrm>
              <a:prstGeom prst="rect">
                <a:avLst/>
              </a:prstGeom>
              <a:blipFill>
                <a:blip r:embed="rId5"/>
                <a:stretch>
                  <a:fillRect l="-1415" b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6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0A42-8E90-7CD3-7770-4EFE3E8E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 of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C969-42CD-DAD9-61A4-EA10B66A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49" y="1825624"/>
            <a:ext cx="10959152" cy="4902721"/>
          </a:xfrm>
        </p:spPr>
        <p:txBody>
          <a:bodyPr>
            <a:normAutofit/>
          </a:bodyPr>
          <a:lstStyle/>
          <a:p>
            <a:r>
              <a:rPr lang="en-US" dirty="0"/>
              <a:t>Is there a better protocol?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we can </a:t>
            </a:r>
            <a:r>
              <a:rPr lang="en-US" dirty="0">
                <a:solidFill>
                  <a:schemeClr val="accent1"/>
                </a:solidFill>
              </a:rPr>
              <a:t>prove</a:t>
            </a:r>
            <a:r>
              <a:rPr lang="en-US" dirty="0"/>
              <a:t> it, we must clarify how we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communication protocols mathematically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E9A8-B813-A5CF-2382-DEE5B53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/>
              <p:nvPr/>
            </p:nvSpPr>
            <p:spPr>
              <a:xfrm>
                <a:off x="948267" y="2854994"/>
                <a:ext cx="9973733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deterministic communication protocol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uses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at least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bits of communication in the worst case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7" y="2854994"/>
                <a:ext cx="9973733" cy="1757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10F1-4B90-512B-D373-F6795854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7B407-6C2C-7197-F12D-EDDF45298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225" y="1825625"/>
                <a:ext cx="11049000" cy="47371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We model a communication protocol as a </a:t>
                </a:r>
                <a:r>
                  <a:rPr lang="en-US" dirty="0">
                    <a:solidFill>
                      <a:schemeClr val="accent1"/>
                    </a:solidFill>
                  </a:rPr>
                  <a:t>binary tree</a:t>
                </a:r>
              </a:p>
              <a:p>
                <a:r>
                  <a:rPr lang="en-US" dirty="0"/>
                  <a:t>We start at the root node</a:t>
                </a:r>
              </a:p>
              <a:p>
                <a:r>
                  <a:rPr lang="en-US" dirty="0"/>
                  <a:t>Someone transmits a 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We move to the left child</a:t>
                </a:r>
              </a:p>
              <a:p>
                <a:r>
                  <a:rPr lang="en-US" dirty="0"/>
                  <a:t>Someone transmits a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We move to the right child</a:t>
                </a:r>
              </a:p>
              <a:p>
                <a:r>
                  <a:rPr lang="en-US" dirty="0"/>
                  <a:t>(Alice and Bob both know where we are in the tree)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7B407-6C2C-7197-F12D-EDDF45298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5" y="1825625"/>
                <a:ext cx="11049000" cy="4737100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2A41-A3E0-5483-8288-9173566D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E201-19D9-80D8-364C-F4164E0A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43" y="375523"/>
            <a:ext cx="10515600" cy="1325563"/>
          </a:xfrm>
        </p:spPr>
        <p:txBody>
          <a:bodyPr/>
          <a:lstStyle/>
          <a:p>
            <a:r>
              <a:rPr lang="en-US" dirty="0"/>
              <a:t>Example protocol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6AB08-36E7-D98D-50EB-5134528A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53498F-34A7-0E41-FCE1-4C59F131842C}"/>
                  </a:ext>
                </a:extLst>
              </p:cNvPr>
              <p:cNvSpPr/>
              <p:nvPr/>
            </p:nvSpPr>
            <p:spPr>
              <a:xfrm>
                <a:off x="5730997" y="519463"/>
                <a:ext cx="1272209" cy="12722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Alice sends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53498F-34A7-0E41-FCE1-4C59F1318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97" y="519463"/>
                <a:ext cx="1272209" cy="1272209"/>
              </a:xfrm>
              <a:prstGeom prst="ellipse">
                <a:avLst/>
              </a:prstGeom>
              <a:blipFill>
                <a:blip r:embed="rId2"/>
                <a:stretch>
                  <a:fillRect l="-1896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649C37-0A25-4A36-D012-F956FD55A22A}"/>
                  </a:ext>
                </a:extLst>
              </p:cNvPr>
              <p:cNvSpPr/>
              <p:nvPr/>
            </p:nvSpPr>
            <p:spPr>
              <a:xfrm>
                <a:off x="3341941" y="2396984"/>
                <a:ext cx="1272209" cy="12722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Bob sends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649C37-0A25-4A36-D012-F956FD55A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41" y="2396984"/>
                <a:ext cx="1272209" cy="12722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9044D0-6701-3D0D-DBD4-662ACB08967D}"/>
                  </a:ext>
                </a:extLst>
              </p:cNvPr>
              <p:cNvSpPr/>
              <p:nvPr/>
            </p:nvSpPr>
            <p:spPr>
              <a:xfrm>
                <a:off x="8318171" y="2396984"/>
                <a:ext cx="1272209" cy="12722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Bob sends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9044D0-6701-3D0D-DBD4-662ACB089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71" y="2396984"/>
                <a:ext cx="1272209" cy="12722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B72AC51-1CDA-CA36-D494-FDF03C21C6B8}"/>
              </a:ext>
            </a:extLst>
          </p:cNvPr>
          <p:cNvSpPr/>
          <p:nvPr/>
        </p:nvSpPr>
        <p:spPr>
          <a:xfrm>
            <a:off x="1492248" y="4512339"/>
            <a:ext cx="1272209" cy="127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DBFB10-9B29-0DE3-1945-74D896D00600}"/>
                  </a:ext>
                </a:extLst>
              </p:cNvPr>
              <p:cNvSpPr/>
              <p:nvPr/>
            </p:nvSpPr>
            <p:spPr>
              <a:xfrm>
                <a:off x="4972073" y="4512338"/>
                <a:ext cx="1272209" cy="12722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Alice sends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DBFB10-9B29-0DE3-1945-74D896D00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73" y="4512338"/>
                <a:ext cx="1272209" cy="1272209"/>
              </a:xfrm>
              <a:prstGeom prst="ellipse">
                <a:avLst/>
              </a:prstGeom>
              <a:blipFill>
                <a:blip r:embed="rId5"/>
                <a:stretch>
                  <a:fillRect l="-1905" r="-19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C7BEF49-5AD6-A2CE-F419-3A3B8866B145}"/>
              </a:ext>
            </a:extLst>
          </p:cNvPr>
          <p:cNvSpPr/>
          <p:nvPr/>
        </p:nvSpPr>
        <p:spPr>
          <a:xfrm>
            <a:off x="6633859" y="4512340"/>
            <a:ext cx="1272209" cy="127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C9D50A-5018-F8F4-5587-13A60BE4CD80}"/>
                  </a:ext>
                </a:extLst>
              </p:cNvPr>
              <p:cNvSpPr/>
              <p:nvPr/>
            </p:nvSpPr>
            <p:spPr>
              <a:xfrm>
                <a:off x="9979957" y="4489098"/>
                <a:ext cx="1272209" cy="12722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Alice sends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C9D50A-5018-F8F4-5587-13A60BE4C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957" y="4489098"/>
                <a:ext cx="1272209" cy="1272209"/>
              </a:xfrm>
              <a:prstGeom prst="ellipse">
                <a:avLst/>
              </a:prstGeom>
              <a:blipFill>
                <a:blip r:embed="rId6"/>
                <a:stretch>
                  <a:fillRect l="-1896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81DBA-4D25-C761-413E-DA35E67F839C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4427839" y="1605361"/>
            <a:ext cx="1489469" cy="97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22FE5B-B48B-2C4B-8103-C25211F1B6CB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816895" y="1605361"/>
            <a:ext cx="1687587" cy="97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3A09E-7E91-F3D7-626C-A01FFD8BC322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578146" y="3482882"/>
            <a:ext cx="950106" cy="121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6AA07C-F450-E3ED-7FD5-A2CB8AF2808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427839" y="3482882"/>
            <a:ext cx="730545" cy="121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3AC0CD-2FCD-BF23-9D69-4DCCB9EFF18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7719757" y="3482882"/>
            <a:ext cx="784725" cy="121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FBA796-3EBC-26FD-5977-844E5E1E7578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9404069" y="3482882"/>
            <a:ext cx="762199" cy="1192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6665B1B-F604-8E23-9E29-23BB6CF26F25}"/>
              </a:ext>
            </a:extLst>
          </p:cNvPr>
          <p:cNvSpPr txBox="1"/>
          <p:nvPr/>
        </p:nvSpPr>
        <p:spPr>
          <a:xfrm>
            <a:off x="4908837" y="1632663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CA63A9-0330-56CF-0084-F98C55F78723}"/>
              </a:ext>
            </a:extLst>
          </p:cNvPr>
          <p:cNvSpPr txBox="1"/>
          <p:nvPr/>
        </p:nvSpPr>
        <p:spPr>
          <a:xfrm>
            <a:off x="2781782" y="3667652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717A27-17E8-E814-6CA8-E01AB37BB5EB}"/>
              </a:ext>
            </a:extLst>
          </p:cNvPr>
          <p:cNvSpPr txBox="1"/>
          <p:nvPr/>
        </p:nvSpPr>
        <p:spPr>
          <a:xfrm>
            <a:off x="7848383" y="3600881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81833-1875-4928-BF57-01654AD5E627}"/>
              </a:ext>
            </a:extLst>
          </p:cNvPr>
          <p:cNvSpPr txBox="1"/>
          <p:nvPr/>
        </p:nvSpPr>
        <p:spPr>
          <a:xfrm>
            <a:off x="7559467" y="1603517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7E00E6-ECCA-959F-C7F3-AC958873EF79}"/>
              </a:ext>
            </a:extLst>
          </p:cNvPr>
          <p:cNvSpPr txBox="1"/>
          <p:nvPr/>
        </p:nvSpPr>
        <p:spPr>
          <a:xfrm>
            <a:off x="4742775" y="3633098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2C5B6-883C-E2C6-1FAE-66A3642F80C6}"/>
              </a:ext>
            </a:extLst>
          </p:cNvPr>
          <p:cNvSpPr txBox="1"/>
          <p:nvPr/>
        </p:nvSpPr>
        <p:spPr>
          <a:xfrm>
            <a:off x="9707742" y="3572724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EA25EA-ADA9-EADA-C083-4A1CDFF7B274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4813222" y="5598236"/>
            <a:ext cx="345162" cy="603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5E83CA-D832-74A7-2507-9518BE41BEB4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6057971" y="5598236"/>
            <a:ext cx="321314" cy="576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DDB812-20CA-17CA-6725-AD5A23EE62FD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9918551" y="5574996"/>
            <a:ext cx="247717" cy="64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360E2A-C5AA-A77D-81FD-1B68CF9A989F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1065855" y="5574996"/>
            <a:ext cx="261947" cy="621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8F6AF0-5502-32BE-C1AB-2E00AE247102}"/>
                  </a:ext>
                </a:extLst>
              </p:cNvPr>
              <p:cNvSpPr txBox="1"/>
              <p:nvPr/>
            </p:nvSpPr>
            <p:spPr>
              <a:xfrm>
                <a:off x="4560099" y="6211741"/>
                <a:ext cx="341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8F6AF0-5502-32BE-C1AB-2E00AE247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099" y="6211741"/>
                <a:ext cx="34116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B026D-62E0-4DBF-6684-E4D2E717FCB8}"/>
                  </a:ext>
                </a:extLst>
              </p:cNvPr>
              <p:cNvSpPr txBox="1"/>
              <p:nvPr/>
            </p:nvSpPr>
            <p:spPr>
              <a:xfrm>
                <a:off x="6292696" y="6202122"/>
                <a:ext cx="341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B026D-62E0-4DBF-6684-E4D2E717F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96" y="6202122"/>
                <a:ext cx="34116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595392-BFA5-087A-F9CD-F260EE28B79F}"/>
                  </a:ext>
                </a:extLst>
              </p:cNvPr>
              <p:cNvSpPr txBox="1"/>
              <p:nvPr/>
            </p:nvSpPr>
            <p:spPr>
              <a:xfrm>
                <a:off x="9656007" y="6202122"/>
                <a:ext cx="341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595392-BFA5-087A-F9CD-F260EE28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007" y="6202122"/>
                <a:ext cx="34116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5C3EF4-0430-7165-12BF-231C5E04AF68}"/>
                  </a:ext>
                </a:extLst>
              </p:cNvPr>
              <p:cNvSpPr txBox="1"/>
              <p:nvPr/>
            </p:nvSpPr>
            <p:spPr>
              <a:xfrm>
                <a:off x="11227733" y="6211741"/>
                <a:ext cx="341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5C3EF4-0430-7165-12BF-231C5E04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733" y="6211741"/>
                <a:ext cx="34116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1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0841-2644-3508-4920-86193EA4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Rigorously defining communication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5420-06D3-009B-CB2C-A874B62A5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825624"/>
                <a:ext cx="10877550" cy="4665219"/>
              </a:xfrm>
            </p:spPr>
            <p:txBody>
              <a:bodyPr/>
              <a:lstStyle/>
              <a:p>
                <a:r>
                  <a:rPr lang="en-US" dirty="0"/>
                  <a:t>A deterministic </a:t>
                </a:r>
                <a:r>
                  <a:rPr lang="en-US" dirty="0">
                    <a:solidFill>
                      <a:schemeClr val="accent1"/>
                    </a:solidFill>
                  </a:rPr>
                  <a:t>communication protocol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-bit inputs</a:t>
                </a:r>
                <a:r>
                  <a:rPr lang="en-US" dirty="0"/>
                  <a:t> is a rooted binary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with the following features</a:t>
                </a:r>
              </a:p>
              <a:p>
                <a:pPr lvl="1"/>
                <a:r>
                  <a:rPr lang="en-US" dirty="0"/>
                  <a:t>The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partitioned into three parts: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has two children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and is labeled with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has zero children and is labeled “accept” or “reject”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5420-06D3-009B-CB2C-A874B62A5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825624"/>
                <a:ext cx="10877550" cy="4665219"/>
              </a:xfrm>
              <a:blipFill>
                <a:blip r:embed="rId2"/>
                <a:stretch>
                  <a:fillRect l="-1008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58F4-7161-27B4-0B0C-76E98218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1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1386-91DF-5A29-3BA4-2CAD9D48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Rigorously defining communication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A8EF18-9248-FAC9-099E-0BE55AF41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5842" y="1818452"/>
                <a:ext cx="11043782" cy="48549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define a 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root vertex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(Alice speaks next),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(Bob speaks next),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(the conversation is over),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leaf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labeled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leaf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labeled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A8EF18-9248-FAC9-099E-0BE55AF41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842" y="1818452"/>
                <a:ext cx="11043782" cy="4854954"/>
              </a:xfrm>
              <a:blipFill>
                <a:blip r:embed="rId2"/>
                <a:stretch>
                  <a:fillRect l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BE5C-83E3-C59E-1285-0B7B10AC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B717-9AC6-2613-1AFA-5BFF3E3C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12F22-918B-0F25-3548-CF71C1E63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075" y="1825625"/>
                <a:ext cx="1162789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cost</a:t>
                </a:r>
                <a:r>
                  <a:rPr lang="en-US" dirty="0"/>
                  <a:t> of the communication protocol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depth of the tree, i.e., the length of the longest path from the root to the leaf</a:t>
                </a:r>
              </a:p>
              <a:p>
                <a:r>
                  <a:rPr lang="en-US" dirty="0"/>
                  <a:t>(Cost = number of rounds = number of bits of communication)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12F22-918B-0F25-3548-CF71C1E63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075" y="1825625"/>
                <a:ext cx="11627892" cy="4351338"/>
              </a:xfr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93552-7136-2E33-60FD-29288D82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86E29A-5FE5-90DD-495D-6A493A6AE36C}"/>
              </a:ext>
            </a:extLst>
          </p:cNvPr>
          <p:cNvGrpSpPr/>
          <p:nvPr/>
        </p:nvGrpSpPr>
        <p:grpSpPr>
          <a:xfrm>
            <a:off x="4528211" y="4003541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5DE681-BF0D-3C0C-DA92-985FD18EA341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48FA4D75-0D2C-4AA1-2CE2-DA02647EEC56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In this model, what happens if Alice and Bob speak at the same time?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F2A1CE-BD7F-04C9-A174-D2412891FACF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17" name="Hexagon 16">
            <a:extLst>
              <a:ext uri="{FF2B5EF4-FFF2-40B4-BE49-F238E27FC236}">
                <a16:creationId xmlns:a16="http://schemas.microsoft.com/office/drawing/2014/main" id="{3861AE3B-BE40-16EA-4C28-EC0FF5FB0CD3}"/>
              </a:ext>
            </a:extLst>
          </p:cNvPr>
          <p:cNvSpPr/>
          <p:nvPr/>
        </p:nvSpPr>
        <p:spPr>
          <a:xfrm>
            <a:off x="4614404" y="5556886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Both of the messages are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successfully transmitted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0E0E593-A8C9-5154-F473-7A4B2ED19B3C}"/>
              </a:ext>
            </a:extLst>
          </p:cNvPr>
          <p:cNvSpPr/>
          <p:nvPr/>
        </p:nvSpPr>
        <p:spPr>
          <a:xfrm>
            <a:off x="8154161" y="483346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Only one of the messages is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successfully transmitted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286943BD-6165-383B-DBBB-DBF236C08511}"/>
              </a:ext>
            </a:extLst>
          </p:cNvPr>
          <p:cNvSpPr/>
          <p:nvPr/>
        </p:nvSpPr>
        <p:spPr>
          <a:xfrm>
            <a:off x="8163551" y="5556886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Neither message is successfully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transmitted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16656696-8A7D-0C76-F3AE-83F321E1DE83}"/>
              </a:ext>
            </a:extLst>
          </p:cNvPr>
          <p:cNvSpPr/>
          <p:nvPr/>
        </p:nvSpPr>
        <p:spPr>
          <a:xfrm>
            <a:off x="4612780" y="483346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Trick question. In this model,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they never speak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84454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49C6-F24A-B75D-6B86-5C6DADD3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6"/>
            <a:ext cx="10515600" cy="1325563"/>
          </a:xfrm>
        </p:spPr>
        <p:txBody>
          <a:bodyPr/>
          <a:lstStyle/>
          <a:p>
            <a:r>
              <a:rPr lang="en-US" dirty="0"/>
              <a:t>Rectangle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B699-CD2A-F325-2D07-14AE160ED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015"/>
                <a:ext cx="10515600" cy="54229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 any communication protocol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inputs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be any leaf</a:t>
                </a: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b="1" dirty="0"/>
                  <a:t>Proof (sketch):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 the vertices from the root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we must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Similarly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B699-CD2A-F325-2D07-14AE160ED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015"/>
                <a:ext cx="10515600" cy="542295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B2CC-4651-1D81-2095-B312E2F8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AC57A-B14F-DFF5-1DC6-7E83DECF53DF}"/>
                  </a:ext>
                </a:extLst>
              </p:cNvPr>
              <p:cNvSpPr/>
              <p:nvPr/>
            </p:nvSpPr>
            <p:spPr>
              <a:xfrm>
                <a:off x="692623" y="3112357"/>
                <a:ext cx="9850273" cy="16991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Rectangle 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AC57A-B14F-DFF5-1DC6-7E83DECF5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23" y="3112357"/>
                <a:ext cx="9850273" cy="1699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749142A-98AF-1AA9-0203-5CA358F6526A}"/>
              </a:ext>
            </a:extLst>
          </p:cNvPr>
          <p:cNvGrpSpPr/>
          <p:nvPr/>
        </p:nvGrpSpPr>
        <p:grpSpPr>
          <a:xfrm>
            <a:off x="9391934" y="316664"/>
            <a:ext cx="2301923" cy="1502452"/>
            <a:chOff x="8871045" y="529341"/>
            <a:chExt cx="2301923" cy="1502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B4CF83-59DB-8E8E-F0FA-1DCD6AFFBFFF}"/>
                    </a:ext>
                  </a:extLst>
                </p:cNvPr>
                <p:cNvSpPr txBox="1"/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B4CF83-59DB-8E8E-F0FA-1DCD6AFFB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40F357C-6113-EA40-8EAB-5EC8406B8BBA}"/>
                    </a:ext>
                  </a:extLst>
                </p:cNvPr>
                <p:cNvSpPr txBox="1"/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40F357C-6113-EA40-8EAB-5EC8406B8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498DB3-7F3E-FAA7-D44F-BB4C0CA89FD5}"/>
                    </a:ext>
                  </a:extLst>
                </p:cNvPr>
                <p:cNvSpPr txBox="1"/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498DB3-7F3E-FAA7-D44F-BB4C0CA89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022C63F-56B6-E514-E070-8BAE13E84BF3}"/>
                    </a:ext>
                  </a:extLst>
                </p:cNvPr>
                <p:cNvSpPr txBox="1"/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022C63F-56B6-E514-E070-8BAE13E84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FD8AAF-8A60-3EDE-0204-D839198DB02A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9683087" y="71400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95372D-34EA-D5E8-089F-1880B9A973A5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9277066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AE443A-E32A-C0E6-67F5-ECE5CB47D33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10766947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933728-F65C-92FE-70B9-E44593BF7487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9683087" y="184712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1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FB4F418-5DC3-DC43-7120-D9D3EC14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EC45-96EC-8724-A97D-ECBFEF38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 of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94BCF-2537-9BF9-0029-F28241C5F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4075043"/>
                <a:ext cx="10959152" cy="265330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 any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WLOG that </a:t>
                </a:r>
                <a:r>
                  <a:rPr lang="en-US" dirty="0">
                    <a:solidFill>
                      <a:schemeClr val="accent1"/>
                    </a:solidFill>
                  </a:rPr>
                  <a:t>every leaf is at the same depth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job is to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94BCF-2537-9BF9-0029-F28241C5F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4075043"/>
                <a:ext cx="10959152" cy="2653302"/>
              </a:xfrm>
              <a:blipFill>
                <a:blip r:embed="rId2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2533-E067-DF91-DD2C-CA5F905B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05DE2-D773-A756-E8EF-4092D87C7BA9}"/>
                  </a:ext>
                </a:extLst>
              </p:cNvPr>
              <p:cNvSpPr/>
              <p:nvPr/>
            </p:nvSpPr>
            <p:spPr>
              <a:xfrm>
                <a:off x="1313004" y="1825624"/>
                <a:ext cx="9561442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deterministic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cost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at least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05DE2-D773-A756-E8EF-4092D87C7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04" y="1825624"/>
                <a:ext cx="9561442" cy="1757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9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8139B3-9BF6-4BD4-63FC-8F68F9C50E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8139B3-9BF6-4BD4-63FC-8F68F9C50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00B11-96F8-328A-0F15-F8535F5E7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409" y="1825625"/>
                <a:ext cx="10873408" cy="48421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the rectangle lemma, it follows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Therefore, there are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distinct leaves labeled “accept”</a:t>
                </a:r>
              </a:p>
              <a:p>
                <a:r>
                  <a:rPr lang="en-US" dirty="0"/>
                  <a:t>There is also at least one leaf labeled “reject”</a:t>
                </a:r>
              </a:p>
              <a:p>
                <a:r>
                  <a:rPr lang="en-US" dirty="0"/>
                  <a:t>Therefore, 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leaves</a:t>
                </a:r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00B11-96F8-328A-0F15-F8535F5E7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409" y="1825625"/>
                <a:ext cx="10873408" cy="4842108"/>
              </a:xfrm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9D91F-68AE-4C64-D5E6-5F701270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1A1F33-624C-903C-5B11-95BE2190C930}"/>
              </a:ext>
            </a:extLst>
          </p:cNvPr>
          <p:cNvGrpSpPr/>
          <p:nvPr/>
        </p:nvGrpSpPr>
        <p:grpSpPr>
          <a:xfrm>
            <a:off x="9448800" y="365125"/>
            <a:ext cx="2301923" cy="1502452"/>
            <a:chOff x="8871045" y="529341"/>
            <a:chExt cx="2301923" cy="1502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D03D51F-AB0E-79C3-9532-9FA59410206A}"/>
                    </a:ext>
                  </a:extLst>
                </p:cNvPr>
                <p:cNvSpPr txBox="1"/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D03D51F-AB0E-79C3-9532-9FA594102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F66A28-B09A-2726-69CA-6C98B285DD1C}"/>
                    </a:ext>
                  </a:extLst>
                </p:cNvPr>
                <p:cNvSpPr txBox="1"/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F66A28-B09A-2726-69CA-6C98B285D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4C3BCB-BB20-783B-10D9-E3A9CD543823}"/>
                    </a:ext>
                  </a:extLst>
                </p:cNvPr>
                <p:cNvSpPr txBox="1"/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4C3BCB-BB20-783B-10D9-E3A9CD543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FD4B8E-C89C-DDE8-21A5-5B26D4AC099E}"/>
                    </a:ext>
                  </a:extLst>
                </p:cNvPr>
                <p:cNvSpPr txBox="1"/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FD4B8E-C89C-DDE8-21A5-5B26D4AC0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059F37-1BA9-2AE7-0C30-C2E88E2ADB5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9683087" y="71400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C6EFF6-1E7A-A641-3D14-C5BFFE7A5D88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V="1">
              <a:off x="9277066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32D0A1-14A6-AA6A-B09D-A20B97B470BA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10766947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5E0CA2-0197-C35E-C5DE-47395735F4D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9683087" y="184712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3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02F0B-203F-F60F-EC92-120533EFAE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Robustness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02F0B-203F-F60F-EC92-120533EFA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326E-38B1-0116-58B0-B66792F31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highly robust against modifications to the computational model</a:t>
                </a:r>
              </a:p>
              <a:p>
                <a:pPr lvl="1"/>
                <a:r>
                  <a:rPr lang="en-US" dirty="0"/>
                  <a:t>Multi-tape Turing machines, two-dimensional Turing machines, etc.</a:t>
                </a:r>
              </a:p>
              <a:p>
                <a:r>
                  <a:rPr lang="en-US" dirty="0"/>
                  <a:t>After studying many examples, one begins to suspect that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realistic model of computation can be simulated by Turing machines with only polynomial slowdown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326E-38B1-0116-58B0-B66792F31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878E0-73E1-1CD2-7A1F-0A3F3782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5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14B9D-D645-4F40-0DAB-D03949C639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14B9D-D645-4F40-0DAB-D03949C63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702BC-D427-7326-E318-245B777A4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just proved that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bits of communication</a:t>
                </a:r>
              </a:p>
              <a:p>
                <a:r>
                  <a:rPr lang="en-US" dirty="0"/>
                  <a:t>However, there is a loophole!</a:t>
                </a:r>
              </a:p>
              <a:p>
                <a:r>
                  <a:rPr lang="en-US" dirty="0"/>
                  <a:t>Our impossibility proof only applies to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dirty="0"/>
                  <a:t> protocols!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702BC-D427-7326-E318-245B777A4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52DF9-EFD4-8F32-D0EE-3683AF1F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C9AD3-73B4-C810-1227-B04D5D8F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7539-05BF-D9C5-FBFB-ECF7E9EF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Randomized communication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EC89-A23A-D508-3349-E2FF5D72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67" y="1825623"/>
            <a:ext cx="5327024" cy="5030345"/>
          </a:xfrm>
        </p:spPr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randomized</a:t>
            </a:r>
            <a:r>
              <a:rPr lang="en-US" dirty="0"/>
              <a:t> communication protocol, Alice and Bob are permitted to make decisions based on </a:t>
            </a:r>
            <a:r>
              <a:rPr lang="en-US" dirty="0">
                <a:solidFill>
                  <a:schemeClr val="accent1"/>
                </a:solidFill>
              </a:rPr>
              <a:t>coin tosses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347F3-7342-EE8E-454A-1022DD47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FEDF6B-A715-E67B-421E-8AEA6108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A6D8E1-12AB-2360-230A-F9287B427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A6EBC-6F01-104B-EAEF-153169F365E2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A6EBC-6F01-104B-EAEF-153169F3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CD1AB-A02D-4DC7-89DD-22F18E06914B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CD1AB-A02D-4DC7-89DD-22F18E069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579345-B48E-0CC3-E535-8CBB8150235B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F5212-0615-9924-B4B8-B02FF54DB264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  <p:pic>
        <p:nvPicPr>
          <p:cNvPr id="10" name="Picture 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450C61AD-F1FD-0EE0-AD59-75B93BFE0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53" y="3492523"/>
            <a:ext cx="485035" cy="485035"/>
          </a:xfrm>
          <a:prstGeom prst="rect">
            <a:avLst/>
          </a:prstGeom>
        </p:spPr>
      </p:pic>
      <p:pic>
        <p:nvPicPr>
          <p:cNvPr id="11" name="Picture 10" descr="A close up of a coin&#10;&#10;Description automatically generated">
            <a:extLst>
              <a:ext uri="{FF2B5EF4-FFF2-40B4-BE49-F238E27FC236}">
                <a16:creationId xmlns:a16="http://schemas.microsoft.com/office/drawing/2014/main" id="{E81EC351-EFBE-1684-4888-1487E0726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05" y="3600010"/>
            <a:ext cx="485034" cy="4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0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28C3-E7B6-F626-C812-AC77AF0D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communication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B5CCF-C1B1-2869-5B51-7F367F377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335" y="1785868"/>
                <a:ext cx="11539330" cy="44459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Mathematically, we model 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communication protocol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inputs as a deterministic communication protocol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-bit inputs</a:t>
                </a:r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𝑥𝑢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𝑦𝑤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Interpretation: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the “actual inputs,”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the coin tosses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B5CCF-C1B1-2869-5B51-7F367F377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335" y="1785868"/>
                <a:ext cx="11539330" cy="4445966"/>
              </a:xfrm>
              <a:blipFill>
                <a:blip r:embed="rId2"/>
                <a:stretch>
                  <a:fillRect l="-951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1F2A-C4AE-F6A7-BED8-ADAD4584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CA8-0CD1-C1A2-7F3B-960FDDFC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/>
              <a:t>Extended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667F-ED6E-86D7-BF2D-B50662A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/>
              <p:nvPr/>
            </p:nvSpPr>
            <p:spPr>
              <a:xfrm>
                <a:off x="2362781" y="2745469"/>
                <a:ext cx="751064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81" y="2745469"/>
                <a:ext cx="7510645" cy="2219216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917E29F-E678-9761-A57D-18A11F6F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E7B-4DAE-E140-AF0B-19E39716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/>
              <a:t>Extended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A4548-AC84-53C0-5716-22F80F6E7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4293343"/>
                <a:ext cx="11356708" cy="235874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it were true</a:t>
                </a:r>
                <a:r>
                  <a:rPr lang="en-US" dirty="0"/>
                  <a:t>, the thesis would justify using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as our model of tractability</a:t>
                </a:r>
              </a:p>
              <a:p>
                <a:r>
                  <a:rPr lang="en-US" dirty="0"/>
                  <a:t>However, it seems increasingly likely that the thesis is </a:t>
                </a:r>
                <a:r>
                  <a:rPr lang="en-US" dirty="0">
                    <a:solidFill>
                      <a:schemeClr val="accent1"/>
                    </a:solidFill>
                  </a:rPr>
                  <a:t>false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Two key challenges: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dirty="0"/>
                  <a:t> Computation and </a:t>
                </a:r>
                <a:r>
                  <a:rPr lang="en-US" dirty="0">
                    <a:solidFill>
                      <a:schemeClr val="accent1"/>
                    </a:solidFill>
                  </a:rPr>
                  <a:t>Quantum</a:t>
                </a:r>
                <a:r>
                  <a:rPr lang="en-US" dirty="0"/>
                  <a:t>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A4548-AC84-53C0-5716-22F80F6E7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4293343"/>
                <a:ext cx="11356708" cy="2358741"/>
              </a:xfrm>
              <a:blipFill>
                <a:blip r:embed="rId2"/>
                <a:stretch>
                  <a:fillRect l="-966" b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95F-88C3-F074-1FCA-FFA5BEF0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8FDC00-83CB-E21C-F3B7-9CEBE544E0C3}"/>
                  </a:ext>
                </a:extLst>
              </p:cNvPr>
              <p:cNvSpPr/>
              <p:nvPr/>
            </p:nvSpPr>
            <p:spPr>
              <a:xfrm>
                <a:off x="2362781" y="1710890"/>
                <a:ext cx="751064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8FDC00-83CB-E21C-F3B7-9CEBE544E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81" y="1710890"/>
                <a:ext cx="7510645" cy="2219216"/>
              </a:xfrm>
              <a:prstGeom prst="rect">
                <a:avLst/>
              </a:prstGeom>
              <a:blipFill>
                <a:blip r:embed="rId3"/>
                <a:stretch>
                  <a:fillRect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49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9220-EA92-256C-E80A-0FC09709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Randomized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25E8-623C-1F60-DF25-7D28256C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in our efforts to solve problems and figure things out, we want to </a:t>
            </a:r>
            <a:r>
              <a:rPr lang="en-US" dirty="0">
                <a:solidFill>
                  <a:schemeClr val="accent1"/>
                </a:solidFill>
              </a:rPr>
              <a:t>make random choices</a:t>
            </a:r>
          </a:p>
          <a:p>
            <a:pPr lvl="1"/>
            <a:r>
              <a:rPr lang="en-US" dirty="0"/>
              <a:t>Random sampling for opinion polls</a:t>
            </a:r>
          </a:p>
          <a:p>
            <a:pPr lvl="1"/>
            <a:r>
              <a:rPr lang="en-US" dirty="0"/>
              <a:t>Randomized controlled trials in science/medicine</a:t>
            </a:r>
          </a:p>
          <a:p>
            <a:r>
              <a:rPr lang="en-US" dirty="0"/>
              <a:t>What happens if we incorporate this ability into our computational model?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8B43C-63FE-FB7C-8DF9-1AE5763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C94A5130-ABFA-DC3B-6303-9881F8A68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7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1478-2AA8-C607-8E6E-A8CB8A27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968"/>
            <a:ext cx="10515600" cy="1325563"/>
          </a:xfrm>
        </p:spPr>
        <p:txBody>
          <a:bodyPr/>
          <a:lstStyle/>
          <a:p>
            <a:r>
              <a:rPr lang="en-US" dirty="0"/>
              <a:t>Randomized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0860-DE86-B2B0-BA2C-3B104328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987826"/>
            <a:ext cx="10515600" cy="4685580"/>
          </a:xfrm>
        </p:spPr>
        <p:txBody>
          <a:bodyPr>
            <a:normAutofit/>
          </a:bodyPr>
          <a:lstStyle/>
          <a:p>
            <a:r>
              <a:rPr lang="en-US" dirty="0"/>
              <a:t>To properly study the role of randomness in computing, we ought to define and study a randomized variant of the </a:t>
            </a:r>
            <a:r>
              <a:rPr lang="en-US" dirty="0">
                <a:solidFill>
                  <a:schemeClr val="accent1"/>
                </a:solidFill>
              </a:rPr>
              <a:t>Turing machine </a:t>
            </a:r>
            <a:r>
              <a:rPr lang="en-US" dirty="0"/>
              <a:t>model</a:t>
            </a:r>
          </a:p>
          <a:p>
            <a:r>
              <a:rPr lang="en-US" dirty="0"/>
              <a:t>However, let’s temporarily</a:t>
            </a:r>
            <a:r>
              <a:rPr lang="en-US" dirty="0">
                <a:solidFill>
                  <a:schemeClr val="accent1"/>
                </a:solidFill>
              </a:rPr>
              <a:t> set Turing machines aside </a:t>
            </a:r>
            <a:r>
              <a:rPr lang="en-US" dirty="0"/>
              <a:t>– we will circle back to them later</a:t>
            </a:r>
          </a:p>
          <a:p>
            <a:r>
              <a:rPr lang="en-US" dirty="0"/>
              <a:t>To build intuition, let’s study the role of randomness in a different situation first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3E7BA-A668-80C1-8961-16B956A9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73C7355F-683F-D7EB-6F9D-4A959F1F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Communication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8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398-EF64-30F9-4212-CA2ACC24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as little communication as possible</a:t>
                </a:r>
              </a:p>
              <a:p>
                <a:r>
                  <a:rPr lang="en-US" dirty="0"/>
                  <a:t>In each round, one party sends a single bit while the other party listens</a:t>
                </a:r>
              </a:p>
              <a:p>
                <a:r>
                  <a:rPr lang="en-US" dirty="0"/>
                  <a:t>At the end, both parties announce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  <a:blipFill>
                <a:blip r:embed="rId2"/>
                <a:stretch>
                  <a:fillRect l="-2059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4AFE-AA7C-5ACD-65F6-8898F47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3AE8C2-5170-9C31-FB2A-E1B45F801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071B7A-0A8E-C457-E14D-762767A9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D02C9-7AD3-9F74-5A3C-6ED986486EB6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2C22E-07B5-7982-EC89-2B8DE0ACD4F2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361664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5325-1D4D-822D-C7DB-A8E39E8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5F02F-A70F-FE33-DEF7-C2DA62AE5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will focus on the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“Does your copy of the database match my copy?”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5F02F-A70F-FE33-DEF7-C2DA62AE5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97192-71AD-1BE8-FFDB-D0FEB0A2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3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155193</TotalTime>
  <Words>1250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Robustness of "P"</vt:lpstr>
      <vt:lpstr>Extended Church-Turing Thesis</vt:lpstr>
      <vt:lpstr>Extended Church-Turing Thesis</vt:lpstr>
      <vt:lpstr>Randomized computation</vt:lpstr>
      <vt:lpstr>Randomized computation</vt:lpstr>
      <vt:lpstr>Communication Complexity</vt:lpstr>
      <vt:lpstr>Communication complexity</vt:lpstr>
      <vt:lpstr>The equality function</vt:lpstr>
      <vt:lpstr>Protocols for equality</vt:lpstr>
      <vt:lpstr>Communication complexity of equality</vt:lpstr>
      <vt:lpstr>Communication protocol model</vt:lpstr>
      <vt:lpstr>Example protocol tree</vt:lpstr>
      <vt:lpstr>Rigorously defining communication protocols</vt:lpstr>
      <vt:lpstr>Rigorously defining communication protocols</vt:lpstr>
      <vt:lpstr>Communication complexity</vt:lpstr>
      <vt:lpstr>Rectangle lemma</vt:lpstr>
      <vt:lpstr>Communication complexity of equality</vt:lpstr>
      <vt:lpstr>Communication complexity of 〖"EQ" 〗_n</vt:lpstr>
      <vt:lpstr>Communication complexity of 〖"EQ" 〗_n</vt:lpstr>
      <vt:lpstr>Randomized communication complexity</vt:lpstr>
      <vt:lpstr>Randomized communication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505</cp:revision>
  <dcterms:created xsi:type="dcterms:W3CDTF">2022-12-12T23:26:37Z</dcterms:created>
  <dcterms:modified xsi:type="dcterms:W3CDTF">2024-04-15T16:49:23Z</dcterms:modified>
</cp:coreProperties>
</file>