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00" r:id="rId2"/>
    <p:sldId id="585" r:id="rId3"/>
    <p:sldId id="829" r:id="rId4"/>
    <p:sldId id="591" r:id="rId5"/>
    <p:sldId id="882" r:id="rId6"/>
    <p:sldId id="884" r:id="rId7"/>
    <p:sldId id="890" r:id="rId8"/>
    <p:sldId id="891" r:id="rId9"/>
    <p:sldId id="892" r:id="rId10"/>
    <p:sldId id="893" r:id="rId11"/>
    <p:sldId id="894" r:id="rId12"/>
    <p:sldId id="895" r:id="rId13"/>
    <p:sldId id="896" r:id="rId14"/>
    <p:sldId id="897" r:id="rId15"/>
    <p:sldId id="865" r:id="rId16"/>
    <p:sldId id="898" r:id="rId17"/>
    <p:sldId id="880" r:id="rId18"/>
    <p:sldId id="815" r:id="rId19"/>
    <p:sldId id="477" r:id="rId20"/>
    <p:sldId id="816" r:id="rId21"/>
    <p:sldId id="474" r:id="rId22"/>
    <p:sldId id="899" r:id="rId23"/>
    <p:sldId id="900" r:id="rId24"/>
    <p:sldId id="733" r:id="rId25"/>
    <p:sldId id="482" r:id="rId26"/>
    <p:sldId id="736" r:id="rId27"/>
    <p:sldId id="590" r:id="rId28"/>
    <p:sldId id="734" r:id="rId29"/>
    <p:sldId id="735" r:id="rId30"/>
  </p:sldIdLst>
  <p:sldSz cx="12192000" cy="6858000"/>
  <p:notesSz cx="6858000" cy="9144000"/>
  <p:custDataLst>
    <p:tags r:id="rId3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>
        <p:scale>
          <a:sx n="60" d="100"/>
          <a:sy n="60" d="100"/>
        </p:scale>
        <p:origin x="878" y="54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https://en.wikipedia.org/wiki/Richardson%27s_theorem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64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png"/><Relationship Id="rId13" Type="http://schemas.openxmlformats.org/officeDocument/2006/relationships/image" Target="../media/image139.png"/><Relationship Id="rId18" Type="http://schemas.openxmlformats.org/officeDocument/2006/relationships/image" Target="../media/image280.png"/><Relationship Id="rId26" Type="http://schemas.openxmlformats.org/officeDocument/2006/relationships/image" Target="../media/image288.png"/><Relationship Id="rId3" Type="http://schemas.openxmlformats.org/officeDocument/2006/relationships/image" Target="../media/image126.png"/><Relationship Id="rId21" Type="http://schemas.openxmlformats.org/officeDocument/2006/relationships/image" Target="../media/image283.png"/><Relationship Id="rId7" Type="http://schemas.openxmlformats.org/officeDocument/2006/relationships/image" Target="../media/image133.png"/><Relationship Id="rId12" Type="http://schemas.openxmlformats.org/officeDocument/2006/relationships/image" Target="../media/image138.png"/><Relationship Id="rId17" Type="http://schemas.openxmlformats.org/officeDocument/2006/relationships/image" Target="../media/image279.png"/><Relationship Id="rId25" Type="http://schemas.openxmlformats.org/officeDocument/2006/relationships/image" Target="../media/image287.png"/><Relationship Id="rId2" Type="http://schemas.openxmlformats.org/officeDocument/2006/relationships/image" Target="../media/image125.png"/><Relationship Id="rId16" Type="http://schemas.openxmlformats.org/officeDocument/2006/relationships/image" Target="../media/image278.png"/><Relationship Id="rId20" Type="http://schemas.openxmlformats.org/officeDocument/2006/relationships/image" Target="../media/image2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2.png"/><Relationship Id="rId11" Type="http://schemas.openxmlformats.org/officeDocument/2006/relationships/image" Target="../media/image137.png"/><Relationship Id="rId24" Type="http://schemas.openxmlformats.org/officeDocument/2006/relationships/image" Target="../media/image286.png"/><Relationship Id="rId5" Type="http://schemas.openxmlformats.org/officeDocument/2006/relationships/image" Target="../media/image129.png"/><Relationship Id="rId15" Type="http://schemas.openxmlformats.org/officeDocument/2006/relationships/image" Target="../media/image143.png"/><Relationship Id="rId23" Type="http://schemas.openxmlformats.org/officeDocument/2006/relationships/image" Target="../media/image285.png"/><Relationship Id="rId10" Type="http://schemas.openxmlformats.org/officeDocument/2006/relationships/image" Target="../media/image136.png"/><Relationship Id="rId19" Type="http://schemas.openxmlformats.org/officeDocument/2006/relationships/image" Target="../media/image281.png"/><Relationship Id="rId4" Type="http://schemas.openxmlformats.org/officeDocument/2006/relationships/image" Target="../media/image128.png"/><Relationship Id="rId9" Type="http://schemas.openxmlformats.org/officeDocument/2006/relationships/image" Target="../media/image135.png"/><Relationship Id="rId14" Type="http://schemas.openxmlformats.org/officeDocument/2006/relationships/image" Target="../media/image141.png"/><Relationship Id="rId22" Type="http://schemas.openxmlformats.org/officeDocument/2006/relationships/image" Target="../media/image284.png"/><Relationship Id="rId27" Type="http://schemas.openxmlformats.org/officeDocument/2006/relationships/image" Target="../media/image1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png"/><Relationship Id="rId13" Type="http://schemas.openxmlformats.org/officeDocument/2006/relationships/image" Target="../media/image138.png"/><Relationship Id="rId3" Type="http://schemas.openxmlformats.org/officeDocument/2006/relationships/image" Target="../media/image125.png"/><Relationship Id="rId7" Type="http://schemas.openxmlformats.org/officeDocument/2006/relationships/image" Target="../media/image132.png"/><Relationship Id="rId12" Type="http://schemas.openxmlformats.org/officeDocument/2006/relationships/image" Target="../media/image137.png"/><Relationship Id="rId2" Type="http://schemas.openxmlformats.org/officeDocument/2006/relationships/image" Target="../media/image144.png"/><Relationship Id="rId16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6.png"/><Relationship Id="rId5" Type="http://schemas.openxmlformats.org/officeDocument/2006/relationships/image" Target="../media/image128.png"/><Relationship Id="rId15" Type="http://schemas.openxmlformats.org/officeDocument/2006/relationships/image" Target="../media/image141.png"/><Relationship Id="rId10" Type="http://schemas.openxmlformats.org/officeDocument/2006/relationships/image" Target="../media/image135.png"/><Relationship Id="rId4" Type="http://schemas.openxmlformats.org/officeDocument/2006/relationships/image" Target="../media/image126.png"/><Relationship Id="rId9" Type="http://schemas.openxmlformats.org/officeDocument/2006/relationships/image" Target="../media/image134.png"/><Relationship Id="rId14" Type="http://schemas.openxmlformats.org/officeDocument/2006/relationships/image" Target="../media/image1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5.png"/><Relationship Id="rId7" Type="http://schemas.openxmlformats.org/officeDocument/2006/relationships/image" Target="../media/image16.png"/><Relationship Id="rId2" Type="http://schemas.openxmlformats.org/officeDocument/2006/relationships/image" Target="../media/image3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0" Type="http://schemas.openxmlformats.org/officeDocument/2006/relationships/image" Target="../media/image14.png"/><Relationship Id="rId4" Type="http://schemas.openxmlformats.org/officeDocument/2006/relationships/image" Target="../media/image3.jpg"/><Relationship Id="rId9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60.png"/><Relationship Id="rId13" Type="http://schemas.openxmlformats.org/officeDocument/2006/relationships/image" Target="../media/image1811.png"/><Relationship Id="rId3" Type="http://schemas.openxmlformats.org/officeDocument/2006/relationships/image" Target="../media/image171.png"/><Relationship Id="rId7" Type="http://schemas.openxmlformats.org/officeDocument/2006/relationships/image" Target="../media/image1750.png"/><Relationship Id="rId12" Type="http://schemas.openxmlformats.org/officeDocument/2006/relationships/image" Target="../media/image18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4.png"/><Relationship Id="rId11" Type="http://schemas.openxmlformats.org/officeDocument/2006/relationships/image" Target="../media/image179.png"/><Relationship Id="rId5" Type="http://schemas.openxmlformats.org/officeDocument/2006/relationships/image" Target="../media/image1730.png"/><Relationship Id="rId10" Type="http://schemas.openxmlformats.org/officeDocument/2006/relationships/image" Target="../media/image1780.png"/><Relationship Id="rId4" Type="http://schemas.openxmlformats.org/officeDocument/2006/relationships/image" Target="../media/image172.png"/><Relationship Id="rId9" Type="http://schemas.openxmlformats.org/officeDocument/2006/relationships/image" Target="../media/image17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2.png"/><Relationship Id="rId2" Type="http://schemas.openxmlformats.org/officeDocument/2006/relationships/image" Target="../media/image3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0.png"/><Relationship Id="rId3" Type="http://schemas.openxmlformats.org/officeDocument/2006/relationships/image" Target="../media/image8.png"/><Relationship Id="rId7" Type="http://schemas.openxmlformats.org/officeDocument/2006/relationships/image" Target="../media/image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3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jp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62.png"/><Relationship Id="rId18" Type="http://schemas.openxmlformats.org/officeDocument/2006/relationships/image" Target="../media/image360.png"/><Relationship Id="rId3" Type="http://schemas.openxmlformats.org/officeDocument/2006/relationships/image" Target="../media/image90.png"/><Relationship Id="rId7" Type="http://schemas.openxmlformats.org/officeDocument/2006/relationships/image" Target="../media/image115.png"/><Relationship Id="rId12" Type="http://schemas.openxmlformats.org/officeDocument/2006/relationships/image" Target="../media/image151.png"/><Relationship Id="rId17" Type="http://schemas.openxmlformats.org/officeDocument/2006/relationships/image" Target="../media/image210.png"/><Relationship Id="rId2" Type="http://schemas.openxmlformats.org/officeDocument/2006/relationships/image" Target="../media/image113.png"/><Relationship Id="rId16" Type="http://schemas.openxmlformats.org/officeDocument/2006/relationships/image" Target="../media/image202.png"/><Relationship Id="rId20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42.png"/><Relationship Id="rId5" Type="http://schemas.openxmlformats.org/officeDocument/2006/relationships/image" Target="../media/image4.png"/><Relationship Id="rId15" Type="http://schemas.openxmlformats.org/officeDocument/2006/relationships/image" Target="../media/image1810.png"/><Relationship Id="rId10" Type="http://schemas.openxmlformats.org/officeDocument/2006/relationships/image" Target="../media/image131.png"/><Relationship Id="rId19" Type="http://schemas.openxmlformats.org/officeDocument/2006/relationships/image" Target="../media/image370.png"/><Relationship Id="rId4" Type="http://schemas.openxmlformats.org/officeDocument/2006/relationships/image" Target="../media/image3.jpg"/><Relationship Id="rId9" Type="http://schemas.openxmlformats.org/officeDocument/2006/relationships/image" Target="../media/image124.png"/><Relationship Id="rId14" Type="http://schemas.openxmlformats.org/officeDocument/2006/relationships/image" Target="../media/image17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A78EAFB-9BC4-3CCF-4584-FB2DCD33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8E6B5-D3F1-9712-15CA-29CA9270C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363" y="3256284"/>
            <a:ext cx="10928927" cy="3303350"/>
          </a:xfrm>
        </p:spPr>
        <p:txBody>
          <a:bodyPr>
            <a:normAutofit/>
          </a:bodyPr>
          <a:lstStyle/>
          <a:p>
            <a:r>
              <a:rPr lang="en-US" dirty="0"/>
              <a:t>Suppose the MPCP instance has a match: </a:t>
            </a:r>
          </a:p>
          <a:p>
            <a:pPr>
              <a:lnSpc>
                <a:spcPct val="300000"/>
              </a:lnSpc>
            </a:pPr>
            <a:r>
              <a:rPr lang="en-US" dirty="0"/>
              <a:t>Then the PCP instance also has a match: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DCE6A-1D9D-9BF0-5563-EB953CB98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8D50FD-EFD8-5FB2-DA05-7A198C998BD0}"/>
                  </a:ext>
                </a:extLst>
              </p:cNvPr>
              <p:cNvSpPr/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                                                   :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78D50FD-EFD8-5FB2-DA05-7A198C998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3B51B6C8-DEF0-ABAE-3F84-3D7B21F01B65}"/>
              </a:ext>
            </a:extLst>
          </p:cNvPr>
          <p:cNvGrpSpPr/>
          <p:nvPr/>
        </p:nvGrpSpPr>
        <p:grpSpPr>
          <a:xfrm>
            <a:off x="2784021" y="395448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6AAAAF-712E-F4A5-2695-2CD2678393D6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506AAAAF-712E-F4A5-2695-2CD2678393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E1C97E-FFC1-D6F8-5E0C-97AEC19A9136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29E1C97E-FFC1-D6F8-5E0C-97AEC19A91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EC02D5-4019-3E39-FE44-E74B21EA81FD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84EC02D5-4019-3E39-FE44-E74B21EA81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155E48-D9F2-A5A1-CFF7-CBC40F78C30C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6155E48-D9F2-A5A1-CFF7-CBC40F78C3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4B8165-953B-9A3B-58A7-D772DF4E9E8D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24B8165-953B-9A3B-58A7-D772DF4E9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A62B94C-0C67-A707-DC01-C6F91C419493}"/>
              </a:ext>
            </a:extLst>
          </p:cNvPr>
          <p:cNvGrpSpPr/>
          <p:nvPr/>
        </p:nvGrpSpPr>
        <p:grpSpPr>
          <a:xfrm>
            <a:off x="4305362" y="1285684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EC549F-5235-753F-5B4C-B16CBF9CD6C1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EC549F-5235-753F-5B4C-B16CBF9CD6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1553A2-7576-6046-19E9-816029E30632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F01553A2-7576-6046-19E9-816029E30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3AECD0-60EF-1A0A-DB0D-F839AED44482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C83AECD0-60EF-1A0A-DB0D-F839AED444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91BBD1-6975-68DB-EB9C-7D24146E2EFC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91BBD1-6975-68DB-EB9C-7D24146E2E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3CF90F-D4D0-F514-4244-3265EE28C8BE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DE3CF90F-D4D0-F514-4244-3265EE28C8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EB96C2E-F0D9-36E7-8898-702A3EB9F4F3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DEB96C2E-F0D9-36E7-8898-702A3EB9F4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A934E4-F00D-2F94-F2F0-64A22394F164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5A934E4-F00D-2F94-F2F0-64A22394F1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F2EA40E-E3FB-61C6-26F7-890A450C5D67}"/>
              </a:ext>
            </a:extLst>
          </p:cNvPr>
          <p:cNvGrpSpPr/>
          <p:nvPr/>
        </p:nvGrpSpPr>
        <p:grpSpPr>
          <a:xfrm>
            <a:off x="7217350" y="3317730"/>
            <a:ext cx="3857370" cy="680484"/>
            <a:chOff x="7319124" y="1924759"/>
            <a:chExt cx="385737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0C6252C-E5FB-85FD-72E8-22EB9717CDF3}"/>
                    </a:ext>
                  </a:extLst>
                </p:cNvPr>
                <p:cNvSpPr/>
                <p:nvPr/>
              </p:nvSpPr>
              <p:spPr>
                <a:xfrm>
                  <a:off x="7319124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0C6252C-E5FB-85FD-72E8-22EB9717CD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9124" y="1924759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F9E604A-2321-9970-62F8-2BC5370FA594}"/>
                    </a:ext>
                  </a:extLst>
                </p:cNvPr>
                <p:cNvSpPr/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6373BB1-8676-6EF4-27E3-DEB87C2FAC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7060" y="1924759"/>
                  <a:ext cx="542259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357B3FF-2566-F601-15AB-BCEF07ECA21B}"/>
                    </a:ext>
                  </a:extLst>
                </p:cNvPr>
                <p:cNvSpPr/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4E5428C-153D-36D1-6867-5B197426A1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7140" y="1924759"/>
                  <a:ext cx="542259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18AAF60F-F967-7C73-993F-9C4415465109}"/>
                    </a:ext>
                  </a:extLst>
                </p:cNvPr>
                <p:cNvSpPr/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E2DEFC-988A-16B0-8701-39F90B61F4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47221" y="1924759"/>
                  <a:ext cx="542259" cy="680484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8336E298-AE7A-7849-4350-F5694526FE16}"/>
                    </a:ext>
                  </a:extLst>
                </p:cNvPr>
                <p:cNvSpPr/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2370912-EEF4-53E9-A45B-0897B1C283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77300" y="1924759"/>
                  <a:ext cx="542259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DD57338F-8AE2-6A7C-FA86-9D51C3164F8F}"/>
                    </a:ext>
                  </a:extLst>
                </p:cNvPr>
                <p:cNvSpPr/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CC3A986-0037-0766-1C9B-932629B9EB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4235" y="1924759"/>
                  <a:ext cx="542259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DF22C2B-277B-AC51-18D2-403E25486F27}"/>
                    </a:ext>
                  </a:extLst>
                </p:cNvPr>
                <p:cNvSpPr txBox="1"/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D33EEA8F-5546-A195-A95C-EECE234EF6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82779" y="2080335"/>
                  <a:ext cx="476692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726C8A-0D58-2D48-C023-6BB5C0D3FE95}"/>
              </a:ext>
            </a:extLst>
          </p:cNvPr>
          <p:cNvGrpSpPr/>
          <p:nvPr/>
        </p:nvGrpSpPr>
        <p:grpSpPr>
          <a:xfrm>
            <a:off x="7217350" y="4601317"/>
            <a:ext cx="4193846" cy="815423"/>
            <a:chOff x="1694121" y="4138042"/>
            <a:chExt cx="4193846" cy="8154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18EE1090-2E4C-F1EB-77A1-C421BA663C69}"/>
                    </a:ext>
                  </a:extLst>
                </p:cNvPr>
                <p:cNvSpPr/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21370083-6310-5C71-C853-D46A05EB99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4121" y="4138045"/>
                  <a:ext cx="729727" cy="81542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58DB5949-ECE9-72E7-7C9B-AE76385B9E38}"/>
                    </a:ext>
                  </a:extLst>
                </p:cNvPr>
                <p:cNvSpPr/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7B956BB9-A562-8069-BC87-DFBDB571E49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3848" y="4138044"/>
                  <a:ext cx="729727" cy="8154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27BB748C-5632-BC0F-5CAA-662B6AB5FF57}"/>
                    </a:ext>
                  </a:extLst>
                </p:cNvPr>
                <p:cNvSpPr/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C85506AE-F761-9900-7278-F62BB30C63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3575" y="4138044"/>
                  <a:ext cx="729727" cy="8154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36AE581-0BC9-434D-DCBB-F3F9BBAA6FD6}"/>
                    </a:ext>
                  </a:extLst>
                </p:cNvPr>
                <p:cNvSpPr txBox="1"/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0839B6-70C5-B5EF-F31F-4F9CF8CCCD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9496" y="4361088"/>
                  <a:ext cx="476692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FC6129A3-8C7B-20DF-770C-7F68BDD9A93C}"/>
                    </a:ext>
                  </a:extLst>
                </p:cNvPr>
                <p:cNvSpPr/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0C50888C-A6C8-4371-990D-E510765E2F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2382" y="4138043"/>
                  <a:ext cx="729727" cy="8154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657C18EE-C472-3B23-218F-81463F39577B}"/>
                    </a:ext>
                  </a:extLst>
                </p:cNvPr>
                <p:cNvSpPr/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86DD7A9-C322-7DE0-DB91-6C4FE2F2B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5708" y="4138042"/>
                  <a:ext cx="542259" cy="815419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5438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ABF60D2-8B54-4478-237B-5C17EE817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753C-624A-B8BA-79DF-5A4BFD35F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3256284"/>
                <a:ext cx="10928927" cy="33033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Conversely, suppose the PCP instance has a match</a:t>
                </a:r>
              </a:p>
              <a:p>
                <a:r>
                  <a:rPr lang="en-US" dirty="0"/>
                  <a:t>Must start with              , because that’s the only domino in which the top string and bottom string start with the same symbol</a:t>
                </a:r>
              </a:p>
              <a:p>
                <a:r>
                  <a:rPr lang="en-US" dirty="0"/>
                  <a:t>Delete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⋆</m:t>
                    </m:r>
                  </m:oMath>
                </a14:m>
                <a:r>
                  <a:rPr lang="en-US" dirty="0"/>
                  <a:t>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MPCP match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9E753C-624A-B8BA-79DF-5A4BFD35F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3256284"/>
                <a:ext cx="10928927" cy="3303350"/>
              </a:xfrm>
              <a:blipFill>
                <a:blip r:embed="rId2"/>
                <a:stretch>
                  <a:fillRect l="-1004" r="-1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9DDDE0-DFCE-95E1-A3A1-F009FAEE6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DF183A-61AA-14FE-F0E7-47B796872734}"/>
                  </a:ext>
                </a:extLst>
              </p:cNvPr>
              <p:cNvSpPr/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                                                   :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DDF183A-61AA-14FE-F0E7-47B796872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34" y="151144"/>
                <a:ext cx="8777038" cy="26264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AD515F0-392F-4EE7-E3CB-3D790F172D20}"/>
              </a:ext>
            </a:extLst>
          </p:cNvPr>
          <p:cNvGrpSpPr/>
          <p:nvPr/>
        </p:nvGrpSpPr>
        <p:grpSpPr>
          <a:xfrm>
            <a:off x="2784021" y="395448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52F3C4-4F79-CA19-915A-E371BCB52161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4552F3C4-4F79-CA19-915A-E371BCB521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0FC37C0-1016-98D9-4B95-74A6DB94DEF9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0FC37C0-1016-98D9-4B95-74A6DB94DE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E0410A8-A27A-A248-0110-4A08FCBF8A41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BE0410A8-A27A-A248-0110-4A08FCBF8A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782E2D9-DF17-1366-DC1E-6C0D9C34697A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2782E2D9-DF17-1366-DC1E-6C0D9C3469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3A8855-6021-676D-04F8-D642C3953874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3A8855-6021-676D-04F8-D642C3953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EF8B02-F6E2-55CF-65E8-B9ABBD322BE4}"/>
              </a:ext>
            </a:extLst>
          </p:cNvPr>
          <p:cNvGrpSpPr/>
          <p:nvPr/>
        </p:nvGrpSpPr>
        <p:grpSpPr>
          <a:xfrm>
            <a:off x="4305362" y="1285684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846670A-131A-74A6-E576-65F0A3BDE100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846670A-131A-74A6-E576-65F0A3BDE1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640A5-8367-90B0-88BD-17743F199F9B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B7640A5-8367-90B0-88BD-17743F199F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F6B634-036D-1DEB-C90C-8489B9504973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FF6B634-036D-1DEB-C90C-8489B95049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A455CB1-BC11-6F47-CC1F-73AD08C04AE2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BA455CB1-BC11-6F47-CC1F-73AD08C04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5662BC-9112-3FEE-F8E5-AC5068998297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45662BC-9112-3FEE-F8E5-AC50689982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65BB7D-A452-E181-FC27-BA58B4A67192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0765BB7D-A452-E181-FC27-BA58B4A67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DC6C21-6CB9-58E2-4351-81D59AC4FAC6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B1DC6C21-6CB9-58E2-4351-81D59AC4FA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DAF724-5CA4-B2B0-1B5C-C9A6357861AA}"/>
                  </a:ext>
                </a:extLst>
              </p:cNvPr>
              <p:cNvSpPr/>
              <p:nvPr/>
            </p:nvSpPr>
            <p:spPr>
              <a:xfrm>
                <a:off x="3504940" y="4082810"/>
                <a:ext cx="729727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  <m:bar>
                              <m:barPr>
                                <m:pos m:val="top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ba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⋆</m:t>
                            </m:r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6DAF724-5CA4-B2B0-1B5C-C9A6357861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4940" y="4082810"/>
                <a:ext cx="729727" cy="68048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8009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5FC3DBB-1407-1222-DC1F-EB8CEA88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45FF4-F037-1D9A-BB03-76692AE84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05707-DEC4-F48E-9F33-9F9E0F2EB2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✔️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005707-DEC4-F48E-9F33-9F9E0F2EB2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BB02C-72A9-C6FB-86F6-E2C31D51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91E52-D556-B910-042B-D288BF3A6B0B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E91E52-D556-B910-042B-D288BF3A6B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5570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6F52-D96D-487A-8CE4-19B56422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Problem: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00BEC-4449-6521-9ACB-55A0A86882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8" y="2023588"/>
            <a:ext cx="11434714" cy="4351338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Post’s Correspondence Problem seems like “just a domino puzzle”</a:t>
            </a:r>
          </a:p>
          <a:p>
            <a:pPr>
              <a:lnSpc>
                <a:spcPct val="200000"/>
              </a:lnSpc>
            </a:pPr>
            <a:r>
              <a:rPr lang="en-US" dirty="0"/>
              <a:t>However, we showed how to </a:t>
            </a:r>
            <a:r>
              <a:rPr lang="en-US" dirty="0">
                <a:solidFill>
                  <a:schemeClr val="accent1"/>
                </a:solidFill>
              </a:rPr>
              <a:t>build a computer out of dominos!</a:t>
            </a:r>
          </a:p>
          <a:p>
            <a:pPr>
              <a:lnSpc>
                <a:spcPct val="200000"/>
              </a:lnSpc>
            </a:pPr>
            <a:r>
              <a:rPr lang="en-US" dirty="0"/>
              <a:t>PCP was </a:t>
            </a:r>
            <a:r>
              <a:rPr lang="en-US" dirty="0">
                <a:solidFill>
                  <a:schemeClr val="accent1"/>
                </a:solidFill>
              </a:rPr>
              <a:t>secretly a problem about Turing machines </a:t>
            </a:r>
            <a:r>
              <a:rPr lang="en-US" dirty="0"/>
              <a:t>all along!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AD25F-E9E3-62CD-8334-B518B18F0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708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CD33E-6F12-A420-3401-41D56D943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2078E-D19B-3036-F5A1-EF7E146D8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CC648-1F0D-6A69-99DC-97306795C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6532" y="1901940"/>
                <a:ext cx="10515600" cy="408827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Known undecidable languages: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Next: The “</a:t>
                </a:r>
                <a:r>
                  <a:rPr lang="en-US" dirty="0">
                    <a:solidFill>
                      <a:schemeClr val="accent1"/>
                    </a:solidFill>
                  </a:rPr>
                  <a:t>halting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CC648-1F0D-6A69-99DC-97306795C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6532" y="1901940"/>
                <a:ext cx="10515600" cy="408827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D1E37-F513-0AB5-85FD-93860CFE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4614DBA-E769-89BE-28D7-69A676FF5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213" y="576378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4941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0AEFF-BE46-F71B-B6F0-B0AA99AA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7"/>
            <a:ext cx="10515600" cy="1325563"/>
          </a:xfrm>
        </p:spPr>
        <p:txBody>
          <a:bodyPr/>
          <a:lstStyle/>
          <a:p>
            <a:r>
              <a:rPr lang="en-US" dirty="0"/>
              <a:t>The halting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30829"/>
                <a:ext cx="10515600" cy="4446134"/>
              </a:xfrm>
            </p:spPr>
            <p:txBody>
              <a:bodyPr/>
              <a:lstStyle/>
              <a:p>
                <a:r>
                  <a:rPr lang="en-US" b="1" dirty="0"/>
                  <a:t>Informal problem statement: </a:t>
                </a:r>
                <a:r>
                  <a:rPr lang="en-US" dirty="0">
                    <a:solidFill>
                      <a:schemeClr val="tx1"/>
                    </a:solidFill>
                  </a:rPr>
                  <a:t>Given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input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halts</a:t>
                </a:r>
                <a:r>
                  <a:rPr lang="en-US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The same problem, formulated as a language: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HALT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Turing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machine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that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halts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input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It’s the problem of </a:t>
                </a:r>
                <a:r>
                  <a:rPr lang="en-US" dirty="0">
                    <a:solidFill>
                      <a:schemeClr val="accent1"/>
                    </a:solidFill>
                  </a:rPr>
                  <a:t>identifying bugs</a:t>
                </a:r>
                <a:r>
                  <a:rPr lang="en-US" dirty="0"/>
                  <a:t> in someone else’s code! 🐞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505A95-04F5-0600-6274-3265FE68FB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30829"/>
                <a:ext cx="10515600" cy="4446134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2648-53EF-8743-ACE2-ABFB2A665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E57EAF-0884-FC21-869F-CFAB004CE127}"/>
                  </a:ext>
                </a:extLst>
              </p:cNvPr>
              <p:cNvSpPr/>
              <p:nvPr/>
            </p:nvSpPr>
            <p:spPr>
              <a:xfrm>
                <a:off x="3336993" y="5643963"/>
                <a:ext cx="4995500" cy="8468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9E57EAF-0884-FC21-869F-CFAB004CE1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6993" y="5643963"/>
                <a:ext cx="4995500" cy="846881"/>
              </a:xfrm>
              <a:prstGeom prst="rect">
                <a:avLst/>
              </a:prstGeom>
              <a:blipFill>
                <a:blip r:embed="rId3"/>
                <a:stretch>
                  <a:fillRect b="-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74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13D3B-DEA2-8023-8909-8B4CA8F5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 </a:t>
            </a:r>
            <a:r>
              <a:rPr lang="en-US" dirty="0">
                <a:latin typeface="Californian FB" panose="0207040306080B030204" pitchFamily="18" charset="0"/>
              </a:rPr>
              <a:t>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4F35A-FDCC-7526-F5EB-2617D06F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834743" cy="4351338"/>
              </a:xfrm>
            </p:spPr>
            <p:txBody>
              <a:bodyPr/>
              <a:lstStyle/>
              <a:p>
                <a:r>
                  <a:rPr lang="en-US" dirty="0"/>
                  <a:t>The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 involves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machines constructing Turing machines</a:t>
                </a:r>
              </a:p>
              <a:p>
                <a:r>
                  <a:rPr lang="en-US" dirty="0"/>
                  <a:t>Turing machines can both </a:t>
                </a:r>
                <a:r>
                  <a:rPr lang="en-US" dirty="0">
                    <a:solidFill>
                      <a:schemeClr val="accent1"/>
                    </a:solidFill>
                  </a:rPr>
                  <a:t>read and write</a:t>
                </a:r>
                <a:r>
                  <a:rPr lang="en-US" dirty="0"/>
                  <a:t> descriptions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 Turing machine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34F35A-FDCC-7526-F5EB-2617D06F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834743" cy="4351338"/>
              </a:xfrm>
              <a:blipFill>
                <a:blip r:embed="rId2"/>
                <a:stretch>
                  <a:fillRect l="-1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899F66-5E95-3CAE-44EE-BCCF143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9322CA5-E659-C51C-5612-CB4481D848CC}"/>
              </a:ext>
            </a:extLst>
          </p:cNvPr>
          <p:cNvGrpSpPr/>
          <p:nvPr/>
        </p:nvGrpSpPr>
        <p:grpSpPr>
          <a:xfrm>
            <a:off x="7537385" y="432594"/>
            <a:ext cx="4127500" cy="4446890"/>
            <a:chOff x="7537385" y="432594"/>
            <a:chExt cx="4127500" cy="4446890"/>
          </a:xfrm>
        </p:grpSpPr>
        <p:pic>
          <p:nvPicPr>
            <p:cNvPr id="6" name="Picture 5" descr="A drawing of hands and a pen&#10;&#10;AI-generated content may be incorrect.">
              <a:extLst>
                <a:ext uri="{FF2B5EF4-FFF2-40B4-BE49-F238E27FC236}">
                  <a16:creationId xmlns:a16="http://schemas.microsoft.com/office/drawing/2014/main" id="{EF4BEBB0-287A-9701-8E7D-9ADA0794D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7385" y="432594"/>
              <a:ext cx="4127500" cy="35687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4D4AC02-8C2B-1E2B-95E8-C5E475DC3BA8}"/>
                </a:ext>
              </a:extLst>
            </p:cNvPr>
            <p:cNvSpPr txBox="1"/>
            <p:nvPr/>
          </p:nvSpPr>
          <p:spPr>
            <a:xfrm>
              <a:off x="7822340" y="4233153"/>
              <a:ext cx="37990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“Drawing Hands.”</a:t>
              </a:r>
            </a:p>
            <a:p>
              <a:r>
                <a:rPr lang="en-US" dirty="0"/>
                <a:t>(1948 lithograph by M. C. Escher)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4043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5647DB18-E687-16CF-B9AD-A46BD9E85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504C7-11F1-BF7C-881F-AA1AD8E3A04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3F504C7-11F1-BF7C-881F-AA1AD8E3A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B06DE-3E21-6347-8872-5C280DE0E4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121791"/>
                <a:ext cx="10928927" cy="543784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B06DE-3E21-6347-8872-5C280DE0E4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121791"/>
                <a:ext cx="10928927" cy="5437844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64EB7-E7E2-AD9D-0EAF-BE3AB520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FB31BB9-1616-235C-4D5D-E2A53E45EA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485DA5F-87A6-F123-C4B7-371DCD8ABF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EBF5CE-593B-9888-747D-9B3B9B8198ED}"/>
                  </a:ext>
                </a:extLst>
              </p:cNvPr>
              <p:cNvSpPr/>
              <p:nvPr/>
            </p:nvSpPr>
            <p:spPr>
              <a:xfrm>
                <a:off x="1107191" y="2809188"/>
                <a:ext cx="7404841" cy="368165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ts val="3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accent1"/>
                    </a:solidFill>
                  </a:rPr>
                  <a:t>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,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is the following TM:</a:t>
                </a: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BEBF5CE-593B-9888-747D-9B3B9B8198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2809188"/>
                <a:ext cx="7404841" cy="3681656"/>
              </a:xfrm>
              <a:prstGeom prst="rect">
                <a:avLst/>
              </a:prstGeom>
              <a:blipFill>
                <a:blip r:embed="rId7"/>
                <a:stretch>
                  <a:fillRect b="-66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18A9C32-155E-F359-C200-F832EE9E41A4}"/>
              </a:ext>
            </a:extLst>
          </p:cNvPr>
          <p:cNvGrpSpPr/>
          <p:nvPr/>
        </p:nvGrpSpPr>
        <p:grpSpPr>
          <a:xfrm>
            <a:off x="72187" y="2809188"/>
            <a:ext cx="849874" cy="3681656"/>
            <a:chOff x="72187" y="3677306"/>
            <a:chExt cx="849874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8428128D-B9BC-6865-8A6E-EA47AAE101BF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CD2A608-512A-129F-88DF-7A976648D59E}"/>
                    </a:ext>
                  </a:extLst>
                </p:cNvPr>
                <p:cNvSpPr txBox="1"/>
                <p:nvPr/>
              </p:nvSpPr>
              <p:spPr>
                <a:xfrm>
                  <a:off x="72187" y="4933107"/>
                  <a:ext cx="55450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CD2A608-512A-129F-88DF-7A976648D5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87" y="4933107"/>
                  <a:ext cx="55450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69580-DBB2-8CBD-C296-B97A8223C1E2}"/>
                  </a:ext>
                </a:extLst>
              </p:cNvPr>
              <p:cNvSpPr txBox="1"/>
              <p:nvPr/>
            </p:nvSpPr>
            <p:spPr>
              <a:xfrm>
                <a:off x="8663283" y="2703845"/>
                <a:ext cx="3459528" cy="378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rejects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does not reject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…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1E69580-DBB2-8CBD-C296-B97A8223C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3283" y="2703845"/>
                <a:ext cx="3459528" cy="3786999"/>
              </a:xfrm>
              <a:prstGeom prst="rect">
                <a:avLst/>
              </a:prstGeom>
              <a:blipFill>
                <a:blip r:embed="rId9"/>
                <a:stretch>
                  <a:fillRect l="-1408" r="-1585" b="-17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8132E7-1507-3F9B-6A66-C0A156C59333}"/>
                  </a:ext>
                </a:extLst>
              </p:cNvPr>
              <p:cNvSpPr/>
              <p:nvPr/>
            </p:nvSpPr>
            <p:spPr>
              <a:xfrm>
                <a:off x="1417329" y="3885161"/>
                <a:ext cx="5954432" cy="142179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ts val="3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ts val="3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loop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68132E7-1507-3F9B-6A66-C0A156C593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329" y="3885161"/>
                <a:ext cx="5954432" cy="1421799"/>
              </a:xfrm>
              <a:prstGeom prst="rect">
                <a:avLst/>
              </a:prstGeom>
              <a:blipFill>
                <a:blip r:embed="rId10"/>
                <a:stretch>
                  <a:fillRect b="-84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16AA53D-3033-870D-981C-7EE8D85E5664}"/>
              </a:ext>
            </a:extLst>
          </p:cNvPr>
          <p:cNvGrpSpPr/>
          <p:nvPr/>
        </p:nvGrpSpPr>
        <p:grpSpPr>
          <a:xfrm>
            <a:off x="7577731" y="3885161"/>
            <a:ext cx="968895" cy="1421799"/>
            <a:chOff x="542233" y="3677306"/>
            <a:chExt cx="968895" cy="2813538"/>
          </a:xfrm>
        </p:grpSpPr>
        <p:sp>
          <p:nvSpPr>
            <p:cNvPr id="14" name="Left Brace 13">
              <a:extLst>
                <a:ext uri="{FF2B5EF4-FFF2-40B4-BE49-F238E27FC236}">
                  <a16:creationId xmlns:a16="http://schemas.microsoft.com/office/drawing/2014/main" id="{6F3808D3-0D4F-86D9-43B7-46F4D9476BC5}"/>
                </a:ext>
              </a:extLst>
            </p:cNvPr>
            <p:cNvSpPr/>
            <p:nvPr/>
          </p:nvSpPr>
          <p:spPr>
            <a:xfrm flipH="1"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349D9-2564-375C-8A73-41F59CF677F2}"/>
                    </a:ext>
                  </a:extLst>
                </p:cNvPr>
                <p:cNvSpPr txBox="1"/>
                <p:nvPr/>
              </p:nvSpPr>
              <p:spPr>
                <a:xfrm>
                  <a:off x="956626" y="4683878"/>
                  <a:ext cx="554502" cy="7308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8C349D9-2564-375C-8A73-41F59CF677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626" y="4683878"/>
                  <a:ext cx="554502" cy="73085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919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11" grpId="0" uiExpand="1" build="p"/>
      <p:bldP spid="6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929903A-C330-61F1-5A56-A28AB430C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B928E-B7F9-8A58-BE0F-DD1508490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A8128-3D6E-7EBB-6B97-19A65499EB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5155" y="1728280"/>
                <a:ext cx="11423560" cy="4885021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lnSpc>
                    <a:spcPct val="250000"/>
                  </a:lnSpc>
                  <a:buNone/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Computation is an intuitive notion rooted in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everyday human experience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Could it be possible to solve the halting problem using </a:t>
                </a:r>
                <a:r>
                  <a:rPr lang="en-US" dirty="0">
                    <a:solidFill>
                      <a:schemeClr val="accent1"/>
                    </a:solidFill>
                  </a:rPr>
                  <a:t>science and technology</a:t>
                </a:r>
                <a:r>
                  <a:rPr lang="en-US" dirty="0"/>
                  <a:t>?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BA8128-3D6E-7EBB-6B97-19A65499EB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5155" y="1728280"/>
                <a:ext cx="11423560" cy="4885021"/>
              </a:xfrm>
              <a:blipFill>
                <a:blip r:embed="rId2"/>
                <a:stretch>
                  <a:fillRect l="-8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B3D6D5-9671-0370-D092-409E78F6B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734DE-6AA6-3402-AE0F-BF44ED200DD0}"/>
                  </a:ext>
                </a:extLst>
              </p:cNvPr>
              <p:cNvSpPr/>
              <p:nvPr/>
            </p:nvSpPr>
            <p:spPr>
              <a:xfrm>
                <a:off x="455399" y="2584278"/>
                <a:ext cx="11117476" cy="230969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exists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an “algorithm” / “procedure” for figuring out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14734DE-6AA6-3402-AE0F-BF44ED200D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399" y="2584278"/>
                <a:ext cx="11117476" cy="2309694"/>
              </a:xfrm>
              <a:prstGeom prst="rect">
                <a:avLst/>
              </a:prstGeom>
              <a:blipFill>
                <a:blip r:embed="rId3"/>
                <a:stretch>
                  <a:fillRect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plane flying in the sky&#10;&#10;Description automatically generated">
            <a:extLst>
              <a:ext uri="{FF2B5EF4-FFF2-40B4-BE49-F238E27FC236}">
                <a16:creationId xmlns:a16="http://schemas.microsoft.com/office/drawing/2014/main" id="{61450C29-45BA-5449-4FC9-9825AC4240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0175" y="63943"/>
            <a:ext cx="3019425" cy="143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12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BA4B9-3810-1A55-255E-89E3F8AD9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6700"/>
            <a:ext cx="10515600" cy="1325563"/>
          </a:xfrm>
        </p:spPr>
        <p:txBody>
          <a:bodyPr/>
          <a:lstStyle/>
          <a:p>
            <a:r>
              <a:rPr lang="en-US" dirty="0" err="1"/>
              <a:t>Hypercomputers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724896-0705-4616-4255-A74FBE4F0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2736" y="1892824"/>
            <a:ext cx="10655389" cy="476222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</a:t>
            </a:r>
            <a:r>
              <a:rPr lang="en-US" dirty="0" err="1">
                <a:solidFill>
                  <a:schemeClr val="accent1"/>
                </a:solidFill>
              </a:rPr>
              <a:t>hypercomputer</a:t>
            </a:r>
            <a:r>
              <a:rPr lang="en-US" dirty="0"/>
              <a:t> is a hypothetical device that</a:t>
            </a:r>
            <a:br>
              <a:rPr lang="en-US" dirty="0"/>
            </a:br>
            <a:r>
              <a:rPr lang="en-US" dirty="0"/>
              <a:t>can solve some computational problem that cannot</a:t>
            </a:r>
            <a:br>
              <a:rPr lang="en-US" dirty="0"/>
            </a:br>
            <a:r>
              <a:rPr lang="en-US" dirty="0"/>
              <a:t>be solved by Turing machines, such as the halting problem</a:t>
            </a:r>
          </a:p>
          <a:p>
            <a:pPr>
              <a:lnSpc>
                <a:spcPct val="150000"/>
              </a:lnSpc>
            </a:pPr>
            <a:r>
              <a:rPr lang="en-US" dirty="0"/>
              <a:t>Could it be possible to build a </a:t>
            </a:r>
            <a:r>
              <a:rPr lang="en-US" dirty="0" err="1"/>
              <a:t>hypercomputer</a:t>
            </a:r>
            <a:r>
              <a:rPr lang="en-US" dirty="0"/>
              <a:t>?</a:t>
            </a:r>
          </a:p>
          <a:p>
            <a:r>
              <a:rPr lang="en-US" dirty="0"/>
              <a:t>We could try using quantum physics, antimatter, black holes, dark energy, superconductors, wormholes, closed </a:t>
            </a:r>
            <a:r>
              <a:rPr lang="en-US" dirty="0" err="1"/>
              <a:t>timelike</a:t>
            </a:r>
            <a:r>
              <a:rPr lang="en-US" dirty="0"/>
              <a:t> curves, …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3313A-9B20-5E7F-55EA-E6670E48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92BE40A2-909D-F11D-B00E-0CEE672E15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8914493" y="567261"/>
            <a:ext cx="2527580" cy="2239438"/>
          </a:xfrm>
          <a:prstGeom prst="rect">
            <a:avLst/>
          </a:prstGeom>
          <a:effectLst>
            <a:glow rad="63500">
              <a:schemeClr val="accent1"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33049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559B-A9C5-A6A0-5D11-AF06890E2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Post’s Correspondence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FB851-E17E-CF25-2E8F-035AA5117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7293"/>
            <a:ext cx="10515600" cy="525248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Given</a:t>
            </a:r>
            <a:r>
              <a:rPr lang="en-US" dirty="0"/>
              <a:t>: a set of “dominos”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b="1" dirty="0"/>
              <a:t>Goal</a:t>
            </a:r>
            <a:r>
              <a:rPr lang="en-US" dirty="0"/>
              <a:t>: Determine whether it is possible to generate a “match”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 which the sequence of symbols on top equals the sequence of symbols on the bottom</a:t>
            </a:r>
          </a:p>
          <a:p>
            <a:pPr>
              <a:lnSpc>
                <a:spcPct val="150000"/>
              </a:lnSpc>
            </a:pPr>
            <a:r>
              <a:rPr lang="en-US" dirty="0"/>
              <a:t>Using the same domino multiple times is permitted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94A76-CCD1-DF35-D2EA-B2FED4F9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91A39C-0B6D-E261-6ED1-293F579D84C8}"/>
              </a:ext>
            </a:extLst>
          </p:cNvPr>
          <p:cNvGrpSpPr/>
          <p:nvPr/>
        </p:nvGrpSpPr>
        <p:grpSpPr>
          <a:xfrm>
            <a:off x="1541721" y="2307153"/>
            <a:ext cx="3788733" cy="680484"/>
            <a:chOff x="1541721" y="2307153"/>
            <a:chExt cx="3788733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/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9B625C5A-4CA6-2F0F-2558-E795044E13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1721" y="2307153"/>
                  <a:ext cx="542259" cy="68048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/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758DA8A9-8FF9-D383-E95A-F0884545E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972" y="2307153"/>
                  <a:ext cx="542259" cy="68048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/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C5735DA-B6AA-B26D-6E09-1393914A5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6223" y="2307153"/>
                  <a:ext cx="542259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/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BC01F4-7293-E419-4828-17AC14EF48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8195" y="2307153"/>
                  <a:ext cx="542259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/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9D67D07-36AE-38FB-BE21-6C3CA9213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992" y="2462729"/>
                  <a:ext cx="47669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3918C4-5EFB-49B9-84A0-320C4A99DF8F}"/>
              </a:ext>
            </a:extLst>
          </p:cNvPr>
          <p:cNvGrpSpPr/>
          <p:nvPr/>
        </p:nvGrpSpPr>
        <p:grpSpPr>
          <a:xfrm>
            <a:off x="1935125" y="3871893"/>
            <a:ext cx="3819514" cy="680484"/>
            <a:chOff x="1935125" y="3871893"/>
            <a:chExt cx="38195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/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B8F316E-C0AA-529C-0180-6D67D9A3E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5125" y="3871893"/>
                  <a:ext cx="542259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/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B29D5C3B-870B-79CE-F07C-60A131AB747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65205" y="3871893"/>
                  <a:ext cx="542259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/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F597863-2413-9037-33A3-A98169087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5285" y="3871893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/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8D4A957-5B30-1175-6DB6-C9348DFC6C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5366" y="3871893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/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5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C741BD23-513F-3A43-923B-4C3C1F72E0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5445" y="3871893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/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39BE0516-BAB0-508F-1E02-8D777CE0BC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2380" y="3871893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/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DCE1879-27FC-5B21-C13C-8A7C7219D2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62376" y="4013496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3329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DE6BA3D-77D6-A04D-AD34-79B16BA08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DE5-5373-57BB-1233-7876BF69B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D5A6D-4402-8BA0-19E1-DDD035B9EC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4FD5A6D-4402-8BA0-19E1-DDD035B9EC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AB091-A0A8-F2F3-E313-0FB56C8B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ACA046-4408-11F3-D924-0ED4793269FC}"/>
                  </a:ext>
                </a:extLst>
              </p:cNvPr>
              <p:cNvSpPr/>
              <p:nvPr/>
            </p:nvSpPr>
            <p:spPr>
              <a:xfrm>
                <a:off x="1881187" y="3021077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physically possible to build a device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exists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FACA046-4408-11F3-D924-0ED4793269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1187" y="3021077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l="-795" r="-1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9980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3059-4585-E293-D0C4-FB66E1FC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893" y="184372"/>
            <a:ext cx="10515600" cy="1325563"/>
          </a:xfrm>
        </p:spPr>
        <p:txBody>
          <a:bodyPr/>
          <a:lstStyle/>
          <a:p>
            <a:r>
              <a:rPr lang="en-US" dirty="0"/>
              <a:t>The Physical Church-Turing 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221E6-1C79-6D46-22BF-8F57B078A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321" y="1616150"/>
            <a:ext cx="11004698" cy="48746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The standard Church-Turing thesis is a </a:t>
            </a:r>
            <a:r>
              <a:rPr lang="en-US" dirty="0">
                <a:solidFill>
                  <a:schemeClr val="accent1"/>
                </a:solidFill>
              </a:rPr>
              <a:t>philosophical</a:t>
            </a:r>
            <a:r>
              <a:rPr lang="en-US" dirty="0"/>
              <a:t> statement</a:t>
            </a:r>
          </a:p>
          <a:p>
            <a:pPr>
              <a:lnSpc>
                <a:spcPct val="150000"/>
              </a:lnSpc>
            </a:pPr>
            <a:r>
              <a:rPr lang="en-US" dirty="0"/>
              <a:t>The Physical Church-Turing thesis is a </a:t>
            </a:r>
            <a:r>
              <a:rPr lang="en-US" dirty="0">
                <a:solidFill>
                  <a:schemeClr val="accent1"/>
                </a:solidFill>
              </a:rPr>
              <a:t>scientific law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Conceivably, it could be </a:t>
            </a:r>
            <a:r>
              <a:rPr lang="en-US" dirty="0">
                <a:solidFill>
                  <a:schemeClr val="accent1"/>
                </a:solidFill>
              </a:rPr>
              <a:t>disproven</a:t>
            </a:r>
            <a:r>
              <a:rPr lang="en-US" dirty="0"/>
              <a:t> by future discoveries… but that would be very surprising</a:t>
            </a:r>
          </a:p>
          <a:p>
            <a:pPr>
              <a:lnSpc>
                <a:spcPct val="150000"/>
              </a:lnSpc>
            </a:pPr>
            <a:r>
              <a:rPr lang="en-US" dirty="0"/>
              <a:t>Analogy: Second Law of Thermodynamics</a:t>
            </a:r>
          </a:p>
          <a:p>
            <a:pPr>
              <a:lnSpc>
                <a:spcPct val="150000"/>
              </a:lnSpc>
            </a:pPr>
            <a:r>
              <a:rPr lang="en-US" dirty="0"/>
              <a:t>Analogy: Cannot travel faster than the speed of light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64EE-C44E-DFFE-735E-1DF7D9B07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2090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A0EDB-D71C-95DF-BDDE-0BFB04F6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96130-9528-B8CB-1D34-59B7DB386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378C4-E616-D068-2F54-B60FCC25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9117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D1A37-4A9E-A0A4-3338-D2B35B5F6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83FA8-42AC-DCDC-2932-95ED355CC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languages are decidable?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6644E3-2C4D-9D99-FED3-3EF0546B1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6738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3C416-E0A0-4DB9-65E0-0767A8FCD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more undecidable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1CA43-744C-CFD3-86E7-A1B0D5591B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11086"/>
                <a:ext cx="10515600" cy="487975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have seen several interesting examples of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 languages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SELF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REJECTORS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I’ll describe a few more examples</a:t>
                </a:r>
              </a:p>
              <a:p>
                <a:r>
                  <a:rPr lang="en-US" dirty="0"/>
                  <a:t>Each can be proven undecidable via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we will not do the proofs</a:t>
                </a:r>
              </a:p>
              <a:p>
                <a:r>
                  <a:rPr lang="en-US" dirty="0"/>
                  <a:t>(This material will not be on exercises or exams)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91CA43-744C-CFD3-86E7-A1B0D5591B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11086"/>
                <a:ext cx="10515600" cy="48797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14AA9-30EF-849E-7E91-7898EC031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39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48492-4790-67E1-45B0-164B97B25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5023"/>
            <a:ext cx="10515600" cy="1325563"/>
          </a:xfrm>
        </p:spPr>
        <p:txBody>
          <a:bodyPr/>
          <a:lstStyle/>
          <a:p>
            <a:r>
              <a:rPr lang="en-US" dirty="0"/>
              <a:t>Hilbert’s 10</a:t>
            </a:r>
            <a:r>
              <a:rPr lang="en-US" baseline="30000" dirty="0"/>
              <a:t>th</a:t>
            </a:r>
            <a:r>
              <a:rPr lang="en-US" dirty="0"/>
              <a:t>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3386" y="1615101"/>
                <a:ext cx="10760413" cy="469122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Given a polynomial equation with integer coefficients such as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𝑦𝑧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>
                  <a:solidFill>
                    <a:prstClr val="black"/>
                  </a:solidFill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dirty="0"/>
                  <a:t>determine whether there is an </a:t>
                </a:r>
                <a:r>
                  <a:rPr lang="en-US" dirty="0">
                    <a:solidFill>
                      <a:schemeClr val="accent1"/>
                    </a:solidFill>
                  </a:rPr>
                  <a:t>integer solution</a:t>
                </a:r>
              </a:p>
              <a:p>
                <a:r>
                  <a:rPr lang="en-US" b="1" dirty="0"/>
                  <a:t>As a language: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:∃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6DBEF9-AD07-BC1E-028C-E524E4FB70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3386" y="1615101"/>
                <a:ext cx="10760413" cy="4691227"/>
              </a:xfrm>
              <a:blipFill>
                <a:blip r:embed="rId2"/>
                <a:stretch>
                  <a:fillRect l="-1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370E0D-9506-FDF5-E8D5-FA29DEEB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/>
              <p:nvPr/>
            </p:nvSpPr>
            <p:spPr>
              <a:xfrm>
                <a:off x="3242856" y="5311190"/>
                <a:ext cx="5706286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HILBERT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BC88D7F-F65C-CFD5-8E01-3A732DB94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856" y="5311190"/>
                <a:ext cx="5706286" cy="724931"/>
              </a:xfrm>
              <a:prstGeom prst="rect">
                <a:avLst/>
              </a:prstGeom>
              <a:blipFill>
                <a:blip r:embed="rId3"/>
                <a:stretch>
                  <a:fillRect l="-1279" r="-1386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0205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7D8872-AEFC-D10A-889C-CF7EA5F8A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829"/>
            <a:ext cx="10515600" cy="1325563"/>
          </a:xfrm>
        </p:spPr>
        <p:txBody>
          <a:bodyPr/>
          <a:lstStyle/>
          <a:p>
            <a:r>
              <a:rPr lang="en-US" dirty="0"/>
              <a:t>Matrix mortality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714" y="1632856"/>
                <a:ext cx="11107254" cy="4544107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matrices with integer entries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mortal pair</a:t>
                </a:r>
                <a:r>
                  <a:rPr lang="en-US" dirty="0"/>
                  <a:t> if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and there exist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⋅⋯⋅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(the all-zeroes matrix).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mortal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pair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20BEC9-2C22-75BC-8DA6-9FAE2ECF2D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714" y="1632856"/>
                <a:ext cx="11107254" cy="4544107"/>
              </a:xfrm>
              <a:blipFill>
                <a:blip r:embed="rId2"/>
                <a:stretch>
                  <a:fillRect l="-988" r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57C90-4EAC-ABAE-4209-3EFC3479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/>
              <p:nvPr/>
            </p:nvSpPr>
            <p:spPr>
              <a:xfrm>
                <a:off x="3293958" y="5452032"/>
                <a:ext cx="5315760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MORTAL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52FB68C-0E26-4CE7-CD91-8CB6D9ECAB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958" y="5452032"/>
                <a:ext cx="5315760" cy="724931"/>
              </a:xfrm>
              <a:prstGeom prst="rect">
                <a:avLst/>
              </a:prstGeom>
              <a:blipFill>
                <a:blip r:embed="rId3"/>
                <a:stretch>
                  <a:fillRect l="-1030" r="-1030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646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31421-41AA-D077-2742-65445729A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 vs. Integrals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Recall: Calculus</a:t>
                </a:r>
              </a:p>
              <a:p>
                <a:r>
                  <a:rPr lang="en-US" dirty="0"/>
                  <a:t>Computing derivatives is </a:t>
                </a:r>
                <a:r>
                  <a:rPr lang="en-US" dirty="0">
                    <a:solidFill>
                      <a:schemeClr val="accent1"/>
                    </a:solidFill>
                  </a:rPr>
                  <a:t>mechanistic</a:t>
                </a:r>
              </a:p>
              <a:p>
                <a:pPr lvl="1"/>
                <a:r>
                  <a:rPr lang="en-US" dirty="0"/>
                  <a:t>Sum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product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, chain rule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etc.</a:t>
                </a:r>
              </a:p>
              <a:p>
                <a:r>
                  <a:rPr lang="en-US" dirty="0"/>
                  <a:t>In contrast, computing integrals seems to involve creativity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-substitutions, integration by parts, etc.</a:t>
                </a:r>
              </a:p>
              <a:p>
                <a:pPr lvl="1"/>
                <a:endParaRPr lang="en-US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9E01CB-1FEF-19E8-B6A9-09792C31C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7618EE-7B7A-B889-412C-73D1B7719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1775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76D9-0DE2-B1A7-A3A6-F7AE6130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Elementary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Definition: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elementary</a:t>
                </a:r>
                <a:r>
                  <a:rPr lang="en-US" dirty="0"/>
                  <a:t> if it can be defined by a formula using addition, multiplication, rational constants, powers, exponentials, logarithms, trigonometric functions,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E.g.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FDCF72-5C0E-A36D-0C06-0DC628EC63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1043" r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E1F61E-A463-9239-CD5C-A739F92D1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609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DC7B7-50BA-31C1-3886-05BCC252B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</p:spPr>
            <p:txBody>
              <a:bodyPr/>
              <a:lstStyle/>
              <a:p>
                <a:r>
                  <a:rPr lang="en-US" dirty="0"/>
                  <a:t>Fact: There exist elementary functions that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</a:t>
                </a:r>
                <a:r>
                  <a:rPr lang="en-US" dirty="0"/>
                  <a:t>elementary antiderivatives, such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INTEGRABLE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elementary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antiderivative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710DC3-5786-5AC5-9B44-1BB81890C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85610"/>
                <a:ext cx="10515600" cy="5038926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042B2A-DE7C-B4B6-131F-AA6204311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/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</a:t>
                </a:r>
                <a:r>
                  <a:rPr lang="en-US" sz="2800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INTEGRABLE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49CC85A-D3D4-3DA1-0D51-88E2FF3DF3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244" y="5073807"/>
                <a:ext cx="6139511" cy="724931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983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64B4CED4-9927-E95D-4D20-36766C07C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8748BBCA-ECDC-D058-CE55-3BD0B72C59AC}"/>
              </a:ext>
            </a:extLst>
          </p:cNvPr>
          <p:cNvSpPr/>
          <p:nvPr/>
        </p:nvSpPr>
        <p:spPr>
          <a:xfrm>
            <a:off x="2002704" y="5376518"/>
            <a:ext cx="6194239" cy="3921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5527AC-1E29-2CFB-B20E-F3FF9FD6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72F3A3-405C-E8D0-968B-74797005A8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988F9A-B22F-07D9-10D8-1E767D0AA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5D17E05-2FCA-2FEE-70CB-6BF003BD3E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72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46F22-E649-40D9-9702-E5C18319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Modified PCP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difference between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: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, matches must start with the </a:t>
                </a:r>
                <a:r>
                  <a:rPr lang="en-US" dirty="0">
                    <a:solidFill>
                      <a:schemeClr val="accent1"/>
                    </a:solidFill>
                  </a:rPr>
                  <a:t>first</a:t>
                </a:r>
                <a:r>
                  <a:rPr lang="en-US" dirty="0"/>
                  <a:t> domino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We’ll use a double outline to indicate the special first domino: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4CFCDC-2302-5BA1-0D8A-798F1D7B8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6957" y="1825624"/>
                <a:ext cx="11982894" cy="4947315"/>
              </a:xfrm>
              <a:blipFill>
                <a:blip r:embed="rId2"/>
                <a:stretch>
                  <a:fillRect l="-916" r="-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FA307-473B-A947-B647-529696490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9CD56-E275-A0D7-5477-068CE0FB8ED5}"/>
                  </a:ext>
                </a:extLst>
              </p:cNvPr>
              <p:cNvSpPr/>
              <p:nvPr/>
            </p:nvSpPr>
            <p:spPr>
              <a:xfrm>
                <a:off x="9676896" y="4146881"/>
                <a:ext cx="696878" cy="68048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0" cmpd="dbl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mr>
                      </m:m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D29CD56-E275-A0D7-5477-068CE0FB8E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6896" y="4146881"/>
                <a:ext cx="696878" cy="6804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6350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8C664-4130-4C27-5578-691B93CE7AE9}"/>
                  </a:ext>
                </a:extLst>
              </p:cNvPr>
              <p:cNvSpPr/>
              <p:nvPr/>
            </p:nvSpPr>
            <p:spPr>
              <a:xfrm>
                <a:off x="3610654" y="507331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Lemma: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2B8C664-4130-4C27-5578-691B93CE7A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0654" y="5073311"/>
                <a:ext cx="4995500" cy="1160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105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F73A6FB-E0B0-80EA-9DF2-AD0AEC52D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9AD269C-1C49-AF0E-197C-8F72DB70D3F0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64F8DA5-40A3-C54B-4B15-34BD802C9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ED3A6E-6004-F895-DFF7-102542CCE2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8C00A3-0BA8-C469-B8B4-2719EAC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84F0A8C-5800-A882-F595-2AA3ADC040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E8F5CA-1886-2654-0970-32DB2E98A6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0393" y="905336"/>
            <a:ext cx="1690913" cy="1690913"/>
          </a:xfrm>
          <a:prstGeom prst="rect">
            <a:avLst/>
          </a:prstGeom>
        </p:spPr>
      </p:pic>
      <p:sp>
        <p:nvSpPr>
          <p:cNvPr id="6" name="Parallelogram 5">
            <a:extLst>
              <a:ext uri="{FF2B5EF4-FFF2-40B4-BE49-F238E27FC236}">
                <a16:creationId xmlns:a16="http://schemas.microsoft.com/office/drawing/2014/main" id="{BB31A0F9-A112-7711-2BAF-7CDF34F86FC6}"/>
              </a:ext>
            </a:extLst>
          </p:cNvPr>
          <p:cNvSpPr/>
          <p:nvPr/>
        </p:nvSpPr>
        <p:spPr>
          <a:xfrm>
            <a:off x="2104102" y="4211999"/>
            <a:ext cx="7032698" cy="417635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(details on next slide)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AFE8DFD-31F6-4ED2-8760-6855D7286A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5534E03B-C513-F68D-2B6D-DD15E8952E22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B83B2F99-767C-AA86-BF05-4FC4FC8CEE79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C14C301-C15E-83B2-D8CC-11CC1C40A6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48238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  <p:bldP spid="7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52D1BEB-17B0-DD5F-BAAE-5F87AC18C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8524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BD69899-F920-C0FE-5210-4079C996F5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8524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9488" y="1099458"/>
                <a:ext cx="12032512" cy="5756512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8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Dominos: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 	          ,         ,         , and</a:t>
                </a:r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b="0" dirty="0"/>
                  <a:t>, we include                 , and we include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b="0" dirty="0"/>
              </a:p>
              <a:p>
                <a:pPr lvl="1">
                  <a:lnSpc>
                    <a:spcPct val="20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we include                  , and we include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>
                  <a:lnSpc>
                    <a:spcPct val="180000"/>
                  </a:lnSpc>
                </a:pPr>
                <a:r>
                  <a:rPr lang="en-US" dirty="0"/>
                  <a:t>        ,                 , and                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22604-47A0-6AD5-BC5A-1C5AFDAADD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488" y="1099458"/>
                <a:ext cx="12032512" cy="5756512"/>
              </a:xfrm>
              <a:blipFill>
                <a:blip r:embed="rId3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4B70A-E17B-6EEA-4CBB-86BAA10BB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D86BFDA-290D-0245-3A29-6BA8ABAF09DB}"/>
              </a:ext>
            </a:extLst>
          </p:cNvPr>
          <p:cNvGrpSpPr/>
          <p:nvPr/>
        </p:nvGrpSpPr>
        <p:grpSpPr>
          <a:xfrm>
            <a:off x="571122" y="5657349"/>
            <a:ext cx="3909614" cy="680484"/>
            <a:chOff x="571122" y="5657349"/>
            <a:chExt cx="3909614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/>
                <p:nvPr/>
              </p:nvSpPr>
              <p:spPr>
                <a:xfrm>
                  <a:off x="571122" y="5657349"/>
                  <a:ext cx="399972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2272E232-A49B-D1F1-2EE5-EE644B72D80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122" y="5657349"/>
                  <a:ext cx="399972" cy="68048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/>
                <p:nvPr/>
              </p:nvSpPr>
              <p:spPr>
                <a:xfrm>
                  <a:off x="1436056" y="5657349"/>
                  <a:ext cx="99336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C08AA4B0-6462-8800-9162-A64F27F07D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6056" y="5657349"/>
                  <a:ext cx="993367" cy="68048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/>
                <p:nvPr/>
              </p:nvSpPr>
              <p:spPr>
                <a:xfrm>
                  <a:off x="3487370" y="5657349"/>
                  <a:ext cx="99336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663594C6-5659-DE5D-780F-64599766ED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87370" y="5657349"/>
                  <a:ext cx="993366" cy="68048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77E965B-718D-64B3-6C73-DCDEF92E4730}"/>
              </a:ext>
            </a:extLst>
          </p:cNvPr>
          <p:cNvGrpSpPr/>
          <p:nvPr/>
        </p:nvGrpSpPr>
        <p:grpSpPr>
          <a:xfrm>
            <a:off x="526721" y="2140493"/>
            <a:ext cx="4948607" cy="680484"/>
            <a:chOff x="526721" y="2140493"/>
            <a:chExt cx="4948607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91184A-27CE-6801-A9F7-CFA300E578F2}"/>
                    </a:ext>
                  </a:extLst>
                </p:cNvPr>
                <p:cNvSpPr/>
                <p:nvPr/>
              </p:nvSpPr>
              <p:spPr>
                <a:xfrm>
                  <a:off x="526721" y="2140493"/>
                  <a:ext cx="122541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DA91184A-27CE-6801-A9F7-CFA300E578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721" y="2140493"/>
                  <a:ext cx="1225417" cy="68048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524EC7-CFB6-ED4E-F682-A8E7E07BAD5D}"/>
                    </a:ext>
                  </a:extLst>
                </p:cNvPr>
                <p:cNvSpPr/>
                <p:nvPr/>
              </p:nvSpPr>
              <p:spPr>
                <a:xfrm>
                  <a:off x="4439670" y="2140493"/>
                  <a:ext cx="10356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reject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9524EC7-CFB6-ED4E-F682-A8E7E07BAD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9670" y="2140493"/>
                  <a:ext cx="1035658" cy="680484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F1B35A-DD01-F16A-84DA-32BACE4C9149}"/>
                    </a:ext>
                  </a:extLst>
                </p:cNvPr>
                <p:cNvSpPr/>
                <p:nvPr/>
              </p:nvSpPr>
              <p:spPr>
                <a:xfrm>
                  <a:off x="2230797" y="2140493"/>
                  <a:ext cx="396713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2F1B35A-DD01-F16A-84DA-32BACE4C91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0797" y="2140493"/>
                  <a:ext cx="396713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9B70C-249C-2F4B-545B-115237D29729}"/>
                    </a:ext>
                  </a:extLst>
                </p:cNvPr>
                <p:cNvSpPr/>
                <p:nvPr/>
              </p:nvSpPr>
              <p:spPr>
                <a:xfrm>
                  <a:off x="3053942" y="2140493"/>
                  <a:ext cx="411716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279B70C-249C-2F4B-545B-115237D297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3942" y="2140493"/>
                  <a:ext cx="411716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8C120C-D75C-1B98-FA9E-64D0C21BB5BB}"/>
              </a:ext>
            </a:extLst>
          </p:cNvPr>
          <p:cNvGrpSpPr/>
          <p:nvPr/>
        </p:nvGrpSpPr>
        <p:grpSpPr>
          <a:xfrm>
            <a:off x="5265286" y="3936800"/>
            <a:ext cx="3918586" cy="686932"/>
            <a:chOff x="5265286" y="3936800"/>
            <a:chExt cx="3918586" cy="686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/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⊔)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2FBF38D5-232C-3D9A-ACB1-70B050EE4C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3943248"/>
                  <a:ext cx="910458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/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𝑏𝑎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B64DFB7-E192-138D-36D7-730F03C0C2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3936800"/>
                  <a:ext cx="696878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551B0D-424C-86A3-769C-321847AE89B2}"/>
              </a:ext>
            </a:extLst>
          </p:cNvPr>
          <p:cNvGrpSpPr/>
          <p:nvPr/>
        </p:nvGrpSpPr>
        <p:grpSpPr>
          <a:xfrm>
            <a:off x="5265286" y="4839619"/>
            <a:ext cx="3918586" cy="688147"/>
            <a:chOff x="5265286" y="4839619"/>
            <a:chExt cx="3918586" cy="688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/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73F0FF5E-3669-78CD-047D-FAC2096BB6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6994" y="4847282"/>
                  <a:ext cx="696878" cy="68048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/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𝑞𝑏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81C6077E-331F-8A04-5459-CD9193D8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65286" y="4839619"/>
                  <a:ext cx="910458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47415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09353270-5B28-0D0C-249D-A7C8E6BB2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96A89B84-9F4C-FA35-FF69-CF4065ECCE43}"/>
              </a:ext>
            </a:extLst>
          </p:cNvPr>
          <p:cNvSpPr/>
          <p:nvPr/>
        </p:nvSpPr>
        <p:spPr>
          <a:xfrm>
            <a:off x="1107191" y="3333600"/>
            <a:ext cx="8149956" cy="31572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lvl="1">
              <a:lnSpc>
                <a:spcPct val="150000"/>
              </a:lnSpc>
            </a:pP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2DE77-45D0-3017-00A3-CF05B7B50D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9C2DE77-45D0-3017-00A3-CF05B7B50D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D0E8B-EEBC-D466-3F60-EBEC550BDB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AD0E8B-EEBC-D466-3F60-EBEC550BDB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A25E8-79DD-4095-9152-7E98177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F0AAEF4E-A1A8-BA20-75AD-D7CE2BFF99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0AECA864-71CA-FF9F-6CAD-B898B4CCE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723086" y="837625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B7EA8A-C268-0ED3-6A8B-73E52BA91C64}"/>
                  </a:ext>
                </a:extLst>
              </p:cNvPr>
              <p:cNvSpPr/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Construct dominos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based 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(details on previous slide)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9B7EA8A-C268-0ED3-6A8B-73E52BA91C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333600"/>
                <a:ext cx="8149956" cy="31572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308F888-A86C-EF86-4F21-FF498FD64016}"/>
              </a:ext>
            </a:extLst>
          </p:cNvPr>
          <p:cNvGrpSpPr/>
          <p:nvPr/>
        </p:nvGrpSpPr>
        <p:grpSpPr>
          <a:xfrm>
            <a:off x="53333" y="3333600"/>
            <a:ext cx="868728" cy="3157244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02368D9C-E436-856D-E550-C5263BE2D0D1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7B2199-62F2-47A9-0BC6-C776A784F06A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F7B2199-62F2-47A9-0BC6-C776A784F0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2912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4D7F22-B795-378E-92B1-694FB40EE6CD}"/>
                  </a:ext>
                </a:extLst>
              </p:cNvPr>
              <p:cNvSpPr txBox="1"/>
              <p:nvPr/>
            </p:nvSpPr>
            <p:spPr>
              <a:xfrm>
                <a:off x="9448800" y="3333600"/>
                <a:ext cx="2623457" cy="23509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Last class: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, then there is a match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000" dirty="0"/>
                  <a:t>If there is a match, then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/>
                  <a:t> rejects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000" dirty="0"/>
                  <a:t> ✔️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94D7F22-B795-378E-92B1-694FB40EE6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8800" y="3333600"/>
                <a:ext cx="2623457" cy="2350900"/>
              </a:xfrm>
              <a:prstGeom prst="rect">
                <a:avLst/>
              </a:prstGeom>
              <a:blipFill>
                <a:blip r:embed="rId9"/>
                <a:stretch>
                  <a:fillRect l="-2326" b="-38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6363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3759DD07-D8F1-F86E-250D-921D3A4F1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arallelogram 5">
            <a:extLst>
              <a:ext uri="{FF2B5EF4-FFF2-40B4-BE49-F238E27FC236}">
                <a16:creationId xmlns:a16="http://schemas.microsoft.com/office/drawing/2014/main" id="{5C23E3D8-34F1-B32E-7FBA-9F1604399A2D}"/>
              </a:ext>
            </a:extLst>
          </p:cNvPr>
          <p:cNvSpPr/>
          <p:nvPr/>
        </p:nvSpPr>
        <p:spPr>
          <a:xfrm>
            <a:off x="1055647" y="5997757"/>
            <a:ext cx="3810267" cy="392158"/>
          </a:xfrm>
          <a:prstGeom prst="parallelogram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54249C-755E-A71D-DEBF-DBA25C975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097" y="365125"/>
            <a:ext cx="11121655" cy="1325563"/>
          </a:xfrm>
        </p:spPr>
        <p:txBody>
          <a:bodyPr/>
          <a:lstStyle/>
          <a:p>
            <a:r>
              <a:rPr lang="en-US" dirty="0"/>
              <a:t>Post’s Correspondence Problem is undecidable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B7AF1-9EF1-5E88-8A4E-D18ABC82E5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b="1" dirty="0"/>
                  <a:t>Post’s correspondence problem, formulated as a language: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PCP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r>
                  <a:rPr lang="en-US" dirty="0"/>
                  <a:t>Proof outline:</a:t>
                </a:r>
              </a:p>
              <a:p>
                <a:pPr lvl="1"/>
                <a:r>
                  <a:rPr lang="en-US" dirty="0"/>
                  <a:t>Step 1: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REJECT</m:t>
                    </m:r>
                  </m:oMath>
                </a14:m>
                <a:r>
                  <a:rPr lang="en-US" dirty="0"/>
                  <a:t> to a modified version (“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”) ✔️</a:t>
                </a:r>
              </a:p>
              <a:p>
                <a:pPr lvl="1"/>
                <a:r>
                  <a:rPr lang="en-US" dirty="0"/>
                  <a:t>Step 2: Reduce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2DB7AF1-9EF1-5E88-8A4E-D18ABC82E5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2771" y="1506071"/>
                <a:ext cx="11717079" cy="5260489"/>
              </a:xfrm>
              <a:blipFill>
                <a:blip r:embed="rId2"/>
                <a:stretch>
                  <a:fillRect l="-9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7C80D7-2EFB-EEAD-4D7F-BADC9EB31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D1EA2-98AF-2595-367B-221A443CF190}"/>
                  </a:ext>
                </a:extLst>
              </p:cNvPr>
              <p:cNvSpPr/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6D1EA2-98AF-2595-367B-221A443CF1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3149301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873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99B401C-6A62-A5D2-98A2-B016BE622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CEDAAE-8FBE-6E98-7660-7A8B1735850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dirty="0"/>
                  <a:t> is undecidable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CEDAAE-8FBE-6E98-7660-7A8B173585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0C380-58CB-77E3-26B2-9E2AE242C3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there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Let’s construct a new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MPCP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a string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ba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⋆⋯⋆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C0C380-58CB-77E3-26B2-9E2AE242C3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07C9D-BB53-07FF-EA3F-563A44784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05EB7C1F-6766-0843-5B0C-A4F6063792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3DD93AFE-F8BE-41C4-0E9F-737A8DFF0B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20587-D8B1-2FEE-1584-290F869C8C76}"/>
                  </a:ext>
                </a:extLst>
              </p:cNvPr>
              <p:cNvSpPr/>
              <p:nvPr/>
            </p:nvSpPr>
            <p:spPr>
              <a:xfrm>
                <a:off x="1107191" y="3864428"/>
                <a:ext cx="8777038" cy="262641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20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                                                   :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</a:p>
              <a:p>
                <a:pPr marL="971550" lvl="1" indent="-51435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5820587-D8B1-2FEE-1584-290F869C8C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191" y="3864428"/>
                <a:ext cx="8777038" cy="26264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6A77AAD-189D-BEF3-FBED-C7E72127E262}"/>
              </a:ext>
            </a:extLst>
          </p:cNvPr>
          <p:cNvGrpSpPr/>
          <p:nvPr/>
        </p:nvGrpSpPr>
        <p:grpSpPr>
          <a:xfrm>
            <a:off x="53333" y="3864428"/>
            <a:ext cx="868728" cy="2626416"/>
            <a:chOff x="53333" y="3677306"/>
            <a:chExt cx="868728" cy="2813538"/>
          </a:xfrm>
        </p:grpSpPr>
        <p:sp>
          <p:nvSpPr>
            <p:cNvPr id="9" name="Left Brace 8">
              <a:extLst>
                <a:ext uri="{FF2B5EF4-FFF2-40B4-BE49-F238E27FC236}">
                  <a16:creationId xmlns:a16="http://schemas.microsoft.com/office/drawing/2014/main" id="{77F74462-B943-BCCF-3BD4-CDD3B1A1827E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AFF079-FD09-11AF-F908-DB6715B39900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39564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AAFF079-FD09-11AF-F908-DB6715B399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39564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40D6E2-73BC-D400-BC2A-464E7525AB97}"/>
              </a:ext>
            </a:extLst>
          </p:cNvPr>
          <p:cNvGrpSpPr/>
          <p:nvPr/>
        </p:nvGrpSpPr>
        <p:grpSpPr>
          <a:xfrm>
            <a:off x="2588078" y="4108732"/>
            <a:ext cx="3173312" cy="680484"/>
            <a:chOff x="1756874" y="2748516"/>
            <a:chExt cx="3173312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78907C8-58D6-CC48-5300-9D69F6DEBE20}"/>
                    </a:ext>
                  </a:extLst>
                </p:cNvPr>
                <p:cNvSpPr/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0" cmpd="dbl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A78907C8-58D6-CC48-5300-9D69F6DEBE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6874" y="2748516"/>
                  <a:ext cx="542259" cy="68048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6350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30EC8C0-A5BF-0997-F7AB-CC064E7CC8D3}"/>
                    </a:ext>
                  </a:extLst>
                </p:cNvPr>
                <p:cNvSpPr/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2C61A9A1-2CF4-CD16-FEF3-F850D966FB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27447" y="2748516"/>
                  <a:ext cx="542259" cy="68048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94717CB7-6BB1-ED17-A1E2-7767DCCAD39F}"/>
                    </a:ext>
                  </a:extLst>
                </p:cNvPr>
                <p:cNvSpPr/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6B5274-753C-1A5F-D859-6966051351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0442" y="2748516"/>
                  <a:ext cx="542259" cy="68048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84BD0A45-5B37-677C-78CB-CBE8391866CD}"/>
                    </a:ext>
                  </a:extLst>
                </p:cNvPr>
                <p:cNvSpPr/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9D8D0C60-E38C-1320-F737-5A8F604959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7927" y="2748516"/>
                  <a:ext cx="542259" cy="68048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53DAA2C-13C8-D869-3D44-EA019C355B90}"/>
                    </a:ext>
                  </a:extLst>
                </p:cNvPr>
                <p:cNvSpPr txBox="1"/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8FA1A2E1-82A1-967B-A724-ED61460EF4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3437" y="2904092"/>
                  <a:ext cx="47669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B37C582-B123-FE25-D50C-DB83A31091B7}"/>
              </a:ext>
            </a:extLst>
          </p:cNvPr>
          <p:cNvGrpSpPr/>
          <p:nvPr/>
        </p:nvGrpSpPr>
        <p:grpSpPr>
          <a:xfrm>
            <a:off x="4109419" y="4998968"/>
            <a:ext cx="5534040" cy="680484"/>
            <a:chOff x="1027147" y="4987899"/>
            <a:chExt cx="5534040" cy="680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310B779A-1947-9114-D14C-90003A2083A4}"/>
                    </a:ext>
                  </a:extLst>
                </p:cNvPr>
                <p:cNvSpPr/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01C3B800-49E2-6A19-1CE8-107D6BDD82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147" y="4987899"/>
                  <a:ext cx="729727" cy="680484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7E8DF98-7009-0D3A-186F-A4C3E26FBA28}"/>
                    </a:ext>
                  </a:extLst>
                </p:cNvPr>
                <p:cNvSpPr/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C2245D2-C239-22D0-8197-D3A49CB8C2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25550" y="4987899"/>
                  <a:ext cx="729727" cy="68048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ED399BF1-0399-9F72-EFEC-8A5F1D89CA95}"/>
                    </a:ext>
                  </a:extLst>
                </p:cNvPr>
                <p:cNvSpPr/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0697DB24-BCC4-625C-E99D-56B256AE4F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0349" y="4987899"/>
                  <a:ext cx="729727" cy="680484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36879546-8C8B-AB14-66BE-C41088D4D7DB}"/>
                    </a:ext>
                  </a:extLst>
                </p:cNvPr>
                <p:cNvSpPr/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4E38A5C7-EC11-2E81-04F7-AA633079D9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8856" y="4987899"/>
                  <a:ext cx="729727" cy="680484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57F3688-9F3D-7F1F-113C-327E5ECA0C40}"/>
                    </a:ext>
                  </a:extLst>
                </p:cNvPr>
                <p:cNvSpPr txBox="1"/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5687EC69-3A77-26F5-ADF5-CC71D695E8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4456" y="5143475"/>
                  <a:ext cx="476692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7B3A449-2E53-7760-A132-9E87FFE7D02A}"/>
                    </a:ext>
                  </a:extLst>
                </p:cNvPr>
                <p:cNvSpPr/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</m:e>
                          </m:mr>
                          <m:mr>
                            <m:e>
                              <m:bar>
                                <m:barPr>
                                  <m:pos m:val="top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ba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D70DC74C-D560-6452-D548-14D186B8D0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021" y="4987899"/>
                  <a:ext cx="729727" cy="680484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C884D15C-3813-51E4-C6C6-568A40B21C56}"/>
                    </a:ext>
                  </a:extLst>
                </p:cNvPr>
                <p:cNvSpPr/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⋆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mr>
                        </m:m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1D8CA2E1-7F62-9216-8F84-46307F9DF0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8928" y="4987899"/>
                  <a:ext cx="542259" cy="680484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3515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324 C -0.07304 -0.04352 -0.125 0.03426 -0.11575 0.1507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833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185600</TotalTime>
  <Words>1655</Words>
  <Application>Microsoft Office PowerPoint</Application>
  <PresentationFormat>Widescreen</PresentationFormat>
  <Paragraphs>293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Californian FB</vt:lpstr>
      <vt:lpstr>Cambria Math</vt:lpstr>
      <vt:lpstr>Office Theme</vt:lpstr>
      <vt:lpstr>CMSC 28100  Introduction to Complexity Theory  Spring 2025 Instructor: William Hoza</vt:lpstr>
      <vt:lpstr>Post’s Correspondence Problem</vt:lpstr>
      <vt:lpstr>Post’s Correspondence Problem is undecidable</vt:lpstr>
      <vt:lpstr>Modified PCP</vt:lpstr>
      <vt:lpstr>Proof that "MPCP" is undecidable</vt:lpstr>
      <vt:lpstr>Reducing "REJECT" to "MPCP"</vt:lpstr>
      <vt:lpstr>Proof that "MPCP" is undecidable</vt:lpstr>
      <vt:lpstr>Post’s Correspondence Problem is undecidable</vt:lpstr>
      <vt:lpstr>Proof that "PCP" is undecidable</vt:lpstr>
      <vt:lpstr>PowerPoint Presentation</vt:lpstr>
      <vt:lpstr>PowerPoint Presentation</vt:lpstr>
      <vt:lpstr>Post’s Correspondence Problem is undecidable</vt:lpstr>
      <vt:lpstr>Post’s Correspondence Problem: Recap</vt:lpstr>
      <vt:lpstr>Undecidability</vt:lpstr>
      <vt:lpstr>The halting problem</vt:lpstr>
      <vt:lpstr>Code as data II</vt:lpstr>
      <vt:lpstr>Proof that "HALT" is undecidable</vt:lpstr>
      <vt:lpstr>The Church-Turing thesis, revisited</vt:lpstr>
      <vt:lpstr>Hypercomputers</vt:lpstr>
      <vt:lpstr>The Physical Church-Turing Thesis</vt:lpstr>
      <vt:lpstr>The Physical Church-Turing Thesis</vt:lpstr>
      <vt:lpstr>Which problems can be solved through computation?</vt:lpstr>
      <vt:lpstr>Which languages are decidable?</vt:lpstr>
      <vt:lpstr>Some more undecidable problems</vt:lpstr>
      <vt:lpstr>Hilbert’s 10th problem</vt:lpstr>
      <vt:lpstr>Matrix mortality</vt:lpstr>
      <vt:lpstr>Derivatives vs. Integrals</vt:lpstr>
      <vt:lpstr>Elementary functions</vt:lpstr>
      <vt:lpstr>Integration is undecidable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869</cp:revision>
  <dcterms:created xsi:type="dcterms:W3CDTF">2022-12-12T23:26:37Z</dcterms:created>
  <dcterms:modified xsi:type="dcterms:W3CDTF">2025-04-08T00:50:57Z</dcterms:modified>
</cp:coreProperties>
</file>