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776" r:id="rId3"/>
    <p:sldId id="777" r:id="rId4"/>
    <p:sldId id="778" r:id="rId5"/>
    <p:sldId id="789" r:id="rId6"/>
    <p:sldId id="790" r:id="rId7"/>
    <p:sldId id="779" r:id="rId8"/>
    <p:sldId id="780" r:id="rId9"/>
    <p:sldId id="781" r:id="rId10"/>
    <p:sldId id="782" r:id="rId11"/>
    <p:sldId id="783" r:id="rId12"/>
    <p:sldId id="784" r:id="rId13"/>
    <p:sldId id="785" r:id="rId14"/>
    <p:sldId id="791" r:id="rId15"/>
    <p:sldId id="417" r:id="rId16"/>
    <p:sldId id="418" r:id="rId17"/>
    <p:sldId id="786" r:id="rId18"/>
    <p:sldId id="787" r:id="rId19"/>
    <p:sldId id="423" r:id="rId20"/>
    <p:sldId id="424" r:id="rId21"/>
    <p:sldId id="448" r:id="rId22"/>
    <p:sldId id="449" r:id="rId23"/>
    <p:sldId id="45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 autoAdjust="0"/>
    <p:restoredTop sz="90166" autoAdjust="0"/>
  </p:normalViewPr>
  <p:slideViewPr>
    <p:cSldViewPr snapToGrid="0">
      <p:cViewPr varScale="1">
        <p:scale>
          <a:sx n="142" d="100"/>
          <a:sy n="142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63.png"/><Relationship Id="rId21" Type="http://schemas.openxmlformats.org/officeDocument/2006/relationships/image" Target="../media/image8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6.png"/><Relationship Id="rId2" Type="http://schemas.openxmlformats.org/officeDocument/2006/relationships/image" Target="../media/image62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4.png"/><Relationship Id="rId10" Type="http://schemas.openxmlformats.org/officeDocument/2006/relationships/image" Target="../media/image70.png"/><Relationship Id="rId19" Type="http://schemas.openxmlformats.org/officeDocument/2006/relationships/image" Target="../media/image78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486B-34EC-0CAE-E534-BC89FE67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input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DE92-2E4F-5163-8941-20AE600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39" y="1910685"/>
            <a:ext cx="10602433" cy="44130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we want to give something to a Turing</a:t>
            </a:r>
            <a:br>
              <a:rPr lang="en-US" dirty="0"/>
            </a:br>
            <a:r>
              <a:rPr lang="en-US" dirty="0"/>
              <a:t>machine, we must first “encode” it as a string</a:t>
            </a:r>
          </a:p>
          <a:p>
            <a:r>
              <a:rPr lang="en-US" dirty="0"/>
              <a:t>The same is true of human computation!</a:t>
            </a:r>
          </a:p>
          <a:p>
            <a:r>
              <a:rPr lang="en-US" dirty="0"/>
              <a:t>We say, “Given a positive integer, determine whether it is prime,” but is it truly possible to “give” someone an abstract concept such as an integer?</a:t>
            </a:r>
          </a:p>
          <a:p>
            <a:r>
              <a:rPr lang="en-US" dirty="0"/>
              <a:t>Being pedantic, we could speak more precisely and say, “Given a piece of </a:t>
            </a:r>
            <a:r>
              <a:rPr lang="en-US" dirty="0">
                <a:solidFill>
                  <a:schemeClr val="accent1"/>
                </a:solidFill>
              </a:rPr>
              <a:t>text</a:t>
            </a:r>
            <a:r>
              <a:rPr lang="en-US" dirty="0"/>
              <a:t>, determine whether it </a:t>
            </a:r>
            <a:r>
              <a:rPr lang="en-US" dirty="0">
                <a:solidFill>
                  <a:schemeClr val="accent1"/>
                </a:solidFill>
              </a:rPr>
              <a:t>represents/encodes </a:t>
            </a:r>
            <a:r>
              <a:rPr lang="en-US" dirty="0"/>
              <a:t>a prime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B2A2-DF1B-401B-F5E1-412ED42A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156E3-B706-61FB-F593-FC12E8959D10}"/>
              </a:ext>
            </a:extLst>
          </p:cNvPr>
          <p:cNvGrpSpPr/>
          <p:nvPr/>
        </p:nvGrpSpPr>
        <p:grpSpPr>
          <a:xfrm>
            <a:off x="8546445" y="417340"/>
            <a:ext cx="3848100" cy="2883652"/>
            <a:chOff x="8546445" y="417340"/>
            <a:chExt cx="3848100" cy="2883652"/>
          </a:xfrm>
        </p:grpSpPr>
        <p:pic>
          <p:nvPicPr>
            <p:cNvPr id="5" name="Picture 4" descr="A close-up of a pipe&#10;&#10;Description automatically generated">
              <a:extLst>
                <a:ext uri="{FF2B5EF4-FFF2-40B4-BE49-F238E27FC236}">
                  <a16:creationId xmlns:a16="http://schemas.microsoft.com/office/drawing/2014/main" id="{0C37650D-1AE4-1B24-EA11-066B960C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45" y="417340"/>
              <a:ext cx="3065416" cy="2140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FA89B-5A11-575A-51FA-D92CCCB01C34}"/>
                </a:ext>
              </a:extLst>
            </p:cNvPr>
            <p:cNvSpPr txBox="1"/>
            <p:nvPr/>
          </p:nvSpPr>
          <p:spPr>
            <a:xfrm>
              <a:off x="8546445" y="2654661"/>
              <a:ext cx="384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not a pipe.”</a:t>
              </a:r>
            </a:p>
            <a:p>
              <a:r>
                <a:rPr lang="en-US" dirty="0"/>
                <a:t>(1929 painting by René Magritte)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6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B6AA-BD32-9BBC-94C8-D082ED91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05"/>
            <a:ext cx="10515600" cy="1325563"/>
          </a:xfrm>
        </p:spPr>
        <p:txBody>
          <a:bodyPr/>
          <a:lstStyle/>
          <a:p>
            <a:r>
              <a:rPr lang="en-US" dirty="0"/>
              <a:t>Multiple possible encodings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EB712-AC22-40C0-1B49-E63A03228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627" y="1796902"/>
                <a:ext cx="11117973" cy="44231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problem might be </a:t>
                </a:r>
                <a:r>
                  <a:rPr lang="en-US" dirty="0">
                    <a:solidFill>
                      <a:schemeClr val="accent1"/>
                    </a:solidFill>
                  </a:rPr>
                  <a:t>easier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/>
                    </a:solidFill>
                  </a:rPr>
                  <a:t>harder</a:t>
                </a:r>
                <a:r>
                  <a:rPr lang="en-US" dirty="0"/>
                  <a:t> depending on how the input is encoded!</a:t>
                </a:r>
              </a:p>
              <a:p>
                <a:r>
                  <a:rPr lang="en-US" dirty="0"/>
                  <a:t>Example: “Given a non-negative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multiple of ten</a:t>
                </a:r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represented in base ten (decimal), the problem is trivial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represented in base two (binary), solving the problem requires more effort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9EB712-AC22-40C0-1B49-E63A03228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27" y="1796902"/>
                <a:ext cx="11117973" cy="4423145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2E7D-6CE9-FB9E-7C0A-34707261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3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65C1-7A19-0D3B-272C-DB023E36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6F6C3-123B-8B6F-98EA-6BC63CCE0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Here’s another problem: “Given two positive integers,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6F6C3-123B-8B6F-98EA-6BC63CCE0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55A37-5650-32CB-37BC-CC1B5E3E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42F53-D14B-F223-1721-C60BEDDE2503}"/>
              </a:ext>
            </a:extLst>
          </p:cNvPr>
          <p:cNvGrpSpPr/>
          <p:nvPr/>
        </p:nvGrpSpPr>
        <p:grpSpPr>
          <a:xfrm>
            <a:off x="2374568" y="3654526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621A92-1669-21A1-A21D-4641E3FE3A0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B4FE402E-AC2C-1E8D-3BA1-B4F12D4DEA43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How can we model this problem as a language?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14F867-048F-55D2-D221-4B21CFED6E71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F666728-CB10-5DF4-0D52-A8C4EF0C3FC8}"/>
                  </a:ext>
                </a:extLst>
              </p:cNvPr>
              <p:cNvSpPr/>
              <p:nvPr/>
            </p:nvSpPr>
            <p:spPr>
              <a:xfrm>
                <a:off x="6016467" y="4484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:∃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∃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0F666728-CB10-5DF4-0D52-A8C4EF0C3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67" y="4484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8B2D6FAD-6A4E-A093-E59D-6CFC59B5C565}"/>
                  </a:ext>
                </a:extLst>
              </p:cNvPr>
              <p:cNvSpPr/>
              <p:nvPr/>
            </p:nvSpPr>
            <p:spPr>
              <a:xfrm>
                <a:off x="2460761" y="4484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:∃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8B2D6FAD-6A4E-A093-E59D-6CFC59B5C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61" y="4484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3569173-A3B2-830C-D484-8F2E860737EF}"/>
                  </a:ext>
                </a:extLst>
              </p:cNvPr>
              <p:cNvSpPr/>
              <p:nvPr/>
            </p:nvSpPr>
            <p:spPr>
              <a:xfrm>
                <a:off x="6009908" y="5207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3569173-A3B2-830C-D484-8F2E86073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908" y="5207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D4CBD46F-1404-79B6-EF05-578B05EA21C9}"/>
                  </a:ext>
                </a:extLst>
              </p:cNvPr>
              <p:cNvSpPr/>
              <p:nvPr/>
            </p:nvSpPr>
            <p:spPr>
              <a:xfrm>
                <a:off x="2450111" y="5207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:∃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D4CBD46F-1404-79B6-EF05-578B05EA2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11" y="5207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566E-6EAA-8636-B787-D002531D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 pair of integers as a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C9F1D-716A-007B-5F46-D9D3AFC94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are nonnegative integers, then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1, #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C9F1D-716A-007B-5F46-D9D3AFC94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A80B-164E-773F-2864-1483ECB3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7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9A6F-53D9-6D49-86DB-237DA975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83" y="79837"/>
            <a:ext cx="10515600" cy="1325563"/>
          </a:xfrm>
        </p:spPr>
        <p:txBody>
          <a:bodyPr/>
          <a:lstStyle/>
          <a:p>
            <a:r>
              <a:rPr lang="en-US" dirty="0"/>
              <a:t>“Invalid”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A214-2C6D-FC9B-BFA4-14B20623E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499" y="1342281"/>
                <a:ext cx="11515411" cy="52931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Problem: “Given nonnegative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.”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nonnegative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integers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multiple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Convention: We always formulate the language to </a:t>
                </a:r>
                <a:r>
                  <a:rPr lang="en-US" dirty="0">
                    <a:solidFill>
                      <a:schemeClr val="accent1"/>
                    </a:solidFill>
                  </a:rPr>
                  <a:t>exclude “invalid”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AFA214-2C6D-FC9B-BFA4-14B20623E5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499" y="1342281"/>
                <a:ext cx="11515411" cy="5293112"/>
              </a:xfrm>
              <a:blipFill>
                <a:blip r:embed="rId2"/>
                <a:stretch>
                  <a:fillRect l="-953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2D09-42A6-C4DE-388E-B99E933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53B0C4-39FE-938C-CA9C-45988821D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89214"/>
              </p:ext>
            </p:extLst>
          </p:nvPr>
        </p:nvGraphicFramePr>
        <p:xfrm>
          <a:off x="712959" y="3734158"/>
          <a:ext cx="7697394" cy="1956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999">
                  <a:extLst>
                    <a:ext uri="{9D8B030D-6E8A-4147-A177-3AD203B41FA5}">
                      <a16:colId xmlns:a16="http://schemas.microsoft.com/office/drawing/2014/main" val="1080607746"/>
                    </a:ext>
                  </a:extLst>
                </a:gridCol>
                <a:gridCol w="2456121">
                  <a:extLst>
                    <a:ext uri="{9D8B030D-6E8A-4147-A177-3AD203B41FA5}">
                      <a16:colId xmlns:a16="http://schemas.microsoft.com/office/drawing/2014/main" val="1896674292"/>
                    </a:ext>
                  </a:extLst>
                </a:gridCol>
                <a:gridCol w="3551274">
                  <a:extLst>
                    <a:ext uri="{9D8B030D-6E8A-4147-A177-3AD203B41FA5}">
                      <a16:colId xmlns:a16="http://schemas.microsoft.com/office/drawing/2014/main" val="2194784335"/>
                    </a:ext>
                  </a:extLst>
                </a:gridCol>
              </a:tblGrid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Correct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05943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100#10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is a multiple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17222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101#11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is not a multiple of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55276"/>
                  </a:ext>
                </a:extLst>
              </a:tr>
              <a:tr h="489157">
                <a:tc>
                  <a:txBody>
                    <a:bodyPr/>
                    <a:lstStyle/>
                    <a:p>
                      <a:r>
                        <a:rPr lang="en-US" sz="2400" dirty="0"/>
                        <a:t>1#1#0###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“Invalid”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3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7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9EA0-7608-EDDA-5601-407B23B8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graphs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A8714-F290-450F-EE3C-E8276630F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 its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matrix</a:t>
                </a:r>
                <a:r>
                  <a:rPr lang="en-US" dirty="0"/>
                  <a:t>, unraveled into a string, so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A8714-F290-450F-EE3C-E8276630F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F5931-3492-7D7B-A650-E472B64E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7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16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117" y="1910353"/>
                <a:ext cx="11487150" cy="51149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encoded as a string</a:t>
                </a:r>
                <a:r>
                  <a:rPr lang="en-US" dirty="0"/>
                  <a:t> (a number, a graph, a polynomial, a function, …), then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specific choice of how to 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</a:t>
                </a:r>
                <a:r>
                  <a:rPr lang="en-US" dirty="0"/>
                  <a:t> make a difference, but it usually doesn’t make a </a:t>
                </a:r>
                <a:r>
                  <a:rPr lang="en-US" dirty="0">
                    <a:solidFill>
                      <a:schemeClr val="accent1"/>
                    </a:solidFill>
                  </a:rPr>
                  <a:t>big</a:t>
                </a:r>
                <a:r>
                  <a:rPr lang="en-US" dirty="0"/>
                  <a:t> difference, provided we choose something 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117" y="1910353"/>
                <a:ext cx="11487150" cy="5114925"/>
              </a:xfrm>
              <a:blipFill>
                <a:blip r:embed="rId2"/>
                <a:stretch>
                  <a:fillRect l="-955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21D27-B039-3893-A133-9723DDF8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BD410-4114-742A-E687-FF4439236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7460" y="1736724"/>
                <a:ext cx="11717079" cy="49366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“Deciding a language” will be our mathematical model of “solving a problem”</a:t>
                </a:r>
              </a:p>
              <a:p>
                <a:r>
                  <a:rPr lang="en-US" b="1" dirty="0"/>
                  <a:t>OBJECTION: </a:t>
                </a:r>
                <a:r>
                  <a:rPr lang="en-US" dirty="0"/>
                  <a:t>“There are many interesting problems for which the desired </a:t>
                </a:r>
                <a:r>
                  <a:rPr lang="en-US" dirty="0">
                    <a:solidFill>
                      <a:schemeClr val="accent1"/>
                    </a:solidFill>
                  </a:rPr>
                  <a:t>output</a:t>
                </a:r>
                <a:r>
                  <a:rPr lang="en-US" dirty="0"/>
                  <a:t> is something more complicated than a binary yes/no answer.”</a:t>
                </a:r>
              </a:p>
              <a:p>
                <a:r>
                  <a:rPr lang="en-US" dirty="0"/>
                  <a:t>Example: “</a:t>
                </a:r>
                <a:r>
                  <a:rPr lang="en-US" dirty="0">
                    <a:solidFill>
                      <a:schemeClr val="accent1"/>
                    </a:solidFill>
                  </a:rPr>
                  <a:t>Sort</a:t>
                </a:r>
                <a:r>
                  <a:rPr lang="en-US" dirty="0"/>
                  <a:t> a given list of integers”</a:t>
                </a:r>
              </a:p>
              <a:p>
                <a:r>
                  <a:rPr lang="en-US" dirty="0"/>
                  <a:t>Example: “Given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find the </a:t>
                </a:r>
                <a:r>
                  <a:rPr lang="en-US" dirty="0">
                    <a:solidFill>
                      <a:schemeClr val="accent1"/>
                    </a:solidFill>
                  </a:rPr>
                  <a:t>largest clique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(A </a:t>
                </a:r>
                <a:r>
                  <a:rPr lang="en-US" dirty="0">
                    <a:solidFill>
                      <a:schemeClr val="accent1"/>
                    </a:solidFill>
                  </a:rPr>
                  <a:t>clique</a:t>
                </a:r>
                <a:r>
                  <a:rPr lang="en-US" dirty="0"/>
                  <a:t> is a set of vertices that are all connected to one another)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BD410-4114-742A-E687-FF4439236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460" y="1736724"/>
                <a:ext cx="11717079" cy="4936682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80E90-40B4-C641-8BFE-F5C21CD7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9806-D141-D189-01A8-9288C751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decision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F0AD5-4701-FD75-505F-A333D27FC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423" y="1690688"/>
                <a:ext cx="10962168" cy="4830356"/>
              </a:xfrm>
            </p:spPr>
            <p:txBody>
              <a:bodyPr/>
              <a:lstStyle/>
              <a:p>
                <a:r>
                  <a:rPr lang="en-US" b="1" dirty="0"/>
                  <a:t>RESPONSE 1:</a:t>
                </a:r>
                <a:r>
                  <a:rPr lang="en-US" dirty="0"/>
                  <a:t> We focus on languages </a:t>
                </a:r>
                <a:r>
                  <a:rPr lang="en-US" dirty="0">
                    <a:solidFill>
                      <a:schemeClr val="accent1"/>
                    </a:solidFill>
                  </a:rPr>
                  <a:t>for simplicity’s sake</a:t>
                </a:r>
                <a:endParaRPr lang="en-US" dirty="0"/>
              </a:p>
              <a:p>
                <a:r>
                  <a:rPr lang="en-US" b="1" dirty="0"/>
                  <a:t>RESPONSE 2: </a:t>
                </a:r>
                <a:r>
                  <a:rPr lang="en-US" dirty="0"/>
                  <a:t>In many cases, even if the problem we are interested in is not a decision problem, we can formulate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related</a:t>
                </a:r>
                <a:r>
                  <a:rPr lang="en-US" dirty="0"/>
                  <a:t> language that “captures the essence of” the problem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on this later…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F0AD5-4701-FD75-505F-A333D27FC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423" y="1690688"/>
                <a:ext cx="10962168" cy="4830356"/>
              </a:xfrm>
              <a:blipFill>
                <a:blip r:embed="rId2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7DC32-1449-73DE-F835-053F661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949E-244D-E752-9873-ADCE614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E9E0-0C67-97A9-8287-940F0DE2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of “solving a problem:” deciding a language</a:t>
            </a:r>
          </a:p>
          <a:p>
            <a:pPr lvl="1"/>
            <a:r>
              <a:rPr lang="en-US" dirty="0"/>
              <a:t>It’s a </a:t>
            </a:r>
            <a:r>
              <a:rPr lang="en-US" dirty="0">
                <a:solidFill>
                  <a:schemeClr val="accent1"/>
                </a:solidFill>
              </a:rPr>
              <a:t>pretty good</a:t>
            </a:r>
            <a:r>
              <a:rPr lang="en-US" dirty="0"/>
              <a:t> model, but admittedly, it does not encompass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possible computational problems</a:t>
            </a:r>
          </a:p>
          <a:p>
            <a:r>
              <a:rPr lang="en-US" dirty="0"/>
              <a:t>Model of “computation:” the Turing machine</a:t>
            </a:r>
          </a:p>
          <a:p>
            <a:pPr lvl="1"/>
            <a:r>
              <a:rPr lang="en-US" dirty="0"/>
              <a:t>Does this model encompass </a:t>
            </a:r>
            <a:r>
              <a:rPr lang="en-US" dirty="0">
                <a:solidFill>
                  <a:schemeClr val="accent1"/>
                </a:solidFill>
              </a:rPr>
              <a:t>all possible algorithms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80E57-BCD4-295C-F98C-EC93F56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4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97F8-8513-EE4C-8C86-EAA6644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Church-Turing thesis says that the Turing machine model is the </a:t>
            </a:r>
            <a:r>
              <a:rPr lang="en-US" dirty="0">
                <a:solidFill>
                  <a:schemeClr val="accent1"/>
                </a:solidFill>
              </a:rPr>
              <a:t>“correct” model </a:t>
            </a:r>
            <a:r>
              <a:rPr lang="en-US" dirty="0"/>
              <a:t>of arbitrary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thesis says that the </a:t>
            </a:r>
            <a:r>
              <a:rPr lang="en-US" dirty="0">
                <a:solidFill>
                  <a:schemeClr val="accent1"/>
                </a:solidFill>
              </a:rPr>
              <a:t>informal</a:t>
            </a:r>
            <a:r>
              <a:rPr lang="en-US" dirty="0"/>
              <a:t> concept of an “algorithm” is successfully captured by the </a:t>
            </a:r>
            <a:r>
              <a:rPr lang="en-US" dirty="0">
                <a:solidFill>
                  <a:schemeClr val="accent1"/>
                </a:solidFill>
              </a:rPr>
              <a:t>rigorous definition</a:t>
            </a:r>
            <a:r>
              <a:rPr lang="en-US" dirty="0"/>
              <a:t> of a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358-514B-9A67-316A-34BEB5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258"/>
            <a:ext cx="10515600" cy="954532"/>
          </a:xfrm>
        </p:spPr>
        <p:txBody>
          <a:bodyPr/>
          <a:lstStyle/>
          <a:p>
            <a:r>
              <a:rPr lang="en-US" dirty="0"/>
              <a:t>Are Turing machines too powerful?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 </a:t>
                </a:r>
                <a:r>
                  <a:rPr lang="en-US" dirty="0"/>
                  <a:t>“The Turing machine’s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 tape</a:t>
                </a:r>
                <a:r>
                  <a:rPr lang="en-US" dirty="0"/>
                  <a:t> is unrealistic!”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1: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some language, then on any </a:t>
                </a:r>
                <a:r>
                  <a:rPr lang="en-US" dirty="0">
                    <a:solidFill>
                      <a:schemeClr val="accent1"/>
                    </a:solidFill>
                  </a:rPr>
                  <a:t>particular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finite</a:t>
                </a:r>
                <a:r>
                  <a:rPr lang="en-US" dirty="0"/>
                  <a:t> amount of space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2: </a:t>
                </a:r>
                <a:r>
                  <a:rPr lang="en-US" dirty="0"/>
                  <a:t>We are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idealized</a:t>
                </a:r>
                <a:r>
                  <a:rPr lang="en-US" dirty="0"/>
                  <a:t> computation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0FB4-1B08-3EFB-BA7D-F349F7C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97F6-C683-125D-6A10-009B8963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A002E-D97E-33C7-85AE-EC16383F5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141" y="1825625"/>
                <a:ext cx="11313040" cy="48303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set of strings, all of which are over the same alphabet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That is,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an alphabet, then 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same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backward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BALANCED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equal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zeroes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ones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PYTHON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valid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Python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programs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syntax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A002E-D97E-33C7-85AE-EC16383F5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141" y="1825625"/>
                <a:ext cx="11313040" cy="4830356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BB01-E98E-AEB9-F182-8FA2D3B2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8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C9F8-246D-EB3A-C6AA-C48A9B20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E26A5-E43F-B31E-D3CC-514A39FED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with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E26A5-E43F-B31E-D3CC-514A39FED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9B60-7866-CE06-C048-AB29A7F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7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A TM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0F8F-369C-CBA7-36C0-122BB67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/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/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/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/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/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/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/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/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16DC4-177E-A7BB-B0AA-67EAB7953C24}"/>
              </a:ext>
            </a:extLst>
          </p:cNvPr>
          <p:cNvCxnSpPr>
            <a:stCxn id="43" idx="7"/>
            <a:endCxn id="44" idx="3"/>
          </p:cNvCxnSpPr>
          <p:nvPr/>
        </p:nvCxnSpPr>
        <p:spPr>
          <a:xfrm flipV="1">
            <a:off x="4428971" y="2874085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/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6CE1B1-86D7-839C-F68B-A23C9E4C19E3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428971" y="4007755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/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3B1F3B-5A02-C9FB-764B-422A53ADA180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3393861" y="4007755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/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ED25FC-DC86-350C-6567-80CA01A8B7B1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5749976" y="2671090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FB1B38-2728-C9F0-BE55-F4B30A5887FB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5749976" y="4907472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/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/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F4087BED-C755-0570-3AE4-BEA530362BA1}"/>
              </a:ext>
            </a:extLst>
          </p:cNvPr>
          <p:cNvSpPr/>
          <p:nvPr/>
        </p:nvSpPr>
        <p:spPr>
          <a:xfrm>
            <a:off x="5301442" y="2030361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/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0374DB38-75B1-805A-DDC0-3813D8D7C082}"/>
              </a:ext>
            </a:extLst>
          </p:cNvPr>
          <p:cNvSpPr/>
          <p:nvPr/>
        </p:nvSpPr>
        <p:spPr>
          <a:xfrm flipV="1">
            <a:off x="5301442" y="4848599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/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1CC3FC-AFB4-5697-02D3-E1DA4BF2BF76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7677683" y="2892636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E04492-5AAC-149F-95BF-023D82A849CC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7677683" y="4128048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/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/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B66DFD-42A2-4D95-0D18-C0E1C27E819C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6196214" y="2892636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/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908ABF-5C2D-F11F-385A-1114346F66D5}"/>
              </a:ext>
            </a:extLst>
          </p:cNvPr>
          <p:cNvCxnSpPr>
            <a:cxnSpLocks/>
            <a:stCxn id="47" idx="1"/>
            <a:endCxn id="48" idx="5"/>
          </p:cNvCxnSpPr>
          <p:nvPr/>
        </p:nvCxnSpPr>
        <p:spPr>
          <a:xfrm flipH="1" flipV="1">
            <a:off x="6196214" y="4007755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/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F0C2CA99-B9B2-1ABB-81DB-786139FF65E0}"/>
              </a:ext>
            </a:extLst>
          </p:cNvPr>
          <p:cNvSpPr/>
          <p:nvPr/>
        </p:nvSpPr>
        <p:spPr>
          <a:xfrm rot="5400000">
            <a:off x="6163201" y="3499026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/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0,1←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786C0B-7E9B-5F7D-2FF1-8936C88E33BD}"/>
              </a:ext>
            </a:extLst>
          </p:cNvPr>
          <p:cNvCxnSpPr>
            <a:cxnSpLocks/>
            <a:stCxn id="48" idx="2"/>
            <a:endCxn id="43" idx="6"/>
          </p:cNvCxnSpPr>
          <p:nvPr/>
        </p:nvCxnSpPr>
        <p:spPr>
          <a:xfrm flipH="1">
            <a:off x="4513055" y="3804760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/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5C3780-BCC0-23BB-FAE4-4C8DFD7FA7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46114" y="2990264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3E08-E6D2-4182-361C-76B3DDC2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365125"/>
            <a:ext cx="11174819" cy="1325563"/>
          </a:xfrm>
        </p:spPr>
        <p:txBody>
          <a:bodyPr/>
          <a:lstStyle/>
          <a:p>
            <a:r>
              <a:rPr lang="en-US" dirty="0"/>
              <a:t>Example: This TM does not decide any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9231-29FA-C5B5-ED7E-3D2A18D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C39697E-EBBF-53AA-1DCF-200AF45D7AB0}"/>
                  </a:ext>
                </a:extLst>
              </p:cNvPr>
              <p:cNvSpPr/>
              <p:nvPr/>
            </p:nvSpPr>
            <p:spPr>
              <a:xfrm>
                <a:off x="5377503" y="357705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C39697E-EBBF-53AA-1DCF-200AF45D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503" y="3577052"/>
                <a:ext cx="574159" cy="5741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09A3C3-10C2-CC1E-AACF-94CFF30EFB2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84651" y="3112228"/>
            <a:ext cx="676936" cy="548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8E0559-B9F1-EE74-BC46-C060267092A7}"/>
                  </a:ext>
                </a:extLst>
              </p:cNvPr>
              <p:cNvSpPr/>
              <p:nvPr/>
            </p:nvSpPr>
            <p:spPr>
              <a:xfrm>
                <a:off x="6541640" y="2227520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8E0559-B9F1-EE74-BC46-C06026709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640" y="2227520"/>
                <a:ext cx="914401" cy="914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3AF2C29D-AB40-364C-22BB-71FEC49954AB}"/>
              </a:ext>
            </a:extLst>
          </p:cNvPr>
          <p:cNvSpPr/>
          <p:nvPr/>
        </p:nvSpPr>
        <p:spPr>
          <a:xfrm flipV="1">
            <a:off x="5514150" y="3793142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F7CA85-9CC3-F28F-7469-2A9BFF7A6037}"/>
                  </a:ext>
                </a:extLst>
              </p:cNvPr>
              <p:cNvSpPr txBox="1"/>
              <p:nvPr/>
            </p:nvSpPr>
            <p:spPr>
              <a:xfrm>
                <a:off x="5111689" y="4606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F7CA85-9CC3-F28F-7469-2A9BFF7A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89" y="4606632"/>
                <a:ext cx="11057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77EAAD5-DBA2-0F36-E5AA-0D0A0E0FFBC4}"/>
                  </a:ext>
                </a:extLst>
              </p:cNvPr>
              <p:cNvSpPr/>
              <p:nvPr/>
            </p:nvSpPr>
            <p:spPr>
              <a:xfrm>
                <a:off x="6864930" y="4760520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77EAAD5-DBA2-0F36-E5AA-0D0A0E0FF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930" y="4760520"/>
                <a:ext cx="914401" cy="914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7D20E8-4879-CB0A-0F78-21E2A48945AB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5867578" y="3008010"/>
            <a:ext cx="807973" cy="65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076073-95B5-DFC3-8CD9-6A3700C9AD6A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5867578" y="4067127"/>
            <a:ext cx="1131263" cy="827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2D2400-60BA-CD40-3B80-9B45E837DBD4}"/>
                  </a:ext>
                </a:extLst>
              </p:cNvPr>
              <p:cNvSpPr txBox="1"/>
              <p:nvPr/>
            </p:nvSpPr>
            <p:spPr>
              <a:xfrm rot="19098075">
                <a:off x="5607471" y="3070428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2D2400-60BA-CD40-3B80-9B45E837D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5607471" y="3070428"/>
                <a:ext cx="11057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0AB57-A126-F032-4C35-3DA9BE0E0D17}"/>
                  </a:ext>
                </a:extLst>
              </p:cNvPr>
              <p:cNvSpPr txBox="1"/>
              <p:nvPr/>
            </p:nvSpPr>
            <p:spPr>
              <a:xfrm rot="2071123">
                <a:off x="5902567" y="416071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00AB57-A126-F032-4C35-3DA9BE0E0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1123">
                <a:off x="5902567" y="4160719"/>
                <a:ext cx="11057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3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ECCD-753B-67FA-A5C5-60EBBD04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as a model of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65CA-DA90-5E42-63A0-4E9A82D6C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423" y="1825625"/>
                <a:ext cx="11238614" cy="4351338"/>
              </a:xfrm>
            </p:spPr>
            <p:txBody>
              <a:bodyPr/>
              <a:lstStyle/>
              <a:p>
                <a:r>
                  <a:rPr lang="en-US" dirty="0"/>
                  <a:t>Each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represents a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: “Given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palindrome</a:t>
                </a:r>
              </a:p>
              <a:p>
                <a:pPr lvl="1"/>
                <a:r>
                  <a:rPr lang="en-US" dirty="0"/>
                  <a:t>Given a text file, determine whether it is a valid Python program</a:t>
                </a:r>
              </a:p>
              <a:p>
                <a:r>
                  <a:rPr lang="en-US" dirty="0"/>
                  <a:t>“Deciding a language” will be our mathematical model of “solving a problem”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A65CA-DA90-5E42-63A0-4E9A82D6C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423" y="1825625"/>
                <a:ext cx="11238614" cy="4351338"/>
              </a:xfrm>
              <a:blipFill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E00-EC5D-120C-0DBB-49CCD9B7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25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B472-1B9F-21B7-E781-98E94F07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about things other than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D54E-42B9-EA11-B76E-549767588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OBJECTION: </a:t>
                </a:r>
                <a:r>
                  <a:rPr lang="en-US" dirty="0"/>
                  <a:t>“There are many interesting computational problems in which the input is </a:t>
                </a:r>
                <a:r>
                  <a:rPr lang="en-US" dirty="0">
                    <a:solidFill>
                      <a:schemeClr val="accent1"/>
                    </a:solidFill>
                  </a:rPr>
                  <a:t>something other than a string.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For example, consider the </a:t>
                </a:r>
                <a:r>
                  <a:rPr lang="en-US" dirty="0">
                    <a:solidFill>
                      <a:schemeClr val="accent1"/>
                    </a:solidFill>
                  </a:rPr>
                  <a:t>primality testing </a:t>
                </a:r>
                <a:r>
                  <a:rPr lang="en-US" dirty="0"/>
                  <a:t>problem: “Given a </a:t>
                </a:r>
                <a:r>
                  <a:rPr lang="en-US" dirty="0">
                    <a:solidFill>
                      <a:schemeClr val="accent1"/>
                    </a:solidFill>
                  </a:rPr>
                  <a:t>positive integer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prime”</a:t>
                </a:r>
              </a:p>
              <a:p>
                <a:r>
                  <a:rPr lang="en-US" dirty="0"/>
                  <a:t>Does primality testing go beyond the “deciding a language” framework?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5D54E-42B9-EA11-B76E-549767588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207D-D65F-F6C1-260C-F6AE5784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2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B081-A425-06F5-B0A1-53487799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numbers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D3A02-CAB6-B933-D48A-2BF531692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7989"/>
                <a:ext cx="10515600" cy="49154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RESPONSE: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a nonnegative integer, we 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denote the binary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i.e., the standard base-2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Primality testing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D3A02-CAB6-B933-D48A-2BF531692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7989"/>
                <a:ext cx="10515600" cy="4915417"/>
              </a:xfrm>
              <a:blipFill>
                <a:blip r:embed="rId2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D53F-A028-FFB8-2A6F-2D0285B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03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147370</TotalTime>
  <Words>1290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problems can be solved through computation?</vt:lpstr>
      <vt:lpstr>Languages</vt:lpstr>
      <vt:lpstr>Deciding a language</vt:lpstr>
      <vt:lpstr>Example: A TM that decides "PALINDROMES"</vt:lpstr>
      <vt:lpstr>Example: This TM does not decide any language</vt:lpstr>
      <vt:lpstr>Languages as a model of problems</vt:lpstr>
      <vt:lpstr>Problems about things other than strings</vt:lpstr>
      <vt:lpstr>Encoding numbers as strings</vt:lpstr>
      <vt:lpstr>Encoding the input as a string</vt:lpstr>
      <vt:lpstr>Multiple possible encodings</vt:lpstr>
      <vt:lpstr>Integer divisibility</vt:lpstr>
      <vt:lpstr>Encoding a pair of integers as a string</vt:lpstr>
      <vt:lpstr>“Invalid” inputs</vt:lpstr>
      <vt:lpstr>Encoding graphs as strings</vt:lpstr>
      <vt:lpstr>Encoding other things as strings</vt:lpstr>
      <vt:lpstr>Beyond decision problems</vt:lpstr>
      <vt:lpstr>Beyond decision problems</vt:lpstr>
      <vt:lpstr>Which problems can be solved through computation?</vt:lpstr>
      <vt:lpstr>Mathematical models</vt:lpstr>
      <vt:lpstr>The Church-Turing Thesis</vt:lpstr>
      <vt:lpstr>Church-Turing Thesis</vt:lpstr>
      <vt:lpstr>Are Turing machines too powerful?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413</cp:revision>
  <dcterms:created xsi:type="dcterms:W3CDTF">2022-12-12T23:26:37Z</dcterms:created>
  <dcterms:modified xsi:type="dcterms:W3CDTF">2024-03-22T16:02:40Z</dcterms:modified>
</cp:coreProperties>
</file>