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00" r:id="rId2"/>
    <p:sldId id="902" r:id="rId3"/>
    <p:sldId id="909" r:id="rId4"/>
    <p:sldId id="910" r:id="rId5"/>
    <p:sldId id="906" r:id="rId6"/>
    <p:sldId id="912" r:id="rId7"/>
    <p:sldId id="907" r:id="rId8"/>
    <p:sldId id="911" r:id="rId9"/>
    <p:sldId id="908" r:id="rId10"/>
    <p:sldId id="913" r:id="rId11"/>
    <p:sldId id="409" r:id="rId12"/>
    <p:sldId id="692" r:id="rId13"/>
    <p:sldId id="682" r:id="rId14"/>
    <p:sldId id="693" r:id="rId15"/>
    <p:sldId id="694" r:id="rId16"/>
    <p:sldId id="695" r:id="rId17"/>
    <p:sldId id="696" r:id="rId18"/>
    <p:sldId id="697" r:id="rId19"/>
    <p:sldId id="698" r:id="rId20"/>
    <p:sldId id="699" r:id="rId21"/>
    <p:sldId id="700" r:id="rId22"/>
    <p:sldId id="701" r:id="rId23"/>
    <p:sldId id="702" r:id="rId24"/>
    <p:sldId id="703" r:id="rId25"/>
    <p:sldId id="704" r:id="rId26"/>
    <p:sldId id="705" r:id="rId27"/>
    <p:sldId id="706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172C51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10" autoAdjust="0"/>
    <p:restoredTop sz="96327" autoAdjust="0"/>
  </p:normalViewPr>
  <p:slideViewPr>
    <p:cSldViewPr snapToGrid="0">
      <p:cViewPr varScale="1">
        <p:scale>
          <a:sx n="153" d="100"/>
          <a:sy n="153" d="100"/>
        </p:scale>
        <p:origin x="180" y="2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Winter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5C9508-EAAB-9323-26DC-4BA8C2883F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12347"/>
              </p:ext>
            </p:extLst>
          </p:nvPr>
        </p:nvGraphicFramePr>
        <p:xfrm>
          <a:off x="6163406" y="992226"/>
          <a:ext cx="4756635" cy="472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15">
                  <a:extLst>
                    <a:ext uri="{9D8B030D-6E8A-4147-A177-3AD203B41FA5}">
                      <a16:colId xmlns:a16="http://schemas.microsoft.com/office/drawing/2014/main" val="367172918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708923137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085203164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111601318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173736495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999636826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65155429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26516839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20610565"/>
                    </a:ext>
                  </a:extLst>
                </a:gridCol>
              </a:tblGrid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332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3671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27872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1389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3317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3995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024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81498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1067AE-0E75-D396-F6DE-3CAB6D870FD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31778" y="423491"/>
                <a:ext cx="11128443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1067AE-0E75-D396-F6DE-3CAB6D870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1778" y="423491"/>
                <a:ext cx="1112844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6E190-DA2B-35BC-4988-4C94C815F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596" y="1557503"/>
                <a:ext cx="11823404" cy="51248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endParaRPr lang="en-US" b="1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(Contrapositive)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and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is a polynomial-time mapping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is closed under reduction, this implies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symmetry,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and therefore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6E190-DA2B-35BC-4988-4C94C815F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596" y="1557503"/>
                <a:ext cx="11823404" cy="5124893"/>
              </a:xfr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959EC-15B7-C2FD-B0C0-5184BB8E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DCDF37-5AE4-12A6-51D8-DF8DE27757E6}"/>
                  </a:ext>
                </a:extLst>
              </p:cNvPr>
              <p:cNvSpPr/>
              <p:nvPr/>
            </p:nvSpPr>
            <p:spPr>
              <a:xfrm>
                <a:off x="710119" y="2344479"/>
                <a:ext cx="10389325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not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DCDF37-5AE4-12A6-51D8-DF8DE27757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19" y="2344479"/>
                <a:ext cx="10389325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69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14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A914-F337-A104-2EEC-932A3767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Facing intractability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2D407-3601-31EB-CB22-1157D1349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you need to solve some problem (for your job, your business, your hobby project, your research, …)</a:t>
                </a:r>
              </a:p>
              <a:p>
                <a:r>
                  <a:rPr lang="en-US" dirty="0"/>
                  <a:t>You formulate your problem as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You find a proof (or some compelling evidence)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🙁</a:t>
                </a:r>
              </a:p>
              <a:p>
                <a:pPr lvl="1"/>
                <a:r>
                  <a:rPr lang="en-US" dirty="0"/>
                  <a:t>Undecidability,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-completeness,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-completeness…</a:t>
                </a:r>
              </a:p>
              <a:p>
                <a:r>
                  <a:rPr lang="en-US" dirty="0"/>
                  <a:t>What now? Is it time to </a:t>
                </a:r>
                <a:r>
                  <a:rPr lang="en-US" dirty="0">
                    <a:solidFill>
                      <a:schemeClr val="accent1"/>
                    </a:solidFill>
                  </a:rPr>
                  <a:t>give up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2D407-3601-31EB-CB22-1157D1349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2BCCF-5CED-21B7-B0A7-3C216470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9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D73E-72E3-FB7F-7771-45363383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intractability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29E24-EED3-0419-1B2E-111B999452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392" y="1825625"/>
                <a:ext cx="11097928" cy="4351338"/>
              </a:xfrm>
            </p:spPr>
            <p:txBody>
              <a:bodyPr/>
              <a:lstStyle/>
              <a:p>
                <a:r>
                  <a:rPr lang="en-US" dirty="0"/>
                  <a:t>The 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does not </a:t>
                </a:r>
                <a:r>
                  <a:rPr lang="en-US" dirty="0">
                    <a:solidFill>
                      <a:schemeClr val="accent1"/>
                    </a:solidFill>
                  </a:rPr>
                  <a:t>necessarily</a:t>
                </a:r>
                <a:r>
                  <a:rPr lang="en-US" dirty="0"/>
                  <a:t> mean that you cannot solve your problem</a:t>
                </a:r>
              </a:p>
              <a:p>
                <a:r>
                  <a:rPr lang="en-US" dirty="0"/>
                  <a:t>There are, in fact, several approaches for </a:t>
                </a:r>
                <a:r>
                  <a:rPr lang="en-US" dirty="0">
                    <a:solidFill>
                      <a:schemeClr val="accent1"/>
                    </a:solidFill>
                  </a:rPr>
                  <a:t>coping</a:t>
                </a:r>
                <a:r>
                  <a:rPr lang="en-US" dirty="0"/>
                  <a:t> with the 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29E24-EED3-0419-1B2E-111B99945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392" y="1825625"/>
                <a:ext cx="11097928" cy="4351338"/>
              </a:xfrm>
              <a:blipFill>
                <a:blip r:embed="rId2"/>
                <a:stretch>
                  <a:fillRect l="-988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D35B6-3E1B-0782-37A6-EF36DF6C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50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D9CA-33F1-0E50-0573-0992C906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693D8A-2692-4E81-5567-CD0DD2A144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78979" cy="4351338"/>
              </a:xfrm>
            </p:spPr>
            <p:txBody>
              <a:bodyPr/>
              <a:lstStyle/>
              <a:p>
                <a:r>
                  <a:rPr lang="en-US" dirty="0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perhaps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Simplest approach for coping with intractability: Use the exponential-time algorithm</a:t>
                </a:r>
              </a:p>
              <a:p>
                <a:r>
                  <a:rPr lang="en-US" dirty="0"/>
                  <a:t>If your inputs happen to be very </a:t>
                </a:r>
                <a:r>
                  <a:rPr lang="en-US" dirty="0">
                    <a:solidFill>
                      <a:schemeClr val="accent1"/>
                    </a:solidFill>
                  </a:rPr>
                  <a:t>small</a:t>
                </a:r>
                <a:r>
                  <a:rPr lang="en-US" dirty="0"/>
                  <a:t>, then maybe the exponential time complexity is </a:t>
                </a:r>
                <a:r>
                  <a:rPr lang="en-US" dirty="0">
                    <a:solidFill>
                      <a:schemeClr val="accent1"/>
                    </a:solidFill>
                  </a:rPr>
                  <a:t>tolerable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693D8A-2692-4E81-5567-CD0DD2A14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78979" cy="4351338"/>
              </a:xfrm>
              <a:blipFill>
                <a:blip r:embed="rId2"/>
                <a:stretch>
                  <a:fillRect l="-1068" r="-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0D2A0-6BC2-A910-172E-ACB60781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44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9FA3-0612-83B3-DF3E-FC81E279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EEAE5-838E-8314-0185-267F6EEB82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/>
              <a:lstStyle/>
              <a:p>
                <a:r>
                  <a:rPr lang="en-US" dirty="0"/>
                  <a:t>Another approach: Maybe you can identify some </a:t>
                </a:r>
                <a:r>
                  <a:rPr lang="en-US" dirty="0">
                    <a:solidFill>
                      <a:schemeClr val="accent1"/>
                    </a:solidFill>
                  </a:rPr>
                  <a:t>additional structure</a:t>
                </a:r>
                <a:r>
                  <a:rPr lang="en-US" dirty="0"/>
                  <a:t> in the instances you care about, beyond the definition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Initially, you think you need to solve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satisfiable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CNF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formula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🙁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EEAE5-838E-8314-0185-267F6EEB8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2C746-7B01-92F7-6DDC-AED98625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5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CCD4-88B2-0B74-DFA6-EE27AC50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594EE-9DC5-3BDA-83D7-B40F5F3CB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0631" y="1825625"/>
                <a:ext cx="1162731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However, after studying your situation more closely, you realize that your instances are all “Horn formulas”</a:t>
                </a:r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Horn formula</a:t>
                </a:r>
                <a:r>
                  <a:rPr lang="en-US" dirty="0"/>
                  <a:t> is a CNF formula with at most one positive literal per clause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HORN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satisfiable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Horn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formula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Exercise: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HORN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594EE-9DC5-3BDA-83D7-B40F5F3CB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631" y="1825625"/>
                <a:ext cx="11627317" cy="4351338"/>
              </a:xfrm>
              <a:blipFill>
                <a:blip r:embed="rId2"/>
                <a:stretch>
                  <a:fillRect l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1AD0D-57E5-9C90-05EB-54704BD0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72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3640-3C03-A1D1-5DA3-32789B75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solvers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EA99A-C208-72DD-80DC-469D0B7A84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9764" y="1825625"/>
                <a:ext cx="11107554" cy="482543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Another approach: If your problem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you can try using a “SAT solver” (practical software for solving SAT)</a:t>
                </a:r>
              </a:p>
              <a:p>
                <a:r>
                  <a:rPr lang="en-US" dirty="0"/>
                  <a:t>For example, many software package managers use SAT solvers to resolve dependencies</a:t>
                </a:r>
                <a:endParaRPr lang="en-US" b="0" dirty="0"/>
              </a:p>
              <a:p>
                <a:r>
                  <a:rPr lang="en-US" dirty="0"/>
                  <a:t>Presumably, the reason this works is that there is some </a:t>
                </a:r>
                <a:r>
                  <a:rPr lang="en-US" dirty="0">
                    <a:solidFill>
                      <a:schemeClr val="accent1"/>
                    </a:solidFill>
                  </a:rPr>
                  <a:t>hidden structure</a:t>
                </a:r>
                <a:r>
                  <a:rPr lang="en-US" dirty="0"/>
                  <a:t> in the SAT instances that come up in practice (think Horn formulas)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EA99A-C208-72DD-80DC-469D0B7A8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764" y="1825625"/>
                <a:ext cx="11107554" cy="4825432"/>
              </a:xfrm>
              <a:blipFill>
                <a:blip r:embed="rId2"/>
                <a:stretch>
                  <a:fillRect l="-988" r="-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1DED6-CAE5-08A7-399B-1A500BF7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81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9121-96D9-DD93-D2B4-232F6949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solvers are not a panacea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9A6D-D144-4E04-5891-971684B72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04234"/>
              </a:xfrm>
            </p:spPr>
            <p:txBody>
              <a:bodyPr/>
              <a:lstStyle/>
              <a:p>
                <a:r>
                  <a:rPr lang="en-US" dirty="0"/>
                  <a:t>Note: The practical success of SAT solvers does not undermine the conjecture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are </a:t>
                </a:r>
                <a:r>
                  <a:rPr lang="en-US" dirty="0">
                    <a:solidFill>
                      <a:schemeClr val="accent1"/>
                    </a:solidFill>
                  </a:rPr>
                  <a:t>“hard instances”</a:t>
                </a:r>
                <a:r>
                  <a:rPr lang="en-US" dirty="0"/>
                  <a:t> on which practical SAT solvers fail badly </a:t>
                </a:r>
              </a:p>
              <a:p>
                <a:r>
                  <a:rPr lang="en-US" dirty="0"/>
                  <a:t>Cryptographers are very skilled at </a:t>
                </a:r>
                <a:r>
                  <a:rPr lang="en-US" dirty="0">
                    <a:solidFill>
                      <a:schemeClr val="accent1"/>
                    </a:solidFill>
                  </a:rPr>
                  <a:t>generating</a:t>
                </a:r>
                <a:r>
                  <a:rPr lang="en-US" dirty="0"/>
                  <a:t> such instances!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9A6D-D144-4E04-5891-971684B72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0423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F04BD-891A-B80E-DE2F-6401D36A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00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8CBE-9506-4A59-16F3-01E6407C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C9B8-332B-A9B5-0B3C-548B061E8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approach that we will discuss for coping with intractability is </a:t>
            </a:r>
            <a:r>
              <a:rPr lang="en-US" dirty="0">
                <a:solidFill>
                  <a:schemeClr val="accent1"/>
                </a:solidFill>
              </a:rPr>
              <a:t>approximation algorithms</a:t>
            </a:r>
          </a:p>
          <a:p>
            <a:r>
              <a:rPr lang="en-US" dirty="0"/>
              <a:t>This approach only makes sense if you are trying to solve an </a:t>
            </a:r>
            <a:r>
              <a:rPr lang="en-US" dirty="0">
                <a:solidFill>
                  <a:schemeClr val="accent1"/>
                </a:solidFill>
              </a:rPr>
              <a:t>optimization</a:t>
            </a:r>
            <a:r>
              <a:rPr lang="en-US" dirty="0"/>
              <a:t> problem</a:t>
            </a:r>
          </a:p>
          <a:p>
            <a:r>
              <a:rPr lang="en-US" dirty="0"/>
              <a:t>Example: the Knapsack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5A66E-D259-BB52-37DC-1556720C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9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D5BE25-AB02-3121-CE82-F8D02634F2C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D5BE25-AB02-3121-CE82-F8D02634F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6212A1-2581-9E0C-A84A-46D909933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is the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complements</a:t>
                </a:r>
                <a:r>
                  <a:rPr lang="en-US" dirty="0"/>
                  <a:t> of 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6212A1-2581-9E0C-A84A-46D909933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CBE7F-DE12-08EA-4F27-EC222D36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3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71B8-BDB7-85AA-2F20-345BFA46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AA6E8-02C5-8958-C91E-E539B902D6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141" y="1825624"/>
                <a:ext cx="10515601" cy="44692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Given: Positive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Interpretation: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</a:t>
                </a:r>
                <a:r>
                  <a:rPr lang="en-US" dirty="0">
                    <a:solidFill>
                      <a:schemeClr val="accent1"/>
                    </a:solidFill>
                  </a:rPr>
                  <a:t>weight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(in pounds) and </a:t>
                </a:r>
                <a:r>
                  <a:rPr lang="en-US" dirty="0">
                    <a:solidFill>
                      <a:schemeClr val="accent1"/>
                    </a:solidFill>
                  </a:rPr>
                  <a:t>value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(in dollars)</a:t>
                </a:r>
              </a:p>
              <a:p>
                <a:pPr lvl="1"/>
                <a:r>
                  <a:rPr lang="en-US" dirty="0"/>
                  <a:t>We can carry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pounds of stuff in our knapsack</a:t>
                </a:r>
              </a:p>
              <a:p>
                <a:r>
                  <a:rPr lang="en-US" dirty="0"/>
                  <a:t>Goal: Find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as large as possible, subject to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AA6E8-02C5-8958-C91E-E539B902D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141" y="1825624"/>
                <a:ext cx="10515601" cy="446929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1C2D3-E0C8-00D5-64AD-171DA2BF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 descr="A green backpack with a black background&#10;&#10;Description automatically generated">
            <a:extLst>
              <a:ext uri="{FF2B5EF4-FFF2-40B4-BE49-F238E27FC236}">
                <a16:creationId xmlns:a16="http://schemas.microsoft.com/office/drawing/2014/main" id="{14C64D61-38A0-9A71-AA38-6E75E4BC6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01" y="563079"/>
            <a:ext cx="2612958" cy="286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32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746DD9-C209-F2AD-66B2-1FFFE1D265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KNAPSACK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746DD9-C209-F2AD-66B2-1FFFE1D26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85C66-9586-B815-8A7B-7D55B296C4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4525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KNAPSACK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there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exists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1, 2, …,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(Proof omitted)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85C66-9586-B815-8A7B-7D55B296C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45253" cy="4351338"/>
              </a:xfrm>
              <a:blipFill>
                <a:blip r:embed="rId3"/>
                <a:stretch>
                  <a:fillRect l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F8ED0-AF21-853F-41BE-0B67F86D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BBCB31-15C2-083E-BF33-0959E261D4C6}"/>
                  </a:ext>
                </a:extLst>
              </p:cNvPr>
              <p:cNvSpPr/>
              <p:nvPr/>
            </p:nvSpPr>
            <p:spPr>
              <a:xfrm>
                <a:off x="3205533" y="3421781"/>
                <a:ext cx="5780934" cy="9312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KNAPSACK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BBCB31-15C2-083E-BF33-0959E261D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533" y="3421781"/>
                <a:ext cx="5780934" cy="931244"/>
              </a:xfrm>
              <a:prstGeom prst="rect">
                <a:avLst/>
              </a:prstGeom>
              <a:blipFill>
                <a:blip r:embed="rId4"/>
                <a:stretch>
                  <a:fillRect l="-1368" r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31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CF9E-E590-FD4E-26D1-0B95C581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Approximation algorithms for 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FD1A1C-BBE9-938F-6BF6-578608D82F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2845" y="1260837"/>
                <a:ext cx="11686309" cy="233441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define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…,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FD1A1C-BBE9-938F-6BF6-578608D82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845" y="1260837"/>
                <a:ext cx="11686309" cy="2334418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4B92C-60F0-79A9-6D1C-9AD66307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9FF9BF-53F0-974B-A692-4B741AF91B57}"/>
                  </a:ext>
                </a:extLst>
              </p:cNvPr>
              <p:cNvSpPr/>
              <p:nvPr/>
            </p:nvSpPr>
            <p:spPr>
              <a:xfrm>
                <a:off x="252846" y="3429000"/>
                <a:ext cx="11739056" cy="29510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7475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a poly-time algorithm such that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 algorithm outputs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…,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that:</a:t>
                </a:r>
              </a:p>
              <a:p>
                <a:pPr marL="457200" indent="-33972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33972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0.99⋅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9FF9BF-53F0-974B-A692-4B741AF91B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6" y="3429000"/>
                <a:ext cx="11739056" cy="2951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57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CF9E-E590-FD4E-26D1-0B95C581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Approximation algorithms for 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FD1A1C-BBE9-938F-6BF6-578608D82F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2845" y="1260837"/>
                <a:ext cx="11686309" cy="233441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define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…,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FD1A1C-BBE9-938F-6BF6-578608D82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845" y="1260837"/>
                <a:ext cx="11686309" cy="2334418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4B92C-60F0-79A9-6D1C-9AD66307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9FF9BF-53F0-974B-A692-4B741AF91B57}"/>
                  </a:ext>
                </a:extLst>
              </p:cNvPr>
              <p:cNvSpPr/>
              <p:nvPr/>
            </p:nvSpPr>
            <p:spPr>
              <a:xfrm>
                <a:off x="252846" y="3429000"/>
                <a:ext cx="11739056" cy="29510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7475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poly-time algorithm such that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 algorithm outputs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…,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that:</a:t>
                </a:r>
              </a:p>
              <a:p>
                <a:pPr marL="457200" indent="-33972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33972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9FF9BF-53F0-974B-A692-4B741AF91B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6" y="3429000"/>
                <a:ext cx="11739056" cy="2951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291010-D7BE-E1A1-7B85-D1200EB6BDA7}"/>
              </a:ext>
            </a:extLst>
          </p:cNvPr>
          <p:cNvSpPr/>
          <p:nvPr/>
        </p:nvSpPr>
        <p:spPr>
          <a:xfrm>
            <a:off x="6867728" y="5409349"/>
            <a:ext cx="4733287" cy="6840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(Proof omitted. Theorem won’t be on exam)</a:t>
            </a:r>
          </a:p>
        </p:txBody>
      </p:sp>
    </p:spTree>
    <p:extLst>
      <p:ext uri="{BB962C8B-B14F-4D97-AF65-F5344CB8AC3E}">
        <p14:creationId xmlns:p14="http://schemas.microsoft.com/office/powerpoint/2010/main" val="388940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C56E-830F-367C-0BF4-619B7BC6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algorithms are not a panacea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70697-3CA6-5004-D4E5-73C8ED40D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some cases, approximation algorithms take some of the sting out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</a:t>
                </a:r>
              </a:p>
              <a:p>
                <a:r>
                  <a:rPr lang="en-US" dirty="0"/>
                  <a:t>However, in other cases, approximation algorithms are unhelpful!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70697-3CA6-5004-D4E5-73C8ED40D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13EBE-A851-C169-6ECC-51EB5561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75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5D65-8103-8E86-8517-FDA90B05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329"/>
            <a:ext cx="10515600" cy="1325563"/>
          </a:xfrm>
        </p:spPr>
        <p:txBody>
          <a:bodyPr/>
          <a:lstStyle/>
          <a:p>
            <a:r>
              <a:rPr lang="en-US" dirty="0"/>
              <a:t>Inapproximability of the clique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99227B-341B-50F8-ACA4-99E6534CA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574"/>
                <a:ext cx="10515600" cy="5053631"/>
              </a:xfrm>
            </p:spPr>
            <p:txBody>
              <a:bodyPr/>
              <a:lstStyle/>
              <a:p>
                <a:r>
                  <a:rPr lang="en-US" dirty="0"/>
                  <a:t>For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/>
                  <a:t> be the size of the largest clique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99227B-341B-50F8-ACA4-99E6534CA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574"/>
                <a:ext cx="10515600" cy="505363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83A30-09A4-55BA-5EFC-3E847E26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27AB4D-F3FE-44F4-4B7F-B2C0D55A33DD}"/>
                  </a:ext>
                </a:extLst>
              </p:cNvPr>
              <p:cNvSpPr/>
              <p:nvPr/>
            </p:nvSpPr>
            <p:spPr>
              <a:xfrm>
                <a:off x="226472" y="2542315"/>
                <a:ext cx="11739056" cy="21760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7475"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Suppose there exists a poly-time algorithm such that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 algorithm outputs a clique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satisfying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≥0.01⋅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27AB4D-F3FE-44F4-4B7F-B2C0D55A3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72" y="2542315"/>
                <a:ext cx="11739056" cy="2176062"/>
              </a:xfrm>
              <a:prstGeom prst="rect">
                <a:avLst/>
              </a:prstGeom>
              <a:blipFill>
                <a:blip r:embed="rId3"/>
                <a:stretch>
                  <a:fillRect b="-2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8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5D65-8103-8E86-8517-FDA90B05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329"/>
            <a:ext cx="10515600" cy="1325563"/>
          </a:xfrm>
        </p:spPr>
        <p:txBody>
          <a:bodyPr/>
          <a:lstStyle/>
          <a:p>
            <a:r>
              <a:rPr lang="en-US" dirty="0"/>
              <a:t>Inapproximability of the clique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99227B-341B-50F8-ACA4-99E6534CA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574"/>
                <a:ext cx="10515600" cy="5053631"/>
              </a:xfrm>
            </p:spPr>
            <p:txBody>
              <a:bodyPr/>
              <a:lstStyle/>
              <a:p>
                <a:r>
                  <a:rPr lang="en-US" dirty="0"/>
                  <a:t>For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/>
                  <a:t> be the size of the largest clique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99227B-341B-50F8-ACA4-99E6534CA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574"/>
                <a:ext cx="10515600" cy="505363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83A30-09A4-55BA-5EFC-3E847E26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27AB4D-F3FE-44F4-4B7F-B2C0D55A33DD}"/>
                  </a:ext>
                </a:extLst>
              </p:cNvPr>
              <p:cNvSpPr/>
              <p:nvPr/>
            </p:nvSpPr>
            <p:spPr>
              <a:xfrm>
                <a:off x="226472" y="2542315"/>
                <a:ext cx="11739056" cy="21760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7475"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Suppose there exists a poly-time algorithm such that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 algorithm outputs a clique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satisfying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ra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27AB4D-F3FE-44F4-4B7F-B2C0D55A3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72" y="2542315"/>
                <a:ext cx="11739056" cy="2176062"/>
              </a:xfrm>
              <a:prstGeom prst="rect">
                <a:avLst/>
              </a:prstGeom>
              <a:blipFill>
                <a:blip r:embed="rId3"/>
                <a:stretch>
                  <a:fillRect b="-4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88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5D65-8103-8E86-8517-FDA90B05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329"/>
            <a:ext cx="10515600" cy="1325563"/>
          </a:xfrm>
        </p:spPr>
        <p:txBody>
          <a:bodyPr/>
          <a:lstStyle/>
          <a:p>
            <a:r>
              <a:rPr lang="en-US" dirty="0"/>
              <a:t>Inapproximability of the clique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99227B-341B-50F8-ACA4-99E6534CA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574"/>
                <a:ext cx="10515600" cy="5130097"/>
              </a:xfrm>
            </p:spPr>
            <p:txBody>
              <a:bodyPr/>
              <a:lstStyle/>
              <a:p>
                <a:r>
                  <a:rPr lang="en-US" dirty="0"/>
                  <a:t>For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/>
                  <a:t> be the size of the largest clique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(Proof is beyond the scope of this course)</a:t>
                </a:r>
              </a:p>
              <a:p>
                <a:r>
                  <a:rPr lang="en-US" dirty="0"/>
                  <a:t>(This theorem won’t be on the exam)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99227B-341B-50F8-ACA4-99E6534CA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574"/>
                <a:ext cx="10515600" cy="513009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83A30-09A4-55BA-5EFC-3E847E26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27AB4D-F3FE-44F4-4B7F-B2C0D55A33DD}"/>
                  </a:ext>
                </a:extLst>
              </p:cNvPr>
              <p:cNvSpPr/>
              <p:nvPr/>
            </p:nvSpPr>
            <p:spPr>
              <a:xfrm>
                <a:off x="226472" y="2542315"/>
                <a:ext cx="11739056" cy="21760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7475"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and suppose there exists a poly-time algorithm such that given a graph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 algorithm outputs a clique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satisfying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27AB4D-F3FE-44F4-4B7F-B2C0D55A3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72" y="2542315"/>
                <a:ext cx="11739056" cy="2176062"/>
              </a:xfrm>
              <a:prstGeom prst="rect">
                <a:avLst/>
              </a:prstGeom>
              <a:blipFill>
                <a:blip r:embed="rId3"/>
                <a:stretch>
                  <a:fillRect r="-934" b="-2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31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0BD915-5C69-2699-16D9-1DB67C2DC1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226901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0BD915-5C69-2699-16D9-1DB67C2DC1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226901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34F99-5148-A7F3-DF9C-963F6DA5B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9132" y="1455586"/>
                <a:ext cx="11653735" cy="5270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m:rPr>
                        <m:aln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prime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such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The certificate for non-membership is </a:t>
                </a:r>
                <a:r>
                  <a:rPr lang="en-US" dirty="0">
                    <a:solidFill>
                      <a:schemeClr val="accent1"/>
                    </a:solidFill>
                  </a:rPr>
                  <a:t>the full prime factorization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⋅⋯⋅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are distinct primes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/>
                  <a:t>, so the certificate has poly size</a:t>
                </a:r>
              </a:p>
              <a:p>
                <a:r>
                  <a:rPr lang="en-US" dirty="0"/>
                  <a:t>Verification: Confirm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prime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PRIMES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); confirm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really is equal to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and confirm that the 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bigger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34F99-5148-A7F3-DF9C-963F6DA5B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132" y="1455586"/>
                <a:ext cx="11653735" cy="5270360"/>
              </a:xfrm>
              <a:blipFill>
                <a:blip r:embed="rId3"/>
                <a:stretch>
                  <a:fillRect l="-941" r="-1412" b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AFBAD-4CE0-C55A-5E0F-D55F6851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3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A926E4-3E5A-BAB3-ACCF-3353BF4364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A926E4-3E5A-BAB3-ACCF-3353BF436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A5A31-6E69-31E2-ACF0-6EA1FE00B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2221" y="1825625"/>
                <a:ext cx="1036157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shown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means that </a:t>
                </a:r>
                <a:r>
                  <a:rPr lang="en-US" dirty="0">
                    <a:solidFill>
                      <a:schemeClr val="accent1"/>
                    </a:solidFill>
                  </a:rPr>
                  <a:t>for every instance, there is a certificate</a:t>
                </a:r>
                <a:r>
                  <a:rPr lang="en-US" dirty="0"/>
                  <a:t>: a certificate of membership for YES instances and a certificate of non-membership for NO instances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A5A31-6E69-31E2-ACF0-6EA1FE00B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2221" y="1825625"/>
                <a:ext cx="10361579" cy="4351338"/>
              </a:xfrm>
              <a:blipFill>
                <a:blip r:embed="rId3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76D6-562D-E7F2-F284-795C2E6E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6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412ED6-0AE6-B090-86CC-ADBAF21253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412ED6-0AE6-B090-86CC-ADBAF21253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61F1B-81D1-C5D2-88F7-0EBBDE61B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69921"/>
                <a:ext cx="10515600" cy="3007042"/>
              </a:xfrm>
            </p:spPr>
            <p:txBody>
              <a:bodyPr/>
              <a:lstStyle/>
              <a:p>
                <a:r>
                  <a:rPr lang="en-US" dirty="0"/>
                  <a:t>The statement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would mean that for every unsatisfiable circuit, there is some short certificate I could present to prove to you that a circuit is unsatisfiable</a:t>
                </a:r>
              </a:p>
              <a:p>
                <a:r>
                  <a:rPr lang="en-US" dirty="0"/>
                  <a:t>That sounds like a </a:t>
                </a:r>
                <a:r>
                  <a:rPr lang="en-US" dirty="0">
                    <a:solidFill>
                      <a:schemeClr val="accent1"/>
                    </a:solidFill>
                  </a:rPr>
                  <a:t>surprising</a:t>
                </a:r>
                <a:r>
                  <a:rPr lang="en-US" dirty="0"/>
                  <a:t> possibility! But we don’t really know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61F1B-81D1-C5D2-88F7-0EBBDE61B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69921"/>
                <a:ext cx="10515600" cy="3007042"/>
              </a:xfrm>
              <a:blipFill>
                <a:blip r:embed="rId3"/>
                <a:stretch>
                  <a:fillRect l="-1043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08F6E-BAC0-6E70-A68D-B356BBD9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3E2EF2-5D17-58C3-4757-A8252687A566}"/>
                  </a:ext>
                </a:extLst>
              </p:cNvPr>
              <p:cNvSpPr/>
              <p:nvPr/>
            </p:nvSpPr>
            <p:spPr>
              <a:xfrm>
                <a:off x="3935730" y="1779337"/>
                <a:ext cx="4320540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Conjecture: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3E2EF2-5D17-58C3-4757-A8252687A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30" y="1779337"/>
                <a:ext cx="432054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63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 rot="19483366">
            <a:off x="3875991" y="3030998"/>
            <a:ext cx="2484333" cy="35630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5480831" y="5247968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6795258" y="4044033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258" y="4044033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B52D9FC-ADBB-1A29-4CCC-3E9E1A9F4072}"/>
              </a:ext>
            </a:extLst>
          </p:cNvPr>
          <p:cNvGrpSpPr/>
          <p:nvPr/>
        </p:nvGrpSpPr>
        <p:grpSpPr>
          <a:xfrm>
            <a:off x="2584220" y="4312388"/>
            <a:ext cx="3337722" cy="738790"/>
            <a:chOff x="5258331" y="2984394"/>
            <a:chExt cx="3337722" cy="738790"/>
          </a:xfrm>
        </p:grpSpPr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C5CE280-B8A5-A12C-A75F-09C4A958C92B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/>
                <p:nvPr/>
              </p:nvSpPr>
              <p:spPr>
                <a:xfrm>
                  <a:off x="5258331" y="3353852"/>
                  <a:ext cx="12058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FACTOR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331" y="3353852"/>
                  <a:ext cx="120588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B489CA-36D8-1A66-8E97-15C8BC4B4B12}"/>
                </a:ext>
              </a:extLst>
            </p:cNvPr>
            <p:cNvSpPr/>
            <p:nvPr/>
          </p:nvSpPr>
          <p:spPr>
            <a:xfrm flipH="1" flipV="1">
              <a:off x="6322280" y="314430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52EDC0F-7232-D8BE-1545-E405B8CA9135}"/>
              </a:ext>
            </a:extLst>
          </p:cNvPr>
          <p:cNvSpPr/>
          <p:nvPr/>
        </p:nvSpPr>
        <p:spPr>
          <a:xfrm rot="2116634" flipH="1">
            <a:off x="5424246" y="3023268"/>
            <a:ext cx="2484333" cy="35630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7DBFD5-0A9B-EAC5-C5A0-1CB25551982F}"/>
                  </a:ext>
                </a:extLst>
              </p:cNvPr>
              <p:cNvSpPr txBox="1"/>
              <p:nvPr/>
            </p:nvSpPr>
            <p:spPr>
              <a:xfrm>
                <a:off x="5172967" y="4761590"/>
                <a:ext cx="1450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NP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coNP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7DBFD5-0A9B-EAC5-C5A0-1CB255519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967" y="4761590"/>
                <a:ext cx="14509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3C0958-55FD-894B-2535-2B37C8F4AC8E}"/>
                  </a:ext>
                </a:extLst>
              </p:cNvPr>
              <p:cNvSpPr txBox="1"/>
              <p:nvPr/>
            </p:nvSpPr>
            <p:spPr>
              <a:xfrm>
                <a:off x="4400256" y="4056930"/>
                <a:ext cx="772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3C0958-55FD-894B-2535-2B37C8F4A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256" y="4056930"/>
                <a:ext cx="7727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313D8F5-608E-0F3E-2295-CED0402EFA34}"/>
              </a:ext>
            </a:extLst>
          </p:cNvPr>
          <p:cNvGrpSpPr/>
          <p:nvPr/>
        </p:nvGrpSpPr>
        <p:grpSpPr>
          <a:xfrm>
            <a:off x="1854926" y="507210"/>
            <a:ext cx="8055428" cy="6017622"/>
            <a:chOff x="3068515" y="5149540"/>
            <a:chExt cx="835270" cy="1003042"/>
          </a:xfrm>
          <a:noFill/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1E1A916-3D90-A131-DBBA-BB809126CC3D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B4D01A6-F07E-C4A9-6021-5F6E806CE305}"/>
                    </a:ext>
                  </a:extLst>
                </p:cNvPr>
                <p:cNvSpPr txBox="1"/>
                <p:nvPr/>
              </p:nvSpPr>
              <p:spPr>
                <a:xfrm>
                  <a:off x="3438629" y="5387963"/>
                  <a:ext cx="99581" cy="6156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B4D01A6-F07E-C4A9-6021-5F6E806CE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629" y="5387963"/>
                  <a:ext cx="99581" cy="615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709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1067AE-0E75-D396-F6DE-3CAB6D870FD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31778" y="423491"/>
                <a:ext cx="11128443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1067AE-0E75-D396-F6DE-3CAB6D870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1778" y="423491"/>
                <a:ext cx="11128443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6E190-DA2B-35BC-4988-4C94C815F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4037" y="1825624"/>
                <a:ext cx="11451265" cy="46652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theorem gives us </a:t>
                </a:r>
                <a:r>
                  <a:rPr lang="en-US" dirty="0">
                    <a:solidFill>
                      <a:schemeClr val="accent1"/>
                    </a:solidFill>
                  </a:rPr>
                  <a:t>evidence</a:t>
                </a:r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</m:oMath>
                </a14:m>
                <a:r>
                  <a:rPr lang="en-US" dirty="0"/>
                  <a:t> is not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6E190-DA2B-35BC-4988-4C94C815F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037" y="1825624"/>
                <a:ext cx="11451265" cy="4665220"/>
              </a:xfrm>
              <a:blipFill>
                <a:blip r:embed="rId3"/>
                <a:stretch>
                  <a:fillRect l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959EC-15B7-C2FD-B0C0-5184BB8E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001E79-C325-D6F2-F6D7-EC812D91BED7}"/>
                  </a:ext>
                </a:extLst>
              </p:cNvPr>
              <p:cNvSpPr/>
              <p:nvPr/>
            </p:nvSpPr>
            <p:spPr>
              <a:xfrm>
                <a:off x="755421" y="2882327"/>
                <a:ext cx="10389325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Assuming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not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001E79-C325-D6F2-F6D7-EC812D91B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21" y="2882327"/>
                <a:ext cx="10389325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2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 rot="19483366">
            <a:off x="3806323" y="2656286"/>
            <a:ext cx="2484333" cy="35630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5411163" y="4873256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6725590" y="3669321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90" y="3669321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1184494">
            <a:off x="5531984" y="-2615068"/>
            <a:ext cx="4322562" cy="6216182"/>
          </a:xfrm>
          <a:prstGeom prst="arc">
            <a:avLst>
              <a:gd name="adj1" fmla="val 11109269"/>
              <a:gd name="adj2" fmla="val 205480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 rot="1000019">
                <a:off x="6515146" y="3072982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00019">
                <a:off x="6515146" y="3072982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b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7347180" y="144276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180" y="1442768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B52D9FC-ADBB-1A29-4CCC-3E9E1A9F4072}"/>
              </a:ext>
            </a:extLst>
          </p:cNvPr>
          <p:cNvGrpSpPr/>
          <p:nvPr/>
        </p:nvGrpSpPr>
        <p:grpSpPr>
          <a:xfrm>
            <a:off x="2514552" y="3937676"/>
            <a:ext cx="3337722" cy="738790"/>
            <a:chOff x="5258331" y="2984394"/>
            <a:chExt cx="3337722" cy="738790"/>
          </a:xfrm>
        </p:grpSpPr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C5CE280-B8A5-A12C-A75F-09C4A958C92B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/>
                <p:nvPr/>
              </p:nvSpPr>
              <p:spPr>
                <a:xfrm>
                  <a:off x="5258331" y="3353852"/>
                  <a:ext cx="12058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FACTOR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331" y="3353852"/>
                  <a:ext cx="120588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B489CA-36D8-1A66-8E97-15C8BC4B4B12}"/>
                </a:ext>
              </a:extLst>
            </p:cNvPr>
            <p:cNvSpPr/>
            <p:nvPr/>
          </p:nvSpPr>
          <p:spPr>
            <a:xfrm flipH="1" flipV="1">
              <a:off x="6322280" y="314430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52EDC0F-7232-D8BE-1545-E405B8CA9135}"/>
              </a:ext>
            </a:extLst>
          </p:cNvPr>
          <p:cNvSpPr/>
          <p:nvPr/>
        </p:nvSpPr>
        <p:spPr>
          <a:xfrm rot="2116634" flipH="1">
            <a:off x="5354578" y="2648556"/>
            <a:ext cx="2484333" cy="35630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248C8DA9-AEE6-6EFB-9D73-5498175540DA}"/>
              </a:ext>
            </a:extLst>
          </p:cNvPr>
          <p:cNvSpPr/>
          <p:nvPr/>
        </p:nvSpPr>
        <p:spPr>
          <a:xfrm rot="10415506" flipH="1">
            <a:off x="1688327" y="-2622797"/>
            <a:ext cx="4322562" cy="6216182"/>
          </a:xfrm>
          <a:prstGeom prst="arc">
            <a:avLst>
              <a:gd name="adj1" fmla="val 11255285"/>
              <a:gd name="adj2" fmla="val 205448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18C820-C8B1-00CE-E5D8-B0D58B953AFA}"/>
                  </a:ext>
                </a:extLst>
              </p:cNvPr>
              <p:cNvSpPr txBox="1"/>
              <p:nvPr/>
            </p:nvSpPr>
            <p:spPr>
              <a:xfrm>
                <a:off x="3005547" y="1436157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18C820-C8B1-00CE-E5D8-B0D58B953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547" y="1436157"/>
                <a:ext cx="1688123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2AEF5A-2B24-F8D8-4402-68F8EB7E00A7}"/>
                  </a:ext>
                </a:extLst>
              </p:cNvPr>
              <p:cNvSpPr txBox="1"/>
              <p:nvPr/>
            </p:nvSpPr>
            <p:spPr>
              <a:xfrm rot="20607014">
                <a:off x="3619853" y="301894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2AEF5A-2B24-F8D8-4402-68F8EB7E0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07014">
                <a:off x="3619853" y="3018948"/>
                <a:ext cx="1688123" cy="369332"/>
              </a:xfrm>
              <a:prstGeom prst="rect">
                <a:avLst/>
              </a:prstGeom>
              <a:blipFill>
                <a:blip r:embed="rId8"/>
                <a:stretch>
                  <a:fillRect t="-4348"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7DBFD5-0A9B-EAC5-C5A0-1CB25551982F}"/>
                  </a:ext>
                </a:extLst>
              </p:cNvPr>
              <p:cNvSpPr txBox="1"/>
              <p:nvPr/>
            </p:nvSpPr>
            <p:spPr>
              <a:xfrm>
                <a:off x="5103299" y="4386878"/>
                <a:ext cx="1450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NP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coNP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7DBFD5-0A9B-EAC5-C5A0-1CB255519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299" y="4386878"/>
                <a:ext cx="14509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3C0958-55FD-894B-2535-2B37C8F4AC8E}"/>
                  </a:ext>
                </a:extLst>
              </p:cNvPr>
              <p:cNvSpPr txBox="1"/>
              <p:nvPr/>
            </p:nvSpPr>
            <p:spPr>
              <a:xfrm>
                <a:off x="4330588" y="3682218"/>
                <a:ext cx="772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3C0958-55FD-894B-2535-2B37C8F4A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588" y="3682218"/>
                <a:ext cx="77271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9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B1D3CD-1685-73EA-D7FA-5208377AE9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is closed under reductions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B1D3CD-1685-73EA-D7FA-5208377AE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61B64-DAFB-E95A-4F7D-98DFC637D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477" y="1825624"/>
                <a:ext cx="10982527" cy="475027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Lemma: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and there is a poly-time mapping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Certificate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Whatever the certificate is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Size of the certificate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which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Verifier: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 first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, then run the verifier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the input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 Accept if it accepts and reject if it rejects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061B64-DAFB-E95A-4F7D-98DFC637D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477" y="1825624"/>
                <a:ext cx="10982527" cy="4750274"/>
              </a:xfrm>
              <a:blipFill>
                <a:blip r:embed="rId3"/>
                <a:stretch>
                  <a:fillRect l="-999" r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E8FD4-182C-22A8-B61C-88549DE8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000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0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193207</TotalTime>
  <Words>1438</Words>
  <Application>Microsoft Office PowerPoint</Application>
  <PresentationFormat>Widescreen</PresentationFormat>
  <Paragraphs>185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CMSC 28100  Introduction to Complexity Theory  Winter 2024 Instructor: William Hoza</vt:lpstr>
      <vt:lpstr>The complexity class "coNP"</vt:lpstr>
      <vt:lpstr>"FACTOR"∈"coNP" </vt:lpstr>
      <vt:lpstr>The complexity class "NP"∩"coNP"</vt:lpstr>
      <vt:lpstr>The "NP" vs. "coNP" problem</vt:lpstr>
      <vt:lpstr>PowerPoint Presentation</vt:lpstr>
      <vt:lpstr>"NP"-completeness and "NP"∩"coNP"</vt:lpstr>
      <vt:lpstr>PowerPoint Presentation</vt:lpstr>
      <vt:lpstr>"coNP" is closed under reductions</vt:lpstr>
      <vt:lpstr>"NP"-completeness and "NP"∩"coNP"</vt:lpstr>
      <vt:lpstr>Which problems can be solved through computation?</vt:lpstr>
      <vt:lpstr>Facing intractability</vt:lpstr>
      <vt:lpstr>Coping with intractability</vt:lpstr>
      <vt:lpstr>Small inputs</vt:lpstr>
      <vt:lpstr>Structured inputs</vt:lpstr>
      <vt:lpstr>Structured inputs</vt:lpstr>
      <vt:lpstr>SAT solvers</vt:lpstr>
      <vt:lpstr>SAT solvers are not a panacea</vt:lpstr>
      <vt:lpstr>Approximation algorithms</vt:lpstr>
      <vt:lpstr>The Knapsack problem</vt:lpstr>
      <vt:lpstr>"KNAPSACK" is "NP"-complete</vt:lpstr>
      <vt:lpstr>Approximation algorithms for Knapsack</vt:lpstr>
      <vt:lpstr>Approximation algorithms for Knapsack</vt:lpstr>
      <vt:lpstr>Approximation algorithms are not a panacea</vt:lpstr>
      <vt:lpstr>Inapproximability of the clique problem</vt:lpstr>
      <vt:lpstr>Inapproximability of the clique problem</vt:lpstr>
      <vt:lpstr>Inapproximability of the clique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481</cp:revision>
  <dcterms:created xsi:type="dcterms:W3CDTF">2022-12-12T23:26:37Z</dcterms:created>
  <dcterms:modified xsi:type="dcterms:W3CDTF">2024-02-19T20:53:34Z</dcterms:modified>
</cp:coreProperties>
</file>