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423" r:id="rId3"/>
    <p:sldId id="784" r:id="rId4"/>
    <p:sldId id="785" r:id="rId5"/>
    <p:sldId id="795" r:id="rId6"/>
    <p:sldId id="796" r:id="rId7"/>
    <p:sldId id="797" r:id="rId8"/>
    <p:sldId id="798" r:id="rId9"/>
    <p:sldId id="793" r:id="rId10"/>
    <p:sldId id="799" r:id="rId11"/>
    <p:sldId id="814" r:id="rId12"/>
    <p:sldId id="473" r:id="rId13"/>
    <p:sldId id="753" r:id="rId14"/>
    <p:sldId id="560" r:id="rId15"/>
    <p:sldId id="824" r:id="rId16"/>
    <p:sldId id="562" r:id="rId17"/>
    <p:sldId id="563" r:id="rId18"/>
    <p:sldId id="839" r:id="rId19"/>
    <p:sldId id="816" r:id="rId20"/>
    <p:sldId id="818" r:id="rId21"/>
    <p:sldId id="819" r:id="rId22"/>
    <p:sldId id="823" r:id="rId23"/>
    <p:sldId id="840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04" autoAdjust="0"/>
    <p:restoredTop sz="78870" autoAdjust="0"/>
  </p:normalViewPr>
  <p:slideViewPr>
    <p:cSldViewPr snapToGrid="0">
      <p:cViewPr varScale="1">
        <p:scale>
          <a:sx n="95" d="100"/>
          <a:sy n="95" d="100"/>
        </p:scale>
        <p:origin x="109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textbook for a tighter version of the theorem, where we have T log T instead of T^3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f(&lt;M&gt;#&lt;C&gt;) = &lt;NEXT(C)&gt; can be computed in time O(|&lt;M&gt;| * |&lt;C&gt;|)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1815836" y="1769262"/>
            <a:ext cx="3369719" cy="4642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F387BE-C461-BBF0-BB29-17231A042740}"/>
              </a:ext>
            </a:extLst>
          </p:cNvPr>
          <p:cNvSpPr/>
          <p:nvPr/>
        </p:nvSpPr>
        <p:spPr>
          <a:xfrm>
            <a:off x="2406869" y="3056403"/>
            <a:ext cx="2142979" cy="3165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2812207" y="4317927"/>
            <a:ext cx="1376979" cy="172552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2532453" y="2228166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1150713" y="367749"/>
            <a:ext cx="4680248" cy="6231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2812207" y="740813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4340464" y="1422201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3769246" y="3748931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3729998" y="5126146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4549848" y="1026865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6430840" y="4552288"/>
                <a:ext cx="1861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840" y="4552288"/>
                <a:ext cx="18617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7112073" y="815086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73" y="815086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3959550" y="4736954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4011796" y="3355274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/>
              <p:nvPr/>
            </p:nvSpPr>
            <p:spPr>
              <a:xfrm>
                <a:off x="6577889" y="3151337"/>
                <a:ext cx="4239253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rejects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within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steps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889" y="3151337"/>
                <a:ext cx="4239253" cy="387157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/>
              <p:nvPr/>
            </p:nvSpPr>
            <p:spPr>
              <a:xfrm>
                <a:off x="3205182" y="3359673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82" y="3359673"/>
                <a:ext cx="564064" cy="369332"/>
              </a:xfrm>
              <a:prstGeom prst="rect">
                <a:avLst/>
              </a:prstGeom>
              <a:blipFill>
                <a:blip r:embed="rId6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6F922-FD82-86A2-4967-4FF0A8A797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6966" y="55855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“Natural” languages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6F922-FD82-86A2-4967-4FF0A8A79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6966" y="558556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9D16-ED13-7CB9-E206-DC3057F76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453" y="1740878"/>
                <a:ext cx="10885809" cy="4818184"/>
              </a:xfrm>
            </p:spPr>
            <p:txBody>
              <a:bodyPr/>
              <a:lstStyle/>
              <a:p>
                <a:r>
                  <a:rPr lang="en-US" dirty="0"/>
                  <a:t>Now we know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exists</a:t>
                </a:r>
                <a:r>
                  <a:rPr lang="en-US" dirty="0"/>
                  <a:t> a decidable</a:t>
                </a:r>
                <a:br>
                  <a:rPr lang="en-US" dirty="0"/>
                </a:br>
                <a:r>
                  <a:rPr lang="en-US" dirty="0"/>
                  <a:t>language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the language seems a bit “artificial” / “contrived”</a:t>
                </a:r>
              </a:p>
              <a:p>
                <a:r>
                  <a:rPr lang="en-US" dirty="0"/>
                  <a:t>What </a:t>
                </a:r>
                <a:r>
                  <a:rPr lang="en-US" dirty="0">
                    <a:solidFill>
                      <a:schemeClr val="accent1"/>
                    </a:solidFill>
                  </a:rPr>
                  <a:t>else</a:t>
                </a:r>
                <a:r>
                  <a:rPr lang="en-US" dirty="0"/>
                  <a:t> is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we prove that some </a:t>
                </a:r>
                <a:r>
                  <a:rPr lang="en-US" dirty="0">
                    <a:solidFill>
                      <a:schemeClr val="accent1"/>
                    </a:solidFill>
                  </a:rPr>
                  <a:t>“natural”</a:t>
                </a:r>
                <a:r>
                  <a:rPr lang="en-US" dirty="0"/>
                  <a:t> decidable languages are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9D16-ED13-7CB9-E206-DC3057F76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453" y="1740878"/>
                <a:ext cx="10885809" cy="4818184"/>
              </a:xfrm>
              <a:blipFill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8F1C-F43E-B00A-3A4A-E526B042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FD7A9623-E1B2-46B5-79DB-30A874944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6D95-73FA-701B-B9F1-722B08B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languages over the alphabets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 mapping reduction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(“YES maps to YES”)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(“NO maps to NO”)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computable</a:t>
                </a:r>
                <a:r>
                  <a:rPr lang="en-US" dirty="0"/>
                  <a:t>, i.e., there exists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written on its tape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2FF5C-D3B6-438F-BDBF-988026EE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3"/>
            <a:ext cx="10515600" cy="1325563"/>
          </a:xfrm>
        </p:spPr>
        <p:txBody>
          <a:bodyPr/>
          <a:lstStyle/>
          <a:p>
            <a:r>
              <a:rPr lang="en-US" dirty="0"/>
              <a:t>Polynomial-time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</p:spPr>
            <p:txBody>
              <a:bodyPr/>
              <a:lstStyle/>
              <a:p>
                <a:r>
                  <a:rPr lang="en-US" dirty="0"/>
                  <a:t>A poly-time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way of </a:t>
                </a:r>
                <a:r>
                  <a:rPr lang="en-US" dirty="0">
                    <a:solidFill>
                      <a:schemeClr val="accent1"/>
                    </a:solidFill>
                  </a:rPr>
                  <a:t>efficiently</a:t>
                </a:r>
                <a:r>
                  <a:rPr lang="en-US" dirty="0"/>
                  <a:t> converting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equivalent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38DC1-9799-4504-4D5A-410FDA5F9FBA}"/>
              </a:ext>
            </a:extLst>
          </p:cNvPr>
          <p:cNvGrpSpPr/>
          <p:nvPr/>
        </p:nvGrpSpPr>
        <p:grpSpPr>
          <a:xfrm>
            <a:off x="2990626" y="3636085"/>
            <a:ext cx="5032337" cy="3002543"/>
            <a:chOff x="2990626" y="3636085"/>
            <a:chExt cx="5032337" cy="3002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D2AACD-0D96-B71D-A164-B6259A1F0559}"/>
                </a:ext>
              </a:extLst>
            </p:cNvPr>
            <p:cNvSpPr/>
            <p:nvPr/>
          </p:nvSpPr>
          <p:spPr>
            <a:xfrm>
              <a:off x="2990626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4997F-EF8F-663C-4533-B61CCF4E74F9}"/>
                </a:ext>
              </a:extLst>
            </p:cNvPr>
            <p:cNvSpPr/>
            <p:nvPr/>
          </p:nvSpPr>
          <p:spPr>
            <a:xfrm>
              <a:off x="6473862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/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/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/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/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130C85-F330-5C09-5837-BAF96FCCE8BD}"/>
                </a:ext>
              </a:extLst>
            </p:cNvPr>
            <p:cNvSpPr/>
            <p:nvPr/>
          </p:nvSpPr>
          <p:spPr>
            <a:xfrm>
              <a:off x="3924300" y="4891293"/>
              <a:ext cx="3251200" cy="328407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0" h="328407">
                  <a:moveTo>
                    <a:pt x="0" y="226807"/>
                  </a:moveTo>
                  <a:cubicBezTo>
                    <a:pt x="500591" y="8790"/>
                    <a:pt x="1140883" y="-12376"/>
                    <a:pt x="1682750" y="4557"/>
                  </a:cubicBezTo>
                  <a:cubicBezTo>
                    <a:pt x="2224617" y="21490"/>
                    <a:pt x="2668058" y="76523"/>
                    <a:pt x="3251200" y="328407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F6E65A-E170-C9C9-9ECF-C1A32B8E07CE}"/>
                </a:ext>
              </a:extLst>
            </p:cNvPr>
            <p:cNvSpPr/>
            <p:nvPr/>
          </p:nvSpPr>
          <p:spPr>
            <a:xfrm>
              <a:off x="3881195" y="3754689"/>
              <a:ext cx="3321050" cy="273991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  <a:gd name="connsiteX0" fmla="*/ 0 w 3321050"/>
                <a:gd name="connsiteY0" fmla="*/ 226807 h 233157"/>
                <a:gd name="connsiteX1" fmla="*/ 1682750 w 3321050"/>
                <a:gd name="connsiteY1" fmla="*/ 4557 h 233157"/>
                <a:gd name="connsiteX2" fmla="*/ 3321050 w 3321050"/>
                <a:gd name="connsiteY2" fmla="*/ 233157 h 233157"/>
                <a:gd name="connsiteX0" fmla="*/ 0 w 3321050"/>
                <a:gd name="connsiteY0" fmla="*/ 263068 h 269418"/>
                <a:gd name="connsiteX1" fmla="*/ 1657350 w 3321050"/>
                <a:gd name="connsiteY1" fmla="*/ 2718 h 269418"/>
                <a:gd name="connsiteX2" fmla="*/ 3321050 w 3321050"/>
                <a:gd name="connsiteY2" fmla="*/ 269418 h 269418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273991">
                  <a:moveTo>
                    <a:pt x="0" y="267641"/>
                  </a:moveTo>
                  <a:cubicBezTo>
                    <a:pt x="500591" y="49624"/>
                    <a:pt x="1115950" y="35444"/>
                    <a:pt x="1657350" y="7291"/>
                  </a:cubicBezTo>
                  <a:cubicBezTo>
                    <a:pt x="2186517" y="-20226"/>
                    <a:pt x="2737908" y="22107"/>
                    <a:pt x="3321050" y="27399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C83236-DF2C-338A-9204-3AF2FDCA04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Reductions: Proving that a language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C83236-DF2C-338A-9204-3AF2FDCA0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349" y="1571288"/>
                <a:ext cx="11249526" cy="50838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</a:t>
                </a:r>
                <a:r>
                  <a:rPr lang="en-US" dirty="0"/>
                  <a:t>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			(this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(this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so, accept; otherwise, reject.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, so the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349" y="1571288"/>
                <a:ext cx="11249526" cy="5083847"/>
              </a:xfrm>
              <a:blipFill>
                <a:blip r:embed="rId3"/>
                <a:stretch>
                  <a:fillRect l="-976" r="-54" b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2027-AC4F-165B-A939-E211EE11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20D155-7513-99D4-092A-8FF84E526B69}"/>
              </a:ext>
            </a:extLst>
          </p:cNvPr>
          <p:cNvGrpSpPr/>
          <p:nvPr/>
        </p:nvGrpSpPr>
        <p:grpSpPr>
          <a:xfrm>
            <a:off x="58005" y="3954843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40BF59-7FA7-1E6B-1E69-5EA8DA8A1412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C15697BB-161D-BA79-FFAD-E9FCD6FFEB8D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 What can we say about the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relationship between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C15697BB-161D-BA79-FFAD-E9FCD6FFEB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 t="-4717" b="-14151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E8D32-EB69-9DCE-262E-D751A79412BE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FB2C1A5-CC9C-3FCD-CD59-BE0301F92802}"/>
                  </a:ext>
                </a:extLst>
              </p:cNvPr>
              <p:cNvSpPr/>
              <p:nvPr/>
            </p:nvSpPr>
            <p:spPr>
              <a:xfrm>
                <a:off x="144198" y="550818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FB2C1A5-CC9C-3FCD-CD59-BE0301F92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8" y="550818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5AC0E2E-82BB-B7A1-B750-FEB6F015CC77}"/>
                  </a:ext>
                </a:extLst>
              </p:cNvPr>
              <p:cNvSpPr/>
              <p:nvPr/>
            </p:nvSpPr>
            <p:spPr>
              <a:xfrm>
                <a:off x="3683955" y="478476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5AC0E2E-82BB-B7A1-B750-FEB6F015C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55" y="478476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exagon 10">
            <a:extLst>
              <a:ext uri="{FF2B5EF4-FFF2-40B4-BE49-F238E27FC236}">
                <a16:creationId xmlns:a16="http://schemas.microsoft.com/office/drawing/2014/main" id="{E7869D8B-0621-0FE4-7084-00BF86FE962B}"/>
              </a:ext>
            </a:extLst>
          </p:cNvPr>
          <p:cNvSpPr/>
          <p:nvPr/>
        </p:nvSpPr>
        <p:spPr>
          <a:xfrm>
            <a:off x="3693345" y="550818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We cannot say anything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01CEADC-532A-DE63-00AD-D57127B151A8}"/>
                  </a:ext>
                </a:extLst>
              </p:cNvPr>
              <p:cNvSpPr/>
              <p:nvPr/>
            </p:nvSpPr>
            <p:spPr>
              <a:xfrm>
                <a:off x="142574" y="478476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01CEADC-532A-DE63-00AD-D57127B15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74" y="478476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30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017391-9C7B-6B58-7A6C-5CCA9B57B444}"/>
              </a:ext>
            </a:extLst>
          </p:cNvPr>
          <p:cNvSpPr/>
          <p:nvPr/>
        </p:nvSpPr>
        <p:spPr>
          <a:xfrm>
            <a:off x="1297095" y="3078632"/>
            <a:ext cx="8277980" cy="2441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D51DB5-587E-C18B-E788-B5CC3EF440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4671" y="1096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Reductions: Proving that a language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D51DB5-587E-C18B-E788-B5CC3EF44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4671" y="109682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701AD-9B56-3DAA-F7F4-EF9F917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/>
              <p:nvPr/>
            </p:nvSpPr>
            <p:spPr>
              <a:xfrm>
                <a:off x="1854140" y="3579854"/>
                <a:ext cx="2599601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Efficient algorithm that computes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140" y="3579854"/>
                <a:ext cx="2599601" cy="1455313"/>
              </a:xfrm>
              <a:prstGeom prst="rect">
                <a:avLst/>
              </a:prstGeom>
              <a:blipFill>
                <a:blip r:embed="rId3"/>
                <a:stretch>
                  <a:fillRect l="-466" r="-3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/>
              <p:nvPr/>
            </p:nvSpPr>
            <p:spPr>
              <a:xfrm>
                <a:off x="6527718" y="3579854"/>
                <a:ext cx="2503176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Efficient algorithm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718" y="3579854"/>
                <a:ext cx="2503176" cy="1455313"/>
              </a:xfrm>
              <a:prstGeom prst="rect">
                <a:avLst/>
              </a:prstGeom>
              <a:blipFill>
                <a:blip r:embed="rId4"/>
                <a:stretch>
                  <a:fillRect l="-2670" r="-5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/>
              <p:nvPr/>
            </p:nvSpPr>
            <p:spPr>
              <a:xfrm>
                <a:off x="412244" y="4088765"/>
                <a:ext cx="480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4" y="4088765"/>
                <a:ext cx="4801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BFD04E-2151-545A-EAC7-CF19F8449FA6}"/>
              </a:ext>
            </a:extLst>
          </p:cNvPr>
          <p:cNvCxnSpPr>
            <a:cxnSpLocks/>
          </p:cNvCxnSpPr>
          <p:nvPr/>
        </p:nvCxnSpPr>
        <p:spPr>
          <a:xfrm>
            <a:off x="914401" y="4376609"/>
            <a:ext cx="7653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1502D1-2736-8E45-9051-17BEC505D0B1}"/>
              </a:ext>
            </a:extLst>
          </p:cNvPr>
          <p:cNvCxnSpPr>
            <a:cxnSpLocks/>
          </p:cNvCxnSpPr>
          <p:nvPr/>
        </p:nvCxnSpPr>
        <p:spPr>
          <a:xfrm>
            <a:off x="4575387" y="4383711"/>
            <a:ext cx="17394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/>
              <p:nvPr/>
            </p:nvSpPr>
            <p:spPr>
              <a:xfrm>
                <a:off x="4757242" y="3713975"/>
                <a:ext cx="1335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42" y="3713975"/>
                <a:ext cx="13352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766C41-A66D-737F-7265-4F7A01DBCEC4}"/>
              </a:ext>
            </a:extLst>
          </p:cNvPr>
          <p:cNvCxnSpPr>
            <a:cxnSpLocks/>
          </p:cNvCxnSpPr>
          <p:nvPr/>
        </p:nvCxnSpPr>
        <p:spPr>
          <a:xfrm>
            <a:off x="9226247" y="4350375"/>
            <a:ext cx="7112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27E048-9F2E-F50F-7326-BDF32EAC04DF}"/>
              </a:ext>
            </a:extLst>
          </p:cNvPr>
          <p:cNvSpPr txBox="1"/>
          <p:nvPr/>
        </p:nvSpPr>
        <p:spPr>
          <a:xfrm>
            <a:off x="10132120" y="4045900"/>
            <a:ext cx="176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Acc/</a:t>
            </a:r>
            <a:r>
              <a:rPr lang="en-US" sz="2800" dirty="0" err="1"/>
              <a:t>Rej</a:t>
            </a: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C9ECEB-7632-476D-5F11-65C7B6624692}"/>
              </a:ext>
            </a:extLst>
          </p:cNvPr>
          <p:cNvGrpSpPr/>
          <p:nvPr/>
        </p:nvGrpSpPr>
        <p:grpSpPr>
          <a:xfrm>
            <a:off x="1285866" y="1795155"/>
            <a:ext cx="8277979" cy="855299"/>
            <a:chOff x="1297093" y="1930300"/>
            <a:chExt cx="8277979" cy="855299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A5572F76-8147-5664-9946-F49439A86BEF}"/>
                </a:ext>
              </a:extLst>
            </p:cNvPr>
            <p:cNvSpPr/>
            <p:nvPr/>
          </p:nvSpPr>
          <p:spPr>
            <a:xfrm rot="5400000">
              <a:off x="5278204" y="-1511269"/>
              <a:ext cx="315757" cy="8277979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/>
                <p:nvPr/>
              </p:nvSpPr>
              <p:spPr>
                <a:xfrm>
                  <a:off x="2896667" y="1930300"/>
                  <a:ext cx="54692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Efficient algorithm that decides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67" y="1930300"/>
                  <a:ext cx="5469225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222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F61E02-312D-B11C-E7D7-8F8D1685E8A8}"/>
              </a:ext>
            </a:extLst>
          </p:cNvPr>
          <p:cNvGrpSpPr/>
          <p:nvPr/>
        </p:nvGrpSpPr>
        <p:grpSpPr>
          <a:xfrm>
            <a:off x="1046239" y="5852423"/>
            <a:ext cx="7308427" cy="811979"/>
            <a:chOff x="1046239" y="5852423"/>
            <a:chExt cx="7308427" cy="811979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57D4B29D-B4C9-61A7-1D29-EF9F9C9A6789}"/>
                </a:ext>
              </a:extLst>
            </p:cNvPr>
            <p:cNvSpPr/>
            <p:nvPr/>
          </p:nvSpPr>
          <p:spPr>
            <a:xfrm rot="16200000">
              <a:off x="3007501" y="4699062"/>
              <a:ext cx="292880" cy="2599601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C677FA-68DD-EDB0-B3AC-2871C5EA128D}"/>
                    </a:ext>
                  </a:extLst>
                </p:cNvPr>
                <p:cNvSpPr txBox="1"/>
                <p:nvPr/>
              </p:nvSpPr>
              <p:spPr>
                <a:xfrm>
                  <a:off x="1046239" y="6141182"/>
                  <a:ext cx="73084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The “mapping reduction” is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C677FA-68DD-EDB0-B3AC-2871C5EA1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239" y="6141182"/>
                  <a:ext cx="7308427" cy="523220"/>
                </a:xfrm>
                <a:prstGeom prst="rect">
                  <a:avLst/>
                </a:prstGeom>
                <a:blipFill>
                  <a:blip r:embed="rId8"/>
                  <a:stretch>
                    <a:fillRect l="-1751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34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90540-7E98-31E4-9085-C4943156AA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970277" cy="1325563"/>
              </a:xfrm>
            </p:spPr>
            <p:txBody>
              <a:bodyPr/>
              <a:lstStyle/>
              <a:p>
                <a:r>
                  <a:rPr lang="en-US" dirty="0"/>
                  <a:t>Reductions: Proving that a language is </a:t>
                </a:r>
                <a:r>
                  <a:rPr lang="en-US" dirty="0">
                    <a:solidFill>
                      <a:schemeClr val="accent1"/>
                    </a:solidFill>
                  </a:rPr>
                  <a:t>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90540-7E98-31E4-9085-C4943156A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970277" cy="1325563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poly-time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would be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79DD-FDD3-C471-1EF6-7D49CB75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FE79-EB6B-0593-686D-470A26D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reductions to prove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266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Strategy for proving that some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Identify a suitable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that we previously proved is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Design a poly-time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⚠️</a:t>
                </a:r>
                <a:r>
                  <a:rPr lang="en-US" i="1" dirty="0"/>
                  <a:t>Make sure you do the reduction in the correct direction!</a:t>
                </a:r>
              </a:p>
              <a:p>
                <a:r>
                  <a:rPr lang="en-US" dirty="0"/>
                  <a:t>The amazing thing about this strategy is that the </a:t>
                </a:r>
                <a:r>
                  <a:rPr lang="en-US" dirty="0">
                    <a:solidFill>
                      <a:schemeClr val="accent1"/>
                    </a:solidFill>
                  </a:rPr>
                  <a:t>existence</a:t>
                </a:r>
                <a:r>
                  <a:rPr lang="en-US" dirty="0"/>
                  <a:t> of one efficient algorithm implies the </a:t>
                </a:r>
                <a:r>
                  <a:rPr lang="en-US" dirty="0">
                    <a:solidFill>
                      <a:schemeClr val="accent1"/>
                    </a:solidFill>
                  </a:rPr>
                  <a:t>nonexistence</a:t>
                </a:r>
                <a:r>
                  <a:rPr lang="en-US" dirty="0"/>
                  <a:t> of another!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26629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CF2A-2A51-FD59-9CFB-285A840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2B09-FE44-6004-C377-6CE4CDEA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time-bounded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By 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one can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Does this mean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No! If we wanted a polynomial-time algorithm, then our time budget would be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4E0D-E13B-C531-1130-58DAED99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2B09-FE44-6004-C377-6CE4CDEA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Time-bounded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610" y="1211180"/>
                <a:ext cx="11959389" cy="5427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Mapping 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modified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has been replaced with looping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610" y="1211180"/>
                <a:ext cx="11959389" cy="5427012"/>
              </a:xfrm>
              <a:blipFill>
                <a:blip r:embed="rId2"/>
                <a:stretch>
                  <a:fillRect l="-917" r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4E0D-E13B-C531-1130-58DAED99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9A50A0-A170-6072-4FF1-0FBB75F3288C}"/>
                  </a:ext>
                </a:extLst>
              </p:cNvPr>
              <p:cNvSpPr txBox="1"/>
              <p:nvPr/>
            </p:nvSpPr>
            <p:spPr>
              <a:xfrm>
                <a:off x="447679" y="5076001"/>
                <a:ext cx="11296641" cy="13732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YES maps to YES: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800" dirty="0"/>
                  <a:t>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steps,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halts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within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steps ✔️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NO maps to NO: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800" dirty="0"/>
                  <a:t> does not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800" dirty="0"/>
                  <a:t>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1800" dirty="0"/>
                  <a:t> steps,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 dirty="0"/>
                  <a:t> does not halt 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dirty="0"/>
                  <a:t> within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steps ✔️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is poly-time computable</a:t>
                </a:r>
                <a:r>
                  <a:rPr lang="en-US" dirty="0"/>
                  <a:t> ✔️</a:t>
                </a:r>
                <a:r>
                  <a:rPr lang="en-US" sz="1800" dirty="0"/>
                  <a:t> </a:t>
                </a:r>
                <a:r>
                  <a:rPr lang="en-US" dirty="0"/>
                  <a:t>N</a:t>
                </a:r>
                <a:r>
                  <a:rPr lang="en-US" sz="1800" dirty="0"/>
                  <a:t>ote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9A50A0-A170-6072-4FF1-0FBB75F32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9" y="5076001"/>
                <a:ext cx="11296641" cy="1373261"/>
              </a:xfrm>
              <a:prstGeom prst="rect">
                <a:avLst/>
              </a:prstGeom>
              <a:blipFill>
                <a:blip r:embed="rId3"/>
                <a:stretch>
                  <a:fillRect l="-269" b="-5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57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19369-58A2-D740-6E67-4762CD270992}"/>
              </a:ext>
            </a:extLst>
          </p:cNvPr>
          <p:cNvGrpSpPr/>
          <p:nvPr/>
        </p:nvGrpSpPr>
        <p:grpSpPr>
          <a:xfrm>
            <a:off x="4115391" y="5096933"/>
            <a:ext cx="5242965" cy="1051129"/>
            <a:chOff x="4115391" y="5096933"/>
            <a:chExt cx="5242965" cy="10511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B771C5-E1AA-3C91-1F32-D65A46692012}"/>
                </a:ext>
              </a:extLst>
            </p:cNvPr>
            <p:cNvSpPr/>
            <p:nvPr/>
          </p:nvSpPr>
          <p:spPr>
            <a:xfrm rot="21325665">
              <a:off x="4995333" y="5096933"/>
              <a:ext cx="609600" cy="372533"/>
            </a:xfrm>
            <a:custGeom>
              <a:avLst/>
              <a:gdLst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372533">
                  <a:moveTo>
                    <a:pt x="0" y="372533"/>
                  </a:moveTo>
                  <a:cubicBezTo>
                    <a:pt x="260350" y="183444"/>
                    <a:pt x="241300" y="155222"/>
                    <a:pt x="338667" y="0"/>
                  </a:cubicBezTo>
                  <a:cubicBezTo>
                    <a:pt x="486833" y="242711"/>
                    <a:pt x="488951" y="239888"/>
                    <a:pt x="609600" y="355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A33A7-1FAF-E885-7524-4BD0FF0255EB}"/>
                </a:ext>
              </a:extLst>
            </p:cNvPr>
            <p:cNvSpPr txBox="1"/>
            <p:nvPr/>
          </p:nvSpPr>
          <p:spPr>
            <a:xfrm rot="21393177">
              <a:off x="4115391" y="5440176"/>
              <a:ext cx="52429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CLASSICAL </a:t>
              </a:r>
              <a:endParaRPr lang="en-US" sz="3200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701-C606-A990-67F9-CFCC424E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hard is hard?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2C501-8DFC-7AFB-409B-7C5A89ACC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707" y="1825625"/>
                <a:ext cx="11060723" cy="4351338"/>
              </a:xfrm>
            </p:spPr>
            <p:txBody>
              <a:bodyPr/>
              <a:lstStyle/>
              <a:p>
                <a:r>
                  <a:rPr lang="en-US" dirty="0"/>
                  <a:t>We can say more than merely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We can more </a:t>
                </a:r>
                <a:r>
                  <a:rPr lang="en-US" dirty="0">
                    <a:solidFill>
                      <a:schemeClr val="accent1"/>
                    </a:solidFill>
                  </a:rPr>
                  <a:t>precisely characterize</a:t>
                </a:r>
                <a:r>
                  <a:rPr lang="en-US" dirty="0"/>
                  <a:t> the 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2C501-8DFC-7AFB-409B-7C5A89ACC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707" y="1825625"/>
                <a:ext cx="11060723" cy="4351338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97A3C-D9C3-920C-4D18-A051097C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2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Suppose that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, there is a poly-time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-hard”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BC7E9-1B50-5035-978A-45671A48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languages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hardest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-complete, then the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said to “capture” / “express” the </a:t>
                </a:r>
                <a:r>
                  <a:rPr lang="en-US" dirty="0">
                    <a:solidFill>
                      <a:schemeClr val="accent1"/>
                    </a:solidFill>
                  </a:rPr>
                  <a:t>entire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  <a:blipFill>
                <a:blip r:embed="rId3"/>
                <a:stretch>
                  <a:fillRect l="-1116" r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F9527-D7B1-C79F-891F-C98F895B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7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9CF56-CBB4-102B-ED97-E18C7F5D64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19CF56-CBB4-102B-ED97-E18C7F5D6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216C-CF8B-96CB-A59B-C54642235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First, let’s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we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Exercise: This algorithm has time complexity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216C-CF8B-96CB-A59B-C54642235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E68F2-D4EA-D962-E3A6-1C32465D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1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4C8-B00C-1CEB-940A-403CDF3E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“reasonable” time complexity bound </a:t>
                </a:r>
                <a:r>
                  <a:rPr lang="en-US" sz="2000" dirty="0"/>
                  <a:t>(we will come back to this)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Given a little more time, we can solve more problems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EA16-63FF-9305-50C2-4A88055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/>
              <p:nvPr/>
            </p:nvSpPr>
            <p:spPr>
              <a:xfrm>
                <a:off x="2267414" y="2856270"/>
                <a:ext cx="7657171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14" y="2856270"/>
                <a:ext cx="7657171" cy="90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2" y="2349795"/>
                <a:ext cx="11947451" cy="441251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 Last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2" y="2349795"/>
                <a:ext cx="11947451" cy="4412512"/>
              </a:xfrm>
              <a:blipFill>
                <a:blip r:embed="rId3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rejects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74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we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steps and check whether it rejects</a:t>
                </a:r>
              </a:p>
              <a:p>
                <a:r>
                  <a:rPr lang="en-US" dirty="0"/>
                  <a:t>Exercise: Verify that we can simulate a </a:t>
                </a:r>
                <a:r>
                  <a:rPr lang="en-US" dirty="0">
                    <a:solidFill>
                      <a:schemeClr val="accent1"/>
                    </a:solidFill>
                  </a:rPr>
                  <a:t>single</a:t>
                </a:r>
                <a:r>
                  <a:rPr lang="en-US" dirty="0"/>
                  <a:t> step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Total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  <a:blipFill>
                <a:blip r:embed="rId3"/>
                <a:stretch>
                  <a:fillRect l="-918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rejects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13D66-7583-02C5-D9EF-3A19F9A01751}"/>
              </a:ext>
            </a:extLst>
          </p:cNvPr>
          <p:cNvSpPr/>
          <p:nvPr/>
        </p:nvSpPr>
        <p:spPr>
          <a:xfrm>
            <a:off x="3523785" y="3495161"/>
            <a:ext cx="5538439" cy="74341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9477D-2137-E388-3EA5-848CBB4F9547}"/>
              </a:ext>
            </a:extLst>
          </p:cNvPr>
          <p:cNvSpPr txBox="1"/>
          <p:nvPr/>
        </p:nvSpPr>
        <p:spPr>
          <a:xfrm>
            <a:off x="4731829" y="2889909"/>
            <a:ext cx="50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Subtle point: How do we know when we’re done?</a:t>
            </a:r>
          </a:p>
        </p:txBody>
      </p:sp>
    </p:spTree>
    <p:extLst>
      <p:ext uri="{BB962C8B-B14F-4D97-AF65-F5344CB8AC3E}">
        <p14:creationId xmlns:p14="http://schemas.microsoft.com/office/powerpoint/2010/main" val="399645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95B7-F0F9-B0B1-1DF9-59CF1D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Time-constructible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say that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time-constructible</a:t>
                </a:r>
                <a:r>
                  <a:rPr lang="en-US" dirty="0"/>
                  <a:t> if there is a multi-tape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written on tape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time hierarchy theorem applies to any time-constructible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“reasonable” time complexity bounds (e.g.,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etc.) are time-constructible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  <a:blipFill>
                <a:blip r:embed="rId2"/>
                <a:stretch>
                  <a:fillRect l="-954" r="-1432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B1A8-19C1-4A63-B30B-8D46CDF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14A1-57EE-3B26-5C94-DB81AE1E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849BC-5BE6-31AE-FF65-15E116D42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56222"/>
                <a:ext cx="10515600" cy="453462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⊊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r>
                  <a:rPr lang="en-US" dirty="0"/>
                  <a:t>Interpretation: There are some exponential-time algorithms that </a:t>
                </a:r>
                <a:r>
                  <a:rPr lang="en-US" dirty="0">
                    <a:solidFill>
                      <a:schemeClr val="accent1"/>
                    </a:solidFill>
                  </a:rPr>
                  <a:t>cannot be converted</a:t>
                </a:r>
                <a:r>
                  <a:rPr lang="en-US" dirty="0"/>
                  <a:t> into polynomial-time algorithms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849BC-5BE6-31AE-FF65-15E116D42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56222"/>
                <a:ext cx="10515600" cy="4534622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22D51-2DB5-505B-1803-F0AD0B98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90BDE7-D12B-9D57-BE99-76E3BA81021E}"/>
                  </a:ext>
                </a:extLst>
              </p:cNvPr>
              <p:cNvSpPr/>
              <p:nvPr/>
            </p:nvSpPr>
            <p:spPr>
              <a:xfrm>
                <a:off x="3263074" y="418883"/>
                <a:ext cx="5665851" cy="11667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4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790BDE7-D12B-9D57-BE99-76E3BA810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074" y="418883"/>
                <a:ext cx="5665851" cy="1166754"/>
              </a:xfrm>
              <a:prstGeom prst="rect">
                <a:avLst/>
              </a:prstGeom>
              <a:blipFill>
                <a:blip r:embed="rId3"/>
                <a:stretch>
                  <a:fillRect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9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169377</TotalTime>
  <Words>1324</Words>
  <Application>Microsoft Office PowerPoint</Application>
  <PresentationFormat>Widescreen</PresentationFormat>
  <Paragraphs>147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Dreaming Outloud Pro</vt:lpstr>
      <vt:lpstr>Office Theme</vt:lpstr>
      <vt:lpstr>CMSC 28100  Introduction to Complexity Theory  Spring 2024 Instructor: William Hoza</vt:lpstr>
      <vt:lpstr>Which problems can be solved through computation?</vt:lpstr>
      <vt:lpstr>Which languages are in "P"?</vt:lpstr>
      <vt:lpstr>Which languages are not in "P"?</vt:lpstr>
      <vt:lpstr>The Time Hierarchy Theorem</vt:lpstr>
      <vt:lpstr>Proof of the Time Hierarchy Theorem</vt:lpstr>
      <vt:lpstr>Proof of the Time Hierarchy Theorem</vt:lpstr>
      <vt:lpstr>Time-constructible functions</vt:lpstr>
      <vt:lpstr>PowerPoint Presentation</vt:lpstr>
      <vt:lpstr>PowerPoint Presentation</vt:lpstr>
      <vt:lpstr>“Natural” languages outside "P"</vt:lpstr>
      <vt:lpstr>Polynomial-time reductions</vt:lpstr>
      <vt:lpstr>Polynomial-time reductions</vt:lpstr>
      <vt:lpstr>Reductions: Proving that a language is in "P"</vt:lpstr>
      <vt:lpstr>Reductions: Proving that a language is in "P"</vt:lpstr>
      <vt:lpstr>Reductions: Proving that a language is not in "P"</vt:lpstr>
      <vt:lpstr>Using reductions to prove intractability</vt:lpstr>
      <vt:lpstr>The time-bounded halting problem</vt:lpstr>
      <vt:lpstr>Time-bounded halting problem</vt:lpstr>
      <vt:lpstr>How hard is hard?</vt:lpstr>
      <vt:lpstr>"EXP"-hardness</vt:lpstr>
      <vt:lpstr>"EXP"-completeness</vt:lpstr>
      <vt:lpstr>"BOUNDED‑HALT" is "EXP"-complete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570</cp:revision>
  <dcterms:created xsi:type="dcterms:W3CDTF">2022-12-12T23:26:37Z</dcterms:created>
  <dcterms:modified xsi:type="dcterms:W3CDTF">2024-05-01T15:44:18Z</dcterms:modified>
</cp:coreProperties>
</file>