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1134" r:id="rId2"/>
    <p:sldId id="1138" r:id="rId3"/>
    <p:sldId id="772" r:id="rId4"/>
    <p:sldId id="915" r:id="rId5"/>
    <p:sldId id="763" r:id="rId6"/>
    <p:sldId id="765" r:id="rId7"/>
    <p:sldId id="652" r:id="rId8"/>
    <p:sldId id="909" r:id="rId9"/>
    <p:sldId id="775" r:id="rId10"/>
    <p:sldId id="788" r:id="rId11"/>
    <p:sldId id="636" r:id="rId12"/>
    <p:sldId id="935" r:id="rId13"/>
    <p:sldId id="754" r:id="rId14"/>
    <p:sldId id="906" r:id="rId15"/>
    <p:sldId id="769" r:id="rId16"/>
    <p:sldId id="911" r:id="rId17"/>
    <p:sldId id="784" r:id="rId18"/>
    <p:sldId id="701" r:id="rId19"/>
    <p:sldId id="1056" r:id="rId20"/>
    <p:sldId id="1057" r:id="rId21"/>
    <p:sldId id="1058" r:id="rId22"/>
    <p:sldId id="1059" r:id="rId23"/>
    <p:sldId id="1060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EAB"/>
    <a:srgbClr val="FF99FF"/>
    <a:srgbClr val="00FFFF"/>
    <a:srgbClr val="FFF2CC"/>
    <a:srgbClr val="4472C4"/>
    <a:srgbClr val="FFCCFF"/>
    <a:srgbClr val="8A3500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84533" autoAdjust="0"/>
  </p:normalViewPr>
  <p:slideViewPr>
    <p:cSldViewPr snapToGrid="0">
      <p:cViewPr varScale="1">
        <p:scale>
          <a:sx n="99" d="100"/>
          <a:sy n="99" d="100"/>
        </p:scale>
        <p:origin x="1248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7F793-34F8-60EA-0093-14B260A8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C630B1-BC17-656F-F732-437134A32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1FA080-9289-5D82-AF63-4B1D3D9CF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C0EB4-FACB-B072-8FB5-E93ABC34D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0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6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10.png"/><Relationship Id="rId7" Type="http://schemas.openxmlformats.org/officeDocument/2006/relationships/image" Target="../media/image29.png"/><Relationship Id="rId2" Type="http://schemas.openxmlformats.org/officeDocument/2006/relationships/image" Target="../media/image2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10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18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0.png"/><Relationship Id="rId2" Type="http://schemas.openxmlformats.org/officeDocument/2006/relationships/image" Target="../media/image8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Autumn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BD8EF-803A-BE43-CA67-9D61EA6BA713}"/>
              </a:ext>
            </a:extLst>
          </p:cNvPr>
          <p:cNvSpPr txBox="1"/>
          <p:nvPr/>
        </p:nvSpPr>
        <p:spPr>
          <a:xfrm>
            <a:off x="6096000" y="1174536"/>
            <a:ext cx="52578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5028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AD5D-68DD-7977-DF23-B681D4A0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Multi-tape Turing machines,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EB434-E904-54D2-A219-578153900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41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be a positive integer,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EB434-E904-54D2-A219-578153900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411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84CB5-131A-3202-A7FC-6D5AC0C4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FD2FF4-32A9-1BA1-97CC-510869903C71}"/>
                  </a:ext>
                </a:extLst>
              </p:cNvPr>
              <p:cNvSpPr/>
              <p:nvPr/>
            </p:nvSpPr>
            <p:spPr>
              <a:xfrm>
                <a:off x="838200" y="2865030"/>
                <a:ext cx="10112188" cy="22725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If there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-tape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time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there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-tape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time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FD2FF4-32A9-1BA1-97CC-510869903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65030"/>
                <a:ext cx="10112188" cy="2272528"/>
              </a:xfrm>
              <a:prstGeom prst="rect">
                <a:avLst/>
              </a:prstGeom>
              <a:blipFill>
                <a:blip r:embed="rId3"/>
                <a:stretch>
                  <a:fillRect b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0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91DB6E5-033B-3266-F43C-7F3586AA2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!!bullets">
                <a:extLst>
                  <a:ext uri="{FF2B5EF4-FFF2-40B4-BE49-F238E27FC236}">
                    <a16:creationId xmlns:a16="http://schemas.microsoft.com/office/drawing/2014/main" id="{E610B20F-3E78-EFB5-98BC-96EA5ED7FD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164" y="1679635"/>
                <a:ext cx="11334433" cy="5030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Proof sketch (1 slide): </a:t>
                </a:r>
                <a:r>
                  <a:rPr lang="en-US" dirty="0"/>
                  <a:t>For simplicity, 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Recall: To simulate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we scan</a:t>
                </a:r>
                <a:br>
                  <a:rPr lang="en-US" dirty="0"/>
                </a:br>
                <a:r>
                  <a:rPr lang="en-US" dirty="0"/>
                  <a:t>back and forth 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cells of</a:t>
                </a:r>
                <a:br>
                  <a:rPr lang="en-US" dirty="0"/>
                </a:br>
                <a:r>
                  <a:rPr lang="en-US" dirty="0"/>
                  <a:t>the tape</a:t>
                </a:r>
              </a:p>
              <a:p>
                <a:r>
                  <a:rPr lang="en-US" dirty="0"/>
                  <a:t>Simulating </a:t>
                </a:r>
                <a:r>
                  <a:rPr lang="en-US" dirty="0">
                    <a:solidFill>
                      <a:schemeClr val="accent1"/>
                    </a:solidFill>
                  </a:rPr>
                  <a:t>one</a:t>
                </a:r>
                <a:r>
                  <a:rPr lang="en-US" dirty="0"/>
                  <a:t> step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-tape</a:t>
                </a:r>
                <a:br>
                  <a:rPr lang="en-US" dirty="0"/>
                </a:br>
                <a:r>
                  <a:rPr lang="en-US" dirty="0"/>
                  <a:t>machine takes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Overall time complexity: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!!bullets">
                <a:extLst>
                  <a:ext uri="{FF2B5EF4-FFF2-40B4-BE49-F238E27FC236}">
                    <a16:creationId xmlns:a16="http://schemas.microsoft.com/office/drawing/2014/main" id="{E610B20F-3E78-EFB5-98BC-96EA5ED7F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64" y="1679635"/>
                <a:ext cx="11334433" cy="5030345"/>
              </a:xfrm>
              <a:prstGeom prst="rect">
                <a:avLst/>
              </a:prstGeom>
              <a:blipFill>
                <a:blip r:embed="rId2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2CE483-A58F-DBFF-6DA2-A89F7AD17B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3348" y="14802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Efficiently 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2CE483-A58F-DBFF-6DA2-A89F7AD17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3348" y="148020"/>
                <a:ext cx="10515600" cy="1325563"/>
              </a:xfrm>
              <a:blipFill>
                <a:blip r:embed="rId3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B8DC8-D729-620B-A16F-BDF7D0C7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2D3070-1C1B-0100-5828-3697BF45DFE4}"/>
              </a:ext>
            </a:extLst>
          </p:cNvPr>
          <p:cNvCxnSpPr>
            <a:cxnSpLocks/>
          </p:cNvCxnSpPr>
          <p:nvPr/>
        </p:nvCxnSpPr>
        <p:spPr>
          <a:xfrm>
            <a:off x="6705600" y="3061496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87C196-0C52-96E7-7426-AA876DC080D4}"/>
              </a:ext>
            </a:extLst>
          </p:cNvPr>
          <p:cNvCxnSpPr>
            <a:cxnSpLocks/>
          </p:cNvCxnSpPr>
          <p:nvPr/>
        </p:nvCxnSpPr>
        <p:spPr>
          <a:xfrm>
            <a:off x="7187610" y="30614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6CA3A41-5F27-4D64-92F5-2C3B4A10F063}"/>
              </a:ext>
            </a:extLst>
          </p:cNvPr>
          <p:cNvCxnSpPr>
            <a:cxnSpLocks/>
          </p:cNvCxnSpPr>
          <p:nvPr/>
        </p:nvCxnSpPr>
        <p:spPr>
          <a:xfrm>
            <a:off x="8165805" y="30614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0B73DD-93A8-2DD9-64E4-CE7759400D7E}"/>
              </a:ext>
            </a:extLst>
          </p:cNvPr>
          <p:cNvCxnSpPr>
            <a:cxnSpLocks/>
          </p:cNvCxnSpPr>
          <p:nvPr/>
        </p:nvCxnSpPr>
        <p:spPr>
          <a:xfrm>
            <a:off x="9122735" y="30614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63CA0DE-C976-C3C6-A38E-D72D62CBE587}"/>
              </a:ext>
            </a:extLst>
          </p:cNvPr>
          <p:cNvCxnSpPr>
            <a:cxnSpLocks/>
          </p:cNvCxnSpPr>
          <p:nvPr/>
        </p:nvCxnSpPr>
        <p:spPr>
          <a:xfrm>
            <a:off x="10090298" y="3040231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C0D283-ABA9-00E3-625A-ADB9F47DC8E0}"/>
              </a:ext>
            </a:extLst>
          </p:cNvPr>
          <p:cNvCxnSpPr>
            <a:cxnSpLocks/>
          </p:cNvCxnSpPr>
          <p:nvPr/>
        </p:nvCxnSpPr>
        <p:spPr>
          <a:xfrm>
            <a:off x="11100391" y="3040231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F502896-A85E-869E-0077-6D460AFD5685}"/>
              </a:ext>
            </a:extLst>
          </p:cNvPr>
          <p:cNvCxnSpPr>
            <a:cxnSpLocks/>
          </p:cNvCxnSpPr>
          <p:nvPr/>
        </p:nvCxnSpPr>
        <p:spPr>
          <a:xfrm>
            <a:off x="12046688" y="30614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0">
            <a:extLst>
              <a:ext uri="{FF2B5EF4-FFF2-40B4-BE49-F238E27FC236}">
                <a16:creationId xmlns:a16="http://schemas.microsoft.com/office/drawing/2014/main" id="{D85D6D97-0D33-C923-48F3-4E1E8BBD9DBC}"/>
              </a:ext>
            </a:extLst>
          </p:cNvPr>
          <p:cNvSpPr txBox="1"/>
          <p:nvPr/>
        </p:nvSpPr>
        <p:spPr>
          <a:xfrm>
            <a:off x="7432162" y="32529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B1">
            <a:extLst>
              <a:ext uri="{FF2B5EF4-FFF2-40B4-BE49-F238E27FC236}">
                <a16:creationId xmlns:a16="http://schemas.microsoft.com/office/drawing/2014/main" id="{5AF6D5D8-AF98-0383-A051-050FBB2D6E9E}"/>
              </a:ext>
            </a:extLst>
          </p:cNvPr>
          <p:cNvSpPr txBox="1"/>
          <p:nvPr/>
        </p:nvSpPr>
        <p:spPr>
          <a:xfrm>
            <a:off x="8378458" y="325294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7" name="C1">
            <a:extLst>
              <a:ext uri="{FF2B5EF4-FFF2-40B4-BE49-F238E27FC236}">
                <a16:creationId xmlns:a16="http://schemas.microsoft.com/office/drawing/2014/main" id="{ACC03A64-CA48-491D-3708-0BB6AB750B81}"/>
              </a:ext>
            </a:extLst>
          </p:cNvPr>
          <p:cNvSpPr txBox="1"/>
          <p:nvPr/>
        </p:nvSpPr>
        <p:spPr>
          <a:xfrm>
            <a:off x="9367285" y="327758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2BB5D5BA-09FE-810B-23E2-D7CB5917721A}"/>
                  </a:ext>
                </a:extLst>
              </p:cNvPr>
              <p:cNvSpPr txBox="1"/>
              <p:nvPr/>
            </p:nvSpPr>
            <p:spPr>
              <a:xfrm>
                <a:off x="6491181" y="326045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2BB5D5BA-09FE-810B-23E2-D7CB5917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81" y="3260459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!!b">
            <a:extLst>
              <a:ext uri="{FF2B5EF4-FFF2-40B4-BE49-F238E27FC236}">
                <a16:creationId xmlns:a16="http://schemas.microsoft.com/office/drawing/2014/main" id="{3E9BD644-028F-6C4C-9BD6-36C81FF2395B}"/>
              </a:ext>
            </a:extLst>
          </p:cNvPr>
          <p:cNvCxnSpPr>
            <a:cxnSpLocks/>
          </p:cNvCxnSpPr>
          <p:nvPr/>
        </p:nvCxnSpPr>
        <p:spPr>
          <a:xfrm>
            <a:off x="6705600" y="4852540"/>
            <a:ext cx="54884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238EC581-E12B-2710-2091-51A47894ECCD}"/>
                  </a:ext>
                </a:extLst>
              </p:cNvPr>
              <p:cNvSpPr txBox="1"/>
              <p:nvPr/>
            </p:nvSpPr>
            <p:spPr>
              <a:xfrm>
                <a:off x="10392652" y="325294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238EC581-E12B-2710-2091-51A47894E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652" y="3252943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E8716FAE-294C-F16A-908F-A7D78AB0F1BE}"/>
                  </a:ext>
                </a:extLst>
              </p:cNvPr>
              <p:cNvSpPr txBox="1"/>
              <p:nvPr/>
            </p:nvSpPr>
            <p:spPr>
              <a:xfrm>
                <a:off x="11338948" y="3264598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E8716FAE-294C-F16A-908F-A7D78AB0F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948" y="3264598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2F42C20B-6543-25CD-1FAF-114987FFB010}"/>
                  </a:ext>
                </a:extLst>
              </p:cNvPr>
              <p:cNvSpPr txBox="1"/>
              <p:nvPr/>
            </p:nvSpPr>
            <p:spPr>
              <a:xfrm>
                <a:off x="6497417" y="406568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2F42C20B-6543-25CD-1FAF-114987FFB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17" y="4065683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0">
            <a:extLst>
              <a:ext uri="{FF2B5EF4-FFF2-40B4-BE49-F238E27FC236}">
                <a16:creationId xmlns:a16="http://schemas.microsoft.com/office/drawing/2014/main" id="{65A9F5A9-C945-1E32-045E-E5191C1863FE}"/>
              </a:ext>
            </a:extLst>
          </p:cNvPr>
          <p:cNvSpPr txBox="1"/>
          <p:nvPr/>
        </p:nvSpPr>
        <p:spPr>
          <a:xfrm>
            <a:off x="7425307" y="406568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7" name="A0">
            <a:extLst>
              <a:ext uri="{FF2B5EF4-FFF2-40B4-BE49-F238E27FC236}">
                <a16:creationId xmlns:a16="http://schemas.microsoft.com/office/drawing/2014/main" id="{79122B58-5E9D-4A67-93DF-17AEB34EAE6A}"/>
              </a:ext>
            </a:extLst>
          </p:cNvPr>
          <p:cNvSpPr txBox="1"/>
          <p:nvPr/>
        </p:nvSpPr>
        <p:spPr>
          <a:xfrm>
            <a:off x="8371603" y="404977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</a:p>
        </p:txBody>
      </p:sp>
      <p:sp>
        <p:nvSpPr>
          <p:cNvPr id="58" name="A0">
            <a:extLst>
              <a:ext uri="{FF2B5EF4-FFF2-40B4-BE49-F238E27FC236}">
                <a16:creationId xmlns:a16="http://schemas.microsoft.com/office/drawing/2014/main" id="{6BE30FDA-B5E3-5C6C-26E4-3A2129596784}"/>
              </a:ext>
            </a:extLst>
          </p:cNvPr>
          <p:cNvSpPr txBox="1"/>
          <p:nvPr/>
        </p:nvSpPr>
        <p:spPr>
          <a:xfrm>
            <a:off x="9353346" y="4055052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9" name="A0">
            <a:extLst>
              <a:ext uri="{FF2B5EF4-FFF2-40B4-BE49-F238E27FC236}">
                <a16:creationId xmlns:a16="http://schemas.microsoft.com/office/drawing/2014/main" id="{437E2375-E96E-0846-37DF-7AB7976319E4}"/>
              </a:ext>
            </a:extLst>
          </p:cNvPr>
          <p:cNvSpPr txBox="1"/>
          <p:nvPr/>
        </p:nvSpPr>
        <p:spPr>
          <a:xfrm>
            <a:off x="10331540" y="406770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111BF8D6-07CA-A625-C4B2-793F5F6B41E7}"/>
                  </a:ext>
                </a:extLst>
              </p:cNvPr>
              <p:cNvSpPr txBox="1"/>
              <p:nvPr/>
            </p:nvSpPr>
            <p:spPr>
              <a:xfrm>
                <a:off x="11397209" y="4053286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111BF8D6-07CA-A625-C4B2-793F5F6B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209" y="4053286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0BE11ED-18CF-EF71-EAB8-452F9ECD6D66}"/>
              </a:ext>
            </a:extLst>
          </p:cNvPr>
          <p:cNvSpPr/>
          <p:nvPr/>
        </p:nvSpPr>
        <p:spPr>
          <a:xfrm>
            <a:off x="6290899" y="4717389"/>
            <a:ext cx="832882" cy="72903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1">
            <a:extLst>
              <a:ext uri="{FF2B5EF4-FFF2-40B4-BE49-F238E27FC236}">
                <a16:creationId xmlns:a16="http://schemas.microsoft.com/office/drawing/2014/main" id="{B51DD544-559B-3784-EA42-57AAE38D117E}"/>
              </a:ext>
            </a:extLst>
          </p:cNvPr>
          <p:cNvSpPr txBox="1"/>
          <p:nvPr/>
        </p:nvSpPr>
        <p:spPr>
          <a:xfrm>
            <a:off x="7432162" y="325294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0">
                <a:extLst>
                  <a:ext uri="{FF2B5EF4-FFF2-40B4-BE49-F238E27FC236}">
                    <a16:creationId xmlns:a16="http://schemas.microsoft.com/office/drawing/2014/main" id="{D1AA0080-CFE6-0625-33FF-BF4ADD05B8BA}"/>
                  </a:ext>
                </a:extLst>
              </p:cNvPr>
              <p:cNvSpPr txBox="1"/>
              <p:nvPr/>
            </p:nvSpPr>
            <p:spPr>
              <a:xfrm>
                <a:off x="8421909" y="40431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A0">
                <a:extLst>
                  <a:ext uri="{FF2B5EF4-FFF2-40B4-BE49-F238E27FC236}">
                    <a16:creationId xmlns:a16="http://schemas.microsoft.com/office/drawing/2014/main" id="{D1AA0080-CFE6-0625-33FF-BF4ADD0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909" y="4043151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apezoid 2">
            <a:extLst>
              <a:ext uri="{FF2B5EF4-FFF2-40B4-BE49-F238E27FC236}">
                <a16:creationId xmlns:a16="http://schemas.microsoft.com/office/drawing/2014/main" id="{1B4F17F8-4A7E-572F-4B99-45262D274753}"/>
              </a:ext>
            </a:extLst>
          </p:cNvPr>
          <p:cNvSpPr/>
          <p:nvPr/>
        </p:nvSpPr>
        <p:spPr>
          <a:xfrm>
            <a:off x="7535813" y="3787783"/>
            <a:ext cx="324324" cy="45719"/>
          </a:xfrm>
          <a:prstGeom prst="trapezoid">
            <a:avLst>
              <a:gd name="adj" fmla="val 0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68773436-617D-8E8D-051B-D099D283759C}"/>
              </a:ext>
            </a:extLst>
          </p:cNvPr>
          <p:cNvSpPr/>
          <p:nvPr/>
        </p:nvSpPr>
        <p:spPr>
          <a:xfrm>
            <a:off x="8477009" y="4557080"/>
            <a:ext cx="329184" cy="45720"/>
          </a:xfrm>
          <a:prstGeom prst="trapezoid">
            <a:avLst>
              <a:gd name="adj" fmla="val 0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0.07982 0.00093 " pathEditMode="relative" rAng="0" ptsTypes="AA">
                                      <p:cBhvr>
                                        <p:cTn id="6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"/>
                            </p:stCondLst>
                            <p:childTnLst>
                              <p:par>
                                <p:cTn id="64" presetID="42" presetClass="path" presetSubtype="0" accel="50000" decel="50000" fill="hold" grpId="2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982 0.00093 L 0.15781 0.00185 " pathEditMode="relative" rAng="0" ptsTypes="AA">
                                      <p:cBhvr>
                                        <p:cTn id="6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4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7 4.44444E-6 L 0.07839 0.00162 " pathEditMode="relative" rAng="0" ptsTypes="AA">
                                      <p:cBhvr>
                                        <p:cTn id="69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6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"/>
                            </p:stCondLst>
                            <p:childTnLst>
                              <p:par>
                                <p:cTn id="75" presetID="42" presetClass="path" presetSubtype="0" accel="50000" decel="50000" fill="hold" grpId="3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781 0.00185 L 0.23932 0.00278 " pathEditMode="relative" rAng="0" ptsTypes="AA">
                                      <p:cBhvr>
                                        <p:cTn id="7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4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00"/>
                            </p:stCondLst>
                            <p:childTnLst>
                              <p:par>
                                <p:cTn id="80" presetID="42" presetClass="path" presetSubtype="0" accel="50000" decel="50000" fill="hold" grpId="4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3932 0.00278 L 0.32135 0.00278 " pathEditMode="relative" rAng="0" ptsTypes="AA">
                                      <p:cBhvr>
                                        <p:cTn id="8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800"/>
                            </p:stCondLst>
                            <p:childTnLst>
                              <p:par>
                                <p:cTn id="83" presetID="42" presetClass="path" presetSubtype="0" accel="50000" decel="50000" fill="hold" grpId="5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2135 0.00278 L 0.40286 0.00278 " pathEditMode="relative" rAng="0" ptsTypes="AA">
                                      <p:cBhvr>
                                        <p:cTn id="8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300"/>
                            </p:stCondLst>
                            <p:childTnLst>
                              <p:par>
                                <p:cTn id="86" presetID="42" presetClass="path" presetSubtype="0" accel="50000" decel="50000" fill="hold" grpId="11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0286 0.00278 L 0.4849 0.00278 " pathEditMode="relative" rAng="0" ptsTypes="AA">
                                      <p:cBhvr>
                                        <p:cTn id="8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"/>
                            </p:stCondLst>
                            <p:childTnLst>
                              <p:par>
                                <p:cTn id="89" presetID="42" presetClass="path" presetSubtype="0" accel="50000" decel="50000" fill="hold" grpId="12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849 0.00278 L 0.40286 0.00278 " pathEditMode="relative" rAng="0" ptsTypes="AA">
                                      <p:cBhvr>
                                        <p:cTn id="9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300"/>
                            </p:stCondLst>
                            <p:childTnLst>
                              <p:par>
                                <p:cTn id="92" presetID="42" presetClass="path" presetSubtype="0" accel="50000" decel="50000" fill="hold" grpId="6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0286 0.00278 L 0.32135 0.00278 " pathEditMode="relative" rAng="0" ptsTypes="AA">
                                      <p:cBhvr>
                                        <p:cTn id="9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800"/>
                            </p:stCondLst>
                            <p:childTnLst>
                              <p:par>
                                <p:cTn id="95" presetID="42" presetClass="path" presetSubtype="0" accel="50000" decel="50000" fill="hold" grpId="7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2135 0.00278 L 0.23932 0.00278 " pathEditMode="relative" rAng="0" ptsTypes="AA">
                                      <p:cBhvr>
                                        <p:cTn id="9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300"/>
                            </p:stCondLst>
                            <p:childTnLst>
                              <p:par>
                                <p:cTn id="98" presetID="42" presetClass="path" presetSubtype="0" accel="50000" decel="50000" fill="hold" grpId="8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3932 0.00278 L 0.15781 0.00185 " pathEditMode="relative" rAng="0" ptsTypes="AA">
                                      <p:cBhvr>
                                        <p:cTn id="9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42" presetClass="path" presetSubtype="0" accel="50000" decel="50000" fill="hold" grpId="9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781 0.00185 L 0.07982 0.00093 " pathEditMode="relative" rAng="0" ptsTypes="AA">
                                      <p:cBhvr>
                                        <p:cTn id="10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4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-4.07407E-6 L -0.07747 0.00093 " pathEditMode="relative" rAng="0" ptsTypes="AA">
                                      <p:cBhvr>
                                        <p:cTn id="11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300"/>
                            </p:stCondLst>
                            <p:childTnLst>
                              <p:par>
                                <p:cTn id="112" presetID="42" presetClass="path" presetSubtype="0" accel="50000" decel="50000" fill="hold" grpId="1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982 0.00093 L -2.08333E-7 -2.22222E-6 " pathEditMode="relative" rAng="0" ptsTypes="AA">
                                      <p:cBhvr>
                                        <p:cTn id="1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4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45" grpId="0"/>
      <p:bldP spid="45" grpId="1"/>
      <p:bldP spid="46" grpId="0"/>
      <p:bldP spid="47" grpId="0"/>
      <p:bldP spid="48" grpId="0"/>
      <p:bldP spid="53" grpId="0"/>
      <p:bldP spid="54" grpId="0"/>
      <p:bldP spid="55" grpId="0"/>
      <p:bldP spid="56" grpId="0"/>
      <p:bldP spid="57" grpId="0"/>
      <p:bldP spid="57" grpId="1"/>
      <p:bldP spid="58" grpId="0"/>
      <p:bldP spid="59" grpId="0"/>
      <p:bldP spid="60" grpId="0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7" grpId="0"/>
      <p:bldP spid="18" grpId="0"/>
      <p:bldP spid="3" grpId="0" animBg="1"/>
      <p:bldP spid="3" grpId="1" animBg="1"/>
      <p:bldP spid="3" grpId="2" animBg="1"/>
      <p:bldP spid="3" grpId="3" animBg="1"/>
      <p:bldP spid="5" grpId="0" animBg="1"/>
      <p:bldP spid="5" grpId="1" animBg="1"/>
      <p:bldP spid="5" grpId="2" animBg="1"/>
      <p:bldP spid="5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FF671-4199-7184-46D8-36E15D488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E8FF59-4673-B2F9-C5E6-4A219D1CE9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7338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Robustness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E8FF59-4673-B2F9-C5E6-4A219D1CE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73380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CE3F8-FA01-8D23-2BD1-6CFA6B3A2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057" y="1805083"/>
                <a:ext cx="11136085" cy="45796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Conclusion: We could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using one-tape Turing machines or using multi-tape Turing machines</a:t>
                </a:r>
              </a:p>
              <a:p>
                <a:r>
                  <a:rPr lang="en-US" dirty="0"/>
                  <a:t>Either way, we get </a:t>
                </a:r>
                <a:r>
                  <a:rPr lang="en-US" dirty="0">
                    <a:solidFill>
                      <a:schemeClr val="accent1"/>
                    </a:solidFill>
                  </a:rPr>
                  <a:t>the exact same set of languages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CE3F8-FA01-8D23-2BD1-6CFA6B3A2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057" y="1805083"/>
                <a:ext cx="11136085" cy="4579620"/>
              </a:xfrm>
              <a:blipFill>
                <a:blip r:embed="rId4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E0587-C505-A0C1-E4C5-9745D748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9BAF-BFDA-50E1-F29D-B853E92B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vs.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3C3DD-DD59-06D0-7C0A-F87EEF892E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8488" y="1893346"/>
                <a:ext cx="10665311" cy="47118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Disclaimer: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is not a </a:t>
                </a:r>
                <a:r>
                  <a:rPr lang="en-US" dirty="0">
                    <a:solidFill>
                      <a:schemeClr val="accent1"/>
                    </a:solidFill>
                  </a:rPr>
                  <a:t>perfect</a:t>
                </a:r>
                <a:r>
                  <a:rPr lang="en-US" dirty="0"/>
                  <a:t> model of tractability</a:t>
                </a:r>
              </a:p>
              <a:p>
                <a:r>
                  <a:rPr lang="en-US" dirty="0"/>
                  <a:t>Even if some problem is technically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it might not be “solvable in practice”</a:t>
                </a:r>
              </a:p>
              <a:p>
                <a:r>
                  <a:rPr lang="en-US" dirty="0"/>
                  <a:t>Even if some problem is technically 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it might be “solvable in practice”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3C3DD-DD59-06D0-7C0A-F87EEF892E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488" y="1893346"/>
                <a:ext cx="10665311" cy="4711849"/>
              </a:xfrm>
              <a:blipFill>
                <a:blip r:embed="rId3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416-1FE8-15CC-7CFF-8B836515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7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3A95D55-9160-2D0D-4B90-D2DBC7D9D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30F1-9D8F-9E7F-E0C3-4AA7B921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A13-5E4A-DAC8-C56D-8750F8862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940" y="1825624"/>
                <a:ext cx="7599152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Physics 101: “Gravity is a </a:t>
                </a:r>
                <a:r>
                  <a:rPr lang="en-US" dirty="0">
                    <a:solidFill>
                      <a:schemeClr val="accent1"/>
                    </a:solidFill>
                  </a:rPr>
                  <a:t>constant downward force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r>
                  <a:rPr lang="en-US" dirty="0"/>
                  <a:t>”</a:t>
                </a:r>
              </a:p>
              <a:p>
                <a:endParaRPr lang="en-US" dirty="0"/>
              </a:p>
              <a:p>
                <a:r>
                  <a:rPr lang="en-US" dirty="0"/>
                  <a:t>Physics 102: Newton’s Law of Gravitation: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Better, but still </a:t>
                </a:r>
                <a:r>
                  <a:rPr lang="en-US" dirty="0">
                    <a:solidFill>
                      <a:schemeClr val="accent1"/>
                    </a:solidFill>
                  </a:rPr>
                  <a:t>not perfect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A13-5E4A-DAC8-C56D-8750F8862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940" y="1825624"/>
                <a:ext cx="7599152" cy="4665219"/>
              </a:xfrm>
              <a:blipFill>
                <a:blip r:embed="rId2"/>
                <a:stretch>
                  <a:fillRect l="-1445" b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299CF-6302-4FCD-051E-EF75C5F5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B96B6-52EF-703C-2600-62748B6984CE}"/>
              </a:ext>
            </a:extLst>
          </p:cNvPr>
          <p:cNvGrpSpPr/>
          <p:nvPr/>
        </p:nvGrpSpPr>
        <p:grpSpPr>
          <a:xfrm>
            <a:off x="8475751" y="470648"/>
            <a:ext cx="3496235" cy="2958352"/>
            <a:chOff x="8487784" y="1957893"/>
            <a:chExt cx="3496235" cy="295835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C2026B6-4E0D-E241-5259-4A9B6A6DD59C}"/>
                </a:ext>
              </a:extLst>
            </p:cNvPr>
            <p:cNvSpPr/>
            <p:nvPr/>
          </p:nvSpPr>
          <p:spPr>
            <a:xfrm>
              <a:off x="9972339" y="2053919"/>
              <a:ext cx="2011680" cy="2851569"/>
            </a:xfrm>
            <a:custGeom>
              <a:avLst/>
              <a:gdLst>
                <a:gd name="connsiteX0" fmla="*/ 0 w 2011680"/>
                <a:gd name="connsiteY0" fmla="*/ 63144 h 2903163"/>
                <a:gd name="connsiteX1" fmla="*/ 301214 w 2011680"/>
                <a:gd name="connsiteY1" fmla="*/ 63144 h 2903163"/>
                <a:gd name="connsiteX2" fmla="*/ 1065007 w 2011680"/>
                <a:gd name="connsiteY2" fmla="*/ 719361 h 2903163"/>
                <a:gd name="connsiteX3" fmla="*/ 2011680 w 2011680"/>
                <a:gd name="connsiteY3" fmla="*/ 2903163 h 2903163"/>
                <a:gd name="connsiteX0" fmla="*/ 0 w 2011680"/>
                <a:gd name="connsiteY0" fmla="*/ 63144 h 2903163"/>
                <a:gd name="connsiteX1" fmla="*/ 301214 w 2011680"/>
                <a:gd name="connsiteY1" fmla="*/ 63144 h 2903163"/>
                <a:gd name="connsiteX2" fmla="*/ 1065007 w 2011680"/>
                <a:gd name="connsiteY2" fmla="*/ 719361 h 2903163"/>
                <a:gd name="connsiteX3" fmla="*/ 2011680 w 2011680"/>
                <a:gd name="connsiteY3" fmla="*/ 2903163 h 2903163"/>
                <a:gd name="connsiteX0" fmla="*/ 0 w 2011680"/>
                <a:gd name="connsiteY0" fmla="*/ 45921 h 2885940"/>
                <a:gd name="connsiteX1" fmla="*/ 301214 w 2011680"/>
                <a:gd name="connsiteY1" fmla="*/ 45921 h 2885940"/>
                <a:gd name="connsiteX2" fmla="*/ 1065007 w 2011680"/>
                <a:gd name="connsiteY2" fmla="*/ 702138 h 2885940"/>
                <a:gd name="connsiteX3" fmla="*/ 2011680 w 2011680"/>
                <a:gd name="connsiteY3" fmla="*/ 2885940 h 2885940"/>
                <a:gd name="connsiteX0" fmla="*/ 0 w 2011680"/>
                <a:gd name="connsiteY0" fmla="*/ 45921 h 2885940"/>
                <a:gd name="connsiteX1" fmla="*/ 301214 w 2011680"/>
                <a:gd name="connsiteY1" fmla="*/ 45921 h 2885940"/>
                <a:gd name="connsiteX2" fmla="*/ 1065007 w 2011680"/>
                <a:gd name="connsiteY2" fmla="*/ 702138 h 2885940"/>
                <a:gd name="connsiteX3" fmla="*/ 2011680 w 2011680"/>
                <a:gd name="connsiteY3" fmla="*/ 2885940 h 2885940"/>
                <a:gd name="connsiteX0" fmla="*/ 0 w 2011680"/>
                <a:gd name="connsiteY0" fmla="*/ 4193 h 2844212"/>
                <a:gd name="connsiteX1" fmla="*/ 301214 w 2011680"/>
                <a:gd name="connsiteY1" fmla="*/ 4193 h 2844212"/>
                <a:gd name="connsiteX2" fmla="*/ 1065007 w 2011680"/>
                <a:gd name="connsiteY2" fmla="*/ 660410 h 2844212"/>
                <a:gd name="connsiteX3" fmla="*/ 2011680 w 2011680"/>
                <a:gd name="connsiteY3" fmla="*/ 2844212 h 2844212"/>
                <a:gd name="connsiteX0" fmla="*/ 0 w 2011680"/>
                <a:gd name="connsiteY0" fmla="*/ 0 h 2840019"/>
                <a:gd name="connsiteX1" fmla="*/ 1065007 w 2011680"/>
                <a:gd name="connsiteY1" fmla="*/ 656217 h 2840019"/>
                <a:gd name="connsiteX2" fmla="*/ 2011680 w 2011680"/>
                <a:gd name="connsiteY2" fmla="*/ 2840019 h 2840019"/>
                <a:gd name="connsiteX0" fmla="*/ 0 w 2011680"/>
                <a:gd name="connsiteY0" fmla="*/ 0 h 2840019"/>
                <a:gd name="connsiteX1" fmla="*/ 1065007 w 2011680"/>
                <a:gd name="connsiteY1" fmla="*/ 656217 h 2840019"/>
                <a:gd name="connsiteX2" fmla="*/ 2011680 w 2011680"/>
                <a:gd name="connsiteY2" fmla="*/ 2840019 h 2840019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1680" h="2851569">
                  <a:moveTo>
                    <a:pt x="0" y="11550"/>
                  </a:moveTo>
                  <a:cubicBezTo>
                    <a:pt x="373342" y="-59301"/>
                    <a:pt x="724118" y="200040"/>
                    <a:pt x="1059398" y="673376"/>
                  </a:cubicBezTo>
                  <a:cubicBezTo>
                    <a:pt x="1456672" y="1225250"/>
                    <a:pt x="1731371" y="2001946"/>
                    <a:pt x="2011680" y="285156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70FB01-AE1A-5D1F-C82C-D0038DF82274}"/>
                </a:ext>
              </a:extLst>
            </p:cNvPr>
            <p:cNvSpPr/>
            <p:nvPr/>
          </p:nvSpPr>
          <p:spPr>
            <a:xfrm>
              <a:off x="8487784" y="2635624"/>
              <a:ext cx="1531877" cy="22806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artoon of a cannon&#10;&#10;Description automatically generated">
              <a:extLst>
                <a:ext uri="{FF2B5EF4-FFF2-40B4-BE49-F238E27FC236}">
                  <a16:creationId xmlns:a16="http://schemas.microsoft.com/office/drawing/2014/main" id="{87435163-2C03-D7AD-F0BA-245435D65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3267" y="1957893"/>
              <a:ext cx="1366395" cy="67773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9C17C6-610A-E06A-B5D0-C52338965962}"/>
                </a:ext>
              </a:extLst>
            </p:cNvPr>
            <p:cNvSpPr/>
            <p:nvPr/>
          </p:nvSpPr>
          <p:spPr>
            <a:xfrm>
              <a:off x="11489615" y="3665220"/>
              <a:ext cx="153745" cy="1537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3FCE14-7B33-BE83-B984-62D4F2C7B7FE}"/>
              </a:ext>
            </a:extLst>
          </p:cNvPr>
          <p:cNvGrpSpPr/>
          <p:nvPr/>
        </p:nvGrpSpPr>
        <p:grpSpPr>
          <a:xfrm>
            <a:off x="8475751" y="4181628"/>
            <a:ext cx="3332748" cy="2236457"/>
            <a:chOff x="7736305" y="4150895"/>
            <a:chExt cx="3332748" cy="223645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2A4F327-FEEC-1B18-FF24-57A110AA5DA2}"/>
                </a:ext>
              </a:extLst>
            </p:cNvPr>
            <p:cNvSpPr/>
            <p:nvPr/>
          </p:nvSpPr>
          <p:spPr>
            <a:xfrm>
              <a:off x="7736305" y="4150895"/>
              <a:ext cx="3332748" cy="22364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E3B6B5-0019-682C-CB91-8B4FC943A170}"/>
                </a:ext>
              </a:extLst>
            </p:cNvPr>
            <p:cNvSpPr/>
            <p:nvPr/>
          </p:nvSpPr>
          <p:spPr>
            <a:xfrm>
              <a:off x="8891173" y="5013370"/>
              <a:ext cx="511506" cy="51150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BE6A63-90C4-7CB2-97D0-905362EF520C}"/>
                </a:ext>
              </a:extLst>
            </p:cNvPr>
            <p:cNvSpPr/>
            <p:nvPr/>
          </p:nvSpPr>
          <p:spPr>
            <a:xfrm>
              <a:off x="10330572" y="4303554"/>
              <a:ext cx="153745" cy="1537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94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7ECEBE-22C1-C554-B222-E34175FE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761" y="351219"/>
            <a:ext cx="2681551" cy="245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79BAF-BFDA-50E1-F29D-B853E92B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3C3DD-DD59-06D0-7C0A-F87EEF892E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3532" y="1690688"/>
                <a:ext cx="11088104" cy="49872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Newton’s Law of Gravitation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correctly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predict Mercury’s motion</a:t>
                </a:r>
                <a:r>
                  <a:rPr lang="en-US" dirty="0"/>
                  <a:t> around the sun!</a:t>
                </a:r>
              </a:p>
              <a:p>
                <a:r>
                  <a:rPr lang="en-US" dirty="0"/>
                  <a:t>“…all models are wrong, but some are useful.” –George Box</a:t>
                </a:r>
              </a:p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does not 100% align with the set of problems that are solvable in practice…</a:t>
                </a:r>
              </a:p>
              <a:p>
                <a:r>
                  <a:rPr lang="en-US" dirty="0"/>
                  <a:t>But the alignment is </a:t>
                </a:r>
                <a:r>
                  <a:rPr lang="en-US" dirty="0">
                    <a:solidFill>
                      <a:schemeClr val="accent1"/>
                    </a:solidFill>
                  </a:rPr>
                  <a:t>pretty good</a:t>
                </a:r>
                <a:r>
                  <a:rPr lang="en-US" dirty="0"/>
                  <a:t>, and studying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will absolutely give us </a:t>
                </a:r>
                <a:r>
                  <a:rPr lang="en-US" dirty="0">
                    <a:solidFill>
                      <a:schemeClr val="accent1"/>
                    </a:solidFill>
                  </a:rPr>
                  <a:t>real insights </a:t>
                </a:r>
                <a:r>
                  <a:rPr lang="en-US" dirty="0"/>
                  <a:t>into the nature of computation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3C3DD-DD59-06D0-7C0A-F87EEF892E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532" y="1690688"/>
                <a:ext cx="11088104" cy="4987203"/>
              </a:xfrm>
              <a:blipFill>
                <a:blip r:embed="rId3"/>
                <a:stretch>
                  <a:fillRect l="-990" r="-385" b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416-1FE8-15CC-7CFF-8B836515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7BD10-E8FF-31E3-D9F7-95A05F23F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BB32-B69C-63B0-6800-6FB92C66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AD94C-CC24-AC18-9D75-2422F2BC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76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924A-99D6-631B-6BDF-58624318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52"/>
            <a:ext cx="10515600" cy="1325563"/>
          </a:xfrm>
        </p:spPr>
        <p:txBody>
          <a:bodyPr/>
          <a:lstStyle/>
          <a:p>
            <a:r>
              <a:rPr lang="en-US" dirty="0"/>
              <a:t>Example: Primality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2C5E6-910C-A095-00B3-1A137D4DF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1" y="1540041"/>
                <a:ext cx="11922034" cy="511330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PRIMES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prime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r>
                  <a:rPr lang="en-US" b="1" dirty="0"/>
                  <a:t>Proof attempt: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an integer.</a:t>
                </a:r>
              </a:p>
              <a:p>
                <a:pPr lvl="1"/>
                <a:r>
                  <a:rPr lang="en-US" dirty="0"/>
                  <a:t>Time complexity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, which is “</a:t>
                </a:r>
                <a:r>
                  <a:rPr lang="en-US" dirty="0">
                    <a:solidFill>
                      <a:schemeClr val="accent1"/>
                    </a:solidFill>
                  </a:rPr>
                  <a:t>pseudo</a:t>
                </a:r>
                <a:r>
                  <a:rPr lang="en-US" dirty="0"/>
                  <a:t>-polynomial time”</a:t>
                </a:r>
              </a:p>
              <a:p>
                <a:pPr lvl="1"/>
                <a:r>
                  <a:rPr lang="en-US" dirty="0"/>
                  <a:t>“Polynomial time” means time complexity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func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The theorem is true, but the proof is beyond the scope of this course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2C5E6-910C-A095-00B3-1A137D4DF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1" y="1540041"/>
                <a:ext cx="11922034" cy="5113307"/>
              </a:xfr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C589F-AAD7-4900-7315-9C8A259A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068001-9508-CD6E-7810-CA2EEC7632EA}"/>
                  </a:ext>
                </a:extLst>
              </p:cNvPr>
              <p:cNvSpPr/>
              <p:nvPr/>
            </p:nvSpPr>
            <p:spPr>
              <a:xfrm>
                <a:off x="4219605" y="2399097"/>
                <a:ext cx="3848585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PRIMES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068001-9508-CD6E-7810-CA2EEC763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605" y="2399097"/>
                <a:ext cx="3848585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24C-3E49-100E-D665-43056BA6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Pseudo-polynomial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C4446-A7B1-E7A7-5739-A91E81A45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4594"/>
                <a:ext cx="10515600" cy="51753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something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“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 time</a:t>
                </a:r>
                <a:r>
                  <a:rPr lang="en-US" dirty="0"/>
                  <a:t>” means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“</a:t>
                </a:r>
                <a:r>
                  <a:rPr lang="en-US" dirty="0">
                    <a:solidFill>
                      <a:schemeClr val="accent1"/>
                    </a:solidFill>
                  </a:rPr>
                  <a:t>Pseudo-polynomial time</a:t>
                </a:r>
                <a:r>
                  <a:rPr lang="en-US" dirty="0"/>
                  <a:t>” means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something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it’s reasonable to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small</a:t>
                </a:r>
                <a:r>
                  <a:rPr lang="en-US" dirty="0"/>
                  <a:t>, then pseudo-polynomial time might be good enough</a:t>
                </a:r>
              </a:p>
              <a:p>
                <a:r>
                  <a:rPr lang="en-US" dirty="0"/>
                  <a:t>Interesting example: The </a:t>
                </a:r>
                <a:r>
                  <a:rPr lang="en-US" dirty="0">
                    <a:solidFill>
                      <a:schemeClr val="accent1"/>
                    </a:solidFill>
                  </a:rPr>
                  <a:t>knapsack</a:t>
                </a:r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C4446-A7B1-E7A7-5739-A91E81A45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4594"/>
                <a:ext cx="10515600" cy="517531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5EDC-E5D7-D5BD-9B4F-F42407E6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0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B2CB-720D-2CBD-A7C5-9E97D6E1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C0C16F-3EEF-2A58-E450-7753107D2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66687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Roughly: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some large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some small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small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large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C0C16F-3EEF-2A58-E450-7753107D2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6668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2F3E7-DA0D-38D9-1899-1CD525B2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2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57A4C-C71F-8533-5CFC-49064057D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A4DE-4642-4C76-7829-B0B2DC48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E4110-4E41-3B7A-9AA0-8A394BAE6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123" y="1891047"/>
                <a:ext cx="11392422" cy="45997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Given: Positive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Question: Is there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nary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Interpretation: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worth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dollars, and it weighs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pounds</a:t>
                </a:r>
                <a:endParaRPr lang="en-US" dirty="0"/>
              </a:p>
              <a:p>
                <a:pPr lvl="1"/>
                <a:r>
                  <a:rPr lang="en-US" dirty="0"/>
                  <a:t>We want to collect items worth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dollars, but our knapsack can only 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pounds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E4110-4E41-3B7A-9AA0-8A394BAE6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123" y="1891047"/>
                <a:ext cx="11392422" cy="4599798"/>
              </a:xfrm>
              <a:blipFill>
                <a:blip r:embed="rId2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19FD4-C03D-A450-4DE3-04438931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133F7E40-45D2-3952-CA71-85EC5D372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42" y="565484"/>
            <a:ext cx="2612958" cy="28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25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F37E-752E-265D-A02E-427834B4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CB9F8-0F4D-115B-46E2-EBF87E9BB2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545" y="2835563"/>
                <a:ext cx="11095182" cy="3341399"/>
              </a:xfrm>
            </p:spPr>
            <p:txBody>
              <a:bodyPr/>
              <a:lstStyle/>
              <a:p>
                <a:r>
                  <a:rPr lang="en-US" dirty="0"/>
                  <a:t>There is no known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polynomial-time</a:t>
                </a:r>
                <a:r>
                  <a:rPr lang="en-US" dirty="0"/>
                  <a:t> algorithm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KNAPSACK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However, there is a </a:t>
                </a:r>
                <a:r>
                  <a:rPr lang="en-US" dirty="0">
                    <a:solidFill>
                      <a:schemeClr val="accent1"/>
                    </a:solidFill>
                  </a:rPr>
                  <a:t>pseudo-polynomial-time</a:t>
                </a:r>
                <a:r>
                  <a:rPr lang="en-US" dirty="0"/>
                  <a:t> algorithm!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CB9F8-0F4D-115B-46E2-EBF87E9BB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545" y="2835563"/>
                <a:ext cx="11095182" cy="3341399"/>
              </a:xfrm>
              <a:blipFill>
                <a:blip r:embed="rId2"/>
                <a:stretch>
                  <a:fillRect l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52837-455F-A771-1F11-E018EA5D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6FA4CDCC-2F4C-56C6-086E-4B3CF2C8C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612" y="365125"/>
            <a:ext cx="1515188" cy="166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84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CE84-1799-DAA3-1272-3EA16403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713B6-12DB-D528-C183-CDFA92536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073" y="2475345"/>
                <a:ext cx="11369963" cy="37016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KNAPSACK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  <m:brk m:alnAt="7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713B6-12DB-D528-C183-CDFA92536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073" y="2475345"/>
                <a:ext cx="11369963" cy="37016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DA34D-33FF-8C1C-C634-9B96BF2B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51F2C011-53A7-0F42-C0F8-3967BEFEC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612" y="365125"/>
            <a:ext cx="1515188" cy="1660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94F823-0953-2F26-70F0-5E808E18B146}"/>
                  </a:ext>
                </a:extLst>
              </p:cNvPr>
              <p:cNvSpPr/>
              <p:nvPr/>
            </p:nvSpPr>
            <p:spPr>
              <a:xfrm>
                <a:off x="3756777" y="4297218"/>
                <a:ext cx="4678445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Conjecture: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NAPSACK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94F823-0953-2F26-70F0-5E808E18B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777" y="4297218"/>
                <a:ext cx="4678445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67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C3A0-24DF-F6DC-8B90-77E49043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A838D-24E2-D0DC-365C-084F9DB5F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UNARY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KNAPSACK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that</m:t>
                    </m:r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  <m:brk m:alnAt="7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A838D-24E2-D0DC-365C-084F9DB5F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47841-3D64-09F2-1D4B-62D64E1E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3433E41C-CCD9-92F0-C17B-1AE6E6134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612" y="365125"/>
            <a:ext cx="1515188" cy="1660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C093D6-6054-FA22-7F4E-D34F8E171BEB}"/>
                  </a:ext>
                </a:extLst>
              </p:cNvPr>
              <p:cNvSpPr/>
              <p:nvPr/>
            </p:nvSpPr>
            <p:spPr>
              <a:xfrm>
                <a:off x="2938230" y="4192952"/>
                <a:ext cx="6315539" cy="9312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UNARY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KNAPSACK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C093D6-6054-FA22-7F4E-D34F8E171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230" y="4192952"/>
                <a:ext cx="6315539" cy="931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15BA-7702-1306-6195-FC282AC8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vs.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9C048-5858-B664-07F1-176268648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669" y="2175641"/>
                <a:ext cx="11469414" cy="43813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Proved last time: For every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if there is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9C048-5858-B664-07F1-176268648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669" y="2175641"/>
                <a:ext cx="11469414" cy="4381392"/>
              </a:xfrm>
              <a:blipFill>
                <a:blip r:embed="rId2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ED384-F1B0-6BC4-76C8-82FD2410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7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595C19-A4A3-DB38-2480-ED739FC796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595C19-A4A3-DB38-2480-ED739FC79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0E216-A2AF-32AE-CE47-481FE7642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</m:oMath>
                </a14:m>
                <a:r>
                  <a:rPr lang="en-US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0E216-A2AF-32AE-CE47-481FE7642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03886-BF4A-588D-E996-ABCFD9F4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6D8C51-A45E-A0B7-A0D3-C3AC0A769615}"/>
              </a:ext>
            </a:extLst>
          </p:cNvPr>
          <p:cNvGrpSpPr/>
          <p:nvPr/>
        </p:nvGrpSpPr>
        <p:grpSpPr>
          <a:xfrm>
            <a:off x="2621555" y="4118108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334232-5A55-C1E6-2DAF-F089A331AC8B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679D3FA4-46B3-3E29-3DF4-6C916C9749B2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sup>
                      </m:sSup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. Which of the following statements is </a:t>
                  </a:r>
                  <a:r>
                    <a:rPr lang="en-US" sz="1800" b="1" u="sng" dirty="0">
                      <a:solidFill>
                        <a:schemeClr val="tx1"/>
                      </a:solidFill>
                    </a:rPr>
                    <a:t>false</a:t>
                  </a:r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679D3FA4-46B3-3E29-3DF4-6C916C9749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60E1FA-5275-B411-BD88-6138B8C11E4A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04ED70B3-2232-6AE0-40AB-4279BB467118}"/>
                  </a:ext>
                </a:extLst>
              </p:cNvPr>
              <p:cNvSpPr/>
              <p:nvPr/>
            </p:nvSpPr>
            <p:spPr>
              <a:xfrm>
                <a:off x="2707748" y="567145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04ED70B3-2232-6AE0-40AB-4279BB467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748" y="567145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6470457-41B1-E101-D421-FA7501D00E0A}"/>
                  </a:ext>
                </a:extLst>
              </p:cNvPr>
              <p:cNvSpPr/>
              <p:nvPr/>
            </p:nvSpPr>
            <p:spPr>
              <a:xfrm>
                <a:off x="2707748" y="494802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6470457-41B1-E101-D421-FA7501D0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748" y="494802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B4CF598A-6DA7-1994-7841-6799E04C4A08}"/>
                  </a:ext>
                </a:extLst>
              </p:cNvPr>
              <p:cNvSpPr/>
              <p:nvPr/>
            </p:nvSpPr>
            <p:spPr>
              <a:xfrm>
                <a:off x="6263454" y="494802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B4CF598A-6DA7-1994-7841-6799E04C4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454" y="494802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AB05AAE3-59C4-6F20-6356-E6802A9F0DBD}"/>
                  </a:ext>
                </a:extLst>
              </p:cNvPr>
              <p:cNvSpPr/>
              <p:nvPr/>
            </p:nvSpPr>
            <p:spPr>
              <a:xfrm>
                <a:off x="6263454" y="567145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AB05AAE3-59C4-6F20-6356-E6802A9F0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454" y="567145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25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6D28-A7C2-B596-986B-60E57560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asymptotic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B4B8821-F2AF-3ABD-D144-0B24497F50F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607820" y="1690687"/>
              <a:ext cx="8784068" cy="46387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8834">
                      <a:extLst>
                        <a:ext uri="{9D8B030D-6E8A-4147-A177-3AD203B41FA5}">
                          <a16:colId xmlns:a16="http://schemas.microsoft.com/office/drawing/2014/main" val="3972310553"/>
                        </a:ext>
                      </a:extLst>
                    </a:gridCol>
                    <a:gridCol w="5668286">
                      <a:extLst>
                        <a:ext uri="{9D8B030D-6E8A-4147-A177-3AD203B41FA5}">
                          <a16:colId xmlns:a16="http://schemas.microsoft.com/office/drawing/2014/main" val="2190668843"/>
                        </a:ext>
                      </a:extLst>
                    </a:gridCol>
                    <a:gridCol w="1496948">
                      <a:extLst>
                        <a:ext uri="{9D8B030D-6E8A-4147-A177-3AD203B41FA5}">
                          <a16:colId xmlns:a16="http://schemas.microsoft.com/office/drawing/2014/main" val="408960952"/>
                        </a:ext>
                      </a:extLst>
                    </a:gridCol>
                  </a:tblGrid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In 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Analogy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830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grows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more slowly</a:t>
                          </a:r>
                          <a:r>
                            <a:rPr lang="en-US" sz="2400" baseline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than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188787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at most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2019154"/>
                      </a:ext>
                    </a:extLst>
                  </a:tr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grow at the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same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0070823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at least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593184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grows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>
                              <a:solidFill>
                                <a:schemeClr val="accent1"/>
                              </a:solidFill>
                            </a:rPr>
                            <a:t>more quickly </a:t>
                          </a:r>
                          <a:r>
                            <a:rPr lang="en-US" sz="2400" baseline="0" dirty="0"/>
                            <a:t>than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566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B4B8821-F2AF-3ABD-D144-0B24497F50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950316"/>
                  </p:ext>
                </p:extLst>
              </p:nvPr>
            </p:nvGraphicFramePr>
            <p:xfrm>
              <a:off x="1607820" y="1690687"/>
              <a:ext cx="8784068" cy="46387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8834">
                      <a:extLst>
                        <a:ext uri="{9D8B030D-6E8A-4147-A177-3AD203B41FA5}">
                          <a16:colId xmlns:a16="http://schemas.microsoft.com/office/drawing/2014/main" val="3972310553"/>
                        </a:ext>
                      </a:extLst>
                    </a:gridCol>
                    <a:gridCol w="5668286">
                      <a:extLst>
                        <a:ext uri="{9D8B030D-6E8A-4147-A177-3AD203B41FA5}">
                          <a16:colId xmlns:a16="http://schemas.microsoft.com/office/drawing/2014/main" val="2190668843"/>
                        </a:ext>
                      </a:extLst>
                    </a:gridCol>
                    <a:gridCol w="1496948">
                      <a:extLst>
                        <a:ext uri="{9D8B030D-6E8A-4147-A177-3AD203B41FA5}">
                          <a16:colId xmlns:a16="http://schemas.microsoft.com/office/drawing/2014/main" val="408960952"/>
                        </a:ext>
                      </a:extLst>
                    </a:gridCol>
                  </a:tblGrid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In 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Analogy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830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100787" r="-443609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100787" r="-26882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100787" r="-1626" b="-4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88787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200787" r="-443609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200787" r="-26882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200787" r="-1626" b="-3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019154"/>
                      </a:ext>
                    </a:extLst>
                  </a:tr>
                  <a:tr h="7735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300787" r="-443609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300787" r="-26882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300787" r="-1626" b="-2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070823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400787" r="-443609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400787" r="-26882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400787" r="-1626" b="-1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93184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500787" r="-443609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500787" r="-26882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500787" r="-1626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56680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EA989-2257-92CE-ED54-F32B1FFF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4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B6E6CE-57C8-50A3-DD53-3EEC0938B8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Note: 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is not just for time complexity!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B6E6CE-57C8-50A3-DD53-3EEC0938B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710D6B-8D07-530A-6CA5-B896354E5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asymptotic notation (big-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etc.) any time we are trying to understand some kind of “</a:t>
                </a:r>
                <a:r>
                  <a:rPr lang="en-US" dirty="0">
                    <a:solidFill>
                      <a:schemeClr val="accent1"/>
                    </a:solidFill>
                  </a:rPr>
                  <a:t>scaling behavior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For example,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 simple undirected graph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vertices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edges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connected,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edges</a:t>
                </a:r>
              </a:p>
              <a:p>
                <a:r>
                  <a:rPr lang="en-US" dirty="0"/>
                  <a:t>Admittedly, we are especially interested in time complexity…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710D6B-8D07-530A-6CA5-B896354E5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F2818-EFA3-7E3E-F965-6EFED2B8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5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4B260-6722-6CFC-4192-92259E45DA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Deciding a language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4B260-6722-6CFC-4192-92259E45D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E6E1D-BF17-5675-6C23-39C2E4D6B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500" y="1825625"/>
                <a:ext cx="116713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 be a function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decided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there exists a one-tape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running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at most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E6E1D-BF17-5675-6C23-39C2E4D6B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825625"/>
                <a:ext cx="11671300" cy="4351338"/>
              </a:xfrm>
              <a:blipFill>
                <a:blip r:embed="rId3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E11DA-F06F-3A18-2144-40343AF0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4FA2B-4867-2DFD-AA25-74489E950FE2}"/>
              </a:ext>
            </a:extLst>
          </p:cNvPr>
          <p:cNvSpPr txBox="1"/>
          <p:nvPr/>
        </p:nvSpPr>
        <p:spPr>
          <a:xfrm>
            <a:off x="9920080" y="365125"/>
            <a:ext cx="1433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9075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685EBEF-70EF-A47D-4051-902F4FC62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90B37E-F4F5-4200-C5EA-F4BC23BDDD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7039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90B37E-F4F5-4200-C5EA-F4BC23BDD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039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AD3C6-28D9-D3EA-C9DF-A79C18824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5528"/>
                <a:ext cx="10515600" cy="524087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, we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TIME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decided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br>
                  <a:rPr lang="en-US" dirty="0"/>
                </a:br>
                <a:r>
                  <a:rPr lang="en-US" sz="900" dirty="0"/>
                  <a:t> 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decided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“Polynomial time”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AD3C6-28D9-D3EA-C9DF-A79C18824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5528"/>
                <a:ext cx="10515600" cy="524087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9977C-25AC-747B-29E4-17738477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5D4C2-549C-5D32-5B89-1E1FBB5FF72C}"/>
              </a:ext>
            </a:extLst>
          </p:cNvPr>
          <p:cNvSpPr txBox="1"/>
          <p:nvPr/>
        </p:nvSpPr>
        <p:spPr>
          <a:xfrm>
            <a:off x="9920080" y="365125"/>
            <a:ext cx="1433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110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865880-046F-00AD-42EE-5FF0BE2038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: Our model of tractability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865880-046F-00AD-42EE-5FF0BE203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42140-0346-DE3C-A541-7BBDD021B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we will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“tractable”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we will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“intractable”</a:t>
                </a:r>
              </a:p>
              <a:p>
                <a:r>
                  <a:rPr lang="en-US" dirty="0"/>
                  <a:t>Is this a good model? What about multi-tape Turing machines?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42140-0346-DE3C-A541-7BBDD021B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AFBB9-5E7A-AA33-249F-3B202E88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2BC74-8B32-25D5-5327-6AE3DF38B280}"/>
              </a:ext>
            </a:extLst>
          </p:cNvPr>
          <p:cNvSpPr txBox="1"/>
          <p:nvPr/>
        </p:nvSpPr>
        <p:spPr>
          <a:xfrm>
            <a:off x="9920080" y="365125"/>
            <a:ext cx="1433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924176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195569</TotalTime>
  <Words>1255</Words>
  <Application>Microsoft Office PowerPoint</Application>
  <PresentationFormat>Widescreen</PresentationFormat>
  <Paragraphs>164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CMSC 28100  Introduction to Complexity Theory  Autumn 2025 Instructor: William Hoza</vt:lpstr>
      <vt:lpstr>Asymptotic notation</vt:lpstr>
      <vt:lpstr>Exponential vs. polynomial</vt:lpstr>
      <vt:lpstr>Big-Θ</vt:lpstr>
      <vt:lpstr>Summary of asymptotic notation</vt:lpstr>
      <vt:lpstr>Note: Big-O is not just for time complexity!</vt:lpstr>
      <vt:lpstr>Deciding a language in time T</vt:lpstr>
      <vt:lpstr>The complexity class "P"</vt:lpstr>
      <vt:lpstr>"P": Our model of tractability</vt:lpstr>
      <vt:lpstr>Multi-tape Turing machines, revisited</vt:lpstr>
      <vt:lpstr>Efficiently Simulating k tapes using 1 tape</vt:lpstr>
      <vt:lpstr>Robustness of "P"</vt:lpstr>
      <vt:lpstr>Theory vs. practice</vt:lpstr>
      <vt:lpstr>Analogy: Gravity</vt:lpstr>
      <vt:lpstr>Analogy: Gravity</vt:lpstr>
      <vt:lpstr>Which problems can be solved through computation?</vt:lpstr>
      <vt:lpstr>Which languages are in "P"?</vt:lpstr>
      <vt:lpstr>Example: Primality testing</vt:lpstr>
      <vt:lpstr>Pseudo-polynomial time</vt:lpstr>
      <vt:lpstr>The knapsack problem</vt:lpstr>
      <vt:lpstr>The knapsack problem</vt:lpstr>
      <vt:lpstr>The knapsack problem</vt:lpstr>
      <vt:lpstr>The knapsack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940</cp:revision>
  <dcterms:created xsi:type="dcterms:W3CDTF">2022-12-12T23:26:37Z</dcterms:created>
  <dcterms:modified xsi:type="dcterms:W3CDTF">2025-10-17T20:44:11Z</dcterms:modified>
</cp:coreProperties>
</file>