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10" r:id="rId2"/>
    <p:sldId id="911" r:id="rId3"/>
    <p:sldId id="423" r:id="rId4"/>
    <p:sldId id="825" r:id="rId5"/>
    <p:sldId id="447" r:id="rId6"/>
    <p:sldId id="792" r:id="rId7"/>
    <p:sldId id="753" r:id="rId8"/>
    <p:sldId id="863" r:id="rId9"/>
    <p:sldId id="469" r:id="rId10"/>
    <p:sldId id="805" r:id="rId11"/>
    <p:sldId id="757" r:id="rId12"/>
    <p:sldId id="806" r:id="rId13"/>
    <p:sldId id="813" r:id="rId14"/>
    <p:sldId id="754" r:id="rId15"/>
    <p:sldId id="912" r:id="rId16"/>
    <p:sldId id="869" r:id="rId17"/>
    <p:sldId id="870" r:id="rId18"/>
    <p:sldId id="793" r:id="rId19"/>
    <p:sldId id="448" r:id="rId20"/>
    <p:sldId id="449" r:id="rId21"/>
    <p:sldId id="451" r:id="rId22"/>
    <p:sldId id="452" r:id="rId23"/>
    <p:sldId id="453" r:id="rId24"/>
    <p:sldId id="454" r:id="rId25"/>
    <p:sldId id="455" r:id="rId26"/>
    <p:sldId id="814" r:id="rId27"/>
    <p:sldId id="627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9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01.png"/><Relationship Id="rId4" Type="http://schemas.openxmlformats.org/officeDocument/2006/relationships/image" Target="../media/image118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82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2749-C205-C0BE-0164-D5895F18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6BEC-DEA5-CDFB-C313-55619CA4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3973285"/>
            <a:ext cx="11179628" cy="2203677"/>
          </a:xfrm>
        </p:spPr>
        <p:txBody>
          <a:bodyPr/>
          <a:lstStyle/>
          <a:p>
            <a:r>
              <a:rPr lang="en-US" dirty="0"/>
              <a:t>To prove this theorem, we need to rule out all possible Turing machines!</a:t>
            </a:r>
          </a:p>
          <a:p>
            <a:r>
              <a:rPr lang="en-US" dirty="0"/>
              <a:t>How can we possibly do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93313-F289-D56F-19C5-0CB5920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8C772-6E6F-6AEE-2483-74B0D3981BA8}"/>
              </a:ext>
            </a:extLst>
          </p:cNvPr>
          <p:cNvSpPr/>
          <p:nvPr/>
        </p:nvSpPr>
        <p:spPr>
          <a:xfrm>
            <a:off x="2070743" y="2004569"/>
            <a:ext cx="8050513" cy="1143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Theorem: </a:t>
            </a:r>
            <a:r>
              <a:rPr lang="en-US" sz="2800" dirty="0">
                <a:solidFill>
                  <a:schemeClr val="tx1"/>
                </a:solidFill>
              </a:rPr>
              <a:t>There exists an </a:t>
            </a:r>
            <a:r>
              <a:rPr lang="en-US" sz="2800" dirty="0">
                <a:solidFill>
                  <a:schemeClr val="accent1"/>
                </a:solidFill>
              </a:rPr>
              <a:t>undecidable</a:t>
            </a:r>
            <a:r>
              <a:rPr lang="en-US" sz="2800" dirty="0">
                <a:solidFill>
                  <a:schemeClr val="tx1"/>
                </a:solidFill>
              </a:rPr>
              <a:t> language.</a:t>
            </a:r>
          </a:p>
        </p:txBody>
      </p:sp>
    </p:spTree>
    <p:extLst>
      <p:ext uri="{BB962C8B-B14F-4D97-AF65-F5344CB8AC3E}">
        <p14:creationId xmlns:p14="http://schemas.microsoft.com/office/powerpoint/2010/main" val="5749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5D3A-B89E-6319-52A2-3E314379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liar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D655-9FBD-0814-1144-BFE832F4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86C0E-8268-3678-070C-36085B5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F01EBF-BAA2-D2BF-4228-5B5F728CF365}"/>
              </a:ext>
            </a:extLst>
          </p:cNvPr>
          <p:cNvGrpSpPr/>
          <p:nvPr/>
        </p:nvGrpSpPr>
        <p:grpSpPr>
          <a:xfrm>
            <a:off x="2374328" y="2231815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BB36F3-DC22-EE81-4817-E9565829712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8CB69E5C-C53F-2AD7-9601-8491ECEC723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Are you selecting </a:t>
              </a:r>
              <a:r>
                <a:rPr lang="en-US" b="1" dirty="0">
                  <a:solidFill>
                    <a:schemeClr val="tx1"/>
                  </a:solidFill>
                </a:rPr>
                <a:t>option B as your answer to this question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26522C-C92D-648F-DC43-B2222FB5F71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2172809F-A735-64AF-DB73-B73B412F7054}"/>
              </a:ext>
            </a:extLst>
          </p:cNvPr>
          <p:cNvSpPr/>
          <p:nvPr/>
        </p:nvSpPr>
        <p:spPr>
          <a:xfrm>
            <a:off x="2460521" y="37851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98C84B9-AAB3-95E7-2A57-62C5C50A2D96}"/>
              </a:ext>
            </a:extLst>
          </p:cNvPr>
          <p:cNvSpPr/>
          <p:nvPr/>
        </p:nvSpPr>
        <p:spPr>
          <a:xfrm>
            <a:off x="2460521" y="306173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43D9849-45E7-326D-2ACD-5368126BDDB9}"/>
              </a:ext>
            </a:extLst>
          </p:cNvPr>
          <p:cNvSpPr/>
          <p:nvPr/>
        </p:nvSpPr>
        <p:spPr>
          <a:xfrm>
            <a:off x="6009668" y="37851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BEE2044-AA67-4F35-18A8-1C6C01B70E60}"/>
              </a:ext>
            </a:extLst>
          </p:cNvPr>
          <p:cNvSpPr/>
          <p:nvPr/>
        </p:nvSpPr>
        <p:spPr>
          <a:xfrm>
            <a:off x="6009668" y="306173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20509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90C4-E015-FF42-7EDB-E4A8D47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1632"/>
              </a:xfrm>
            </p:spPr>
            <p:txBody>
              <a:bodyPr/>
              <a:lstStyle/>
              <a:p>
                <a:r>
                  <a:rPr lang="en-US" dirty="0"/>
                  <a:t>Plan: We will construct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such that trying to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creates a liar paradox</a:t>
                </a:r>
              </a:p>
              <a:p>
                <a:r>
                  <a:rPr lang="en-US" dirty="0"/>
                  <a:t>Key idea: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binary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“Code as data”</a:t>
                </a:r>
              </a:p>
              <a:p>
                <a:pPr lvl="1"/>
                <a:r>
                  <a:rPr lang="en-US" dirty="0"/>
                  <a:t>Specific encoding choice doesn’t matter for 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163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3BDC-6A44-D21F-28F6-4947F46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D9D-C97D-B36B-62FC-059D0F55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analyzing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FCFD6-0D24-C2AC-50D2-D53A16A61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Turing machine…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can be the </a:t>
                </a:r>
                <a:r>
                  <a:rPr lang="en-US" dirty="0">
                    <a:solidFill>
                      <a:schemeClr val="accent1"/>
                    </a:solidFill>
                  </a:rPr>
                  <a:t>input </a:t>
                </a:r>
                <a:r>
                  <a:rPr lang="en-US" dirty="0"/>
                  <a:t>for </a:t>
                </a:r>
                <a:r>
                  <a:rPr lang="en-US" dirty="0">
                    <a:solidFill>
                      <a:schemeClr val="accent1"/>
                    </a:solidFill>
                  </a:rPr>
                  <a:t>another</a:t>
                </a:r>
                <a:r>
                  <a:rPr lang="en-US" dirty="0"/>
                  <a:t> Turing machine!</a:t>
                </a:r>
              </a:p>
              <a:p>
                <a:r>
                  <a:rPr lang="en-US" dirty="0"/>
                  <a:t>Compilers, syntax highlighting, linters…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FCFD6-0D24-C2AC-50D2-D53A16A61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87DE-0E72-4300-1595-59948A2F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E955-3E3D-F712-BDEA-A04DBC21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16"/>
            <a:ext cx="10515600" cy="1325563"/>
          </a:xfrm>
        </p:spPr>
        <p:txBody>
          <a:bodyPr/>
          <a:lstStyle/>
          <a:p>
            <a:r>
              <a:rPr lang="en-US" dirty="0"/>
              <a:t>Self-rejecting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BCCE5-8102-2F9F-A6E6-D27A89A8D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174" y="1532965"/>
                <a:ext cx="11701699" cy="53250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TM</a:t>
                </a:r>
              </a:p>
              <a:p>
                <a:r>
                  <a:rPr lang="en-US" dirty="0"/>
                  <a:t>What if we </a:t>
                </a:r>
                <a:r>
                  <a:rPr lang="en-US" dirty="0">
                    <a:solidFill>
                      <a:schemeClr val="accent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? Strange, but legal</a:t>
                </a:r>
              </a:p>
              <a:p>
                <a:r>
                  <a:rPr lang="en-US" dirty="0"/>
                  <a:t>Three possibilities: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self-rejecting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BCCE5-8102-2F9F-A6E6-D27A89A8D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174" y="1532965"/>
                <a:ext cx="11701699" cy="5325035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BDD6-6AEA-0A09-8132-DAAA066C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drawing of a snake with a red and green tail&#10;&#10;Description automatically generated">
            <a:extLst>
              <a:ext uri="{FF2B5EF4-FFF2-40B4-BE49-F238E27FC236}">
                <a16:creationId xmlns:a16="http://schemas.microsoft.com/office/drawing/2014/main" id="{3152A0D8-395B-8551-F7BC-9B06A8A8E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50" y="331817"/>
            <a:ext cx="3329161" cy="33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7A10FDF-4734-1491-3C43-02D30B06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35B3-CAF3-5F7A-5777-9BFE2E50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617"/>
            <a:ext cx="10515600" cy="1325563"/>
          </a:xfrm>
        </p:spPr>
        <p:txBody>
          <a:bodyPr/>
          <a:lstStyle/>
          <a:p>
            <a:r>
              <a:rPr lang="en-US" dirty="0"/>
              <a:t>Self-rejecting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A696C-3BC3-00BA-DDFE-FB0144704B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19" y="1690687"/>
                <a:ext cx="12007361" cy="50976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self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rejecting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Turing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machine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A696C-3BC3-00BA-DDFE-FB0144704B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19" y="1690687"/>
                <a:ext cx="12007361" cy="5097673"/>
              </a:xfr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7C811-8CE5-152C-4A3A-7CC4A8BA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ACAB70-92F8-9DDC-35DB-67BF03D950C8}"/>
                  </a:ext>
                </a:extLst>
              </p:cNvPr>
              <p:cNvSpPr/>
              <p:nvPr/>
            </p:nvSpPr>
            <p:spPr>
              <a:xfrm>
                <a:off x="2606600" y="2665830"/>
                <a:ext cx="6978798" cy="11433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is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ACAB70-92F8-9DDC-35DB-67BF03D95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00" y="2665830"/>
                <a:ext cx="6978798" cy="1143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408463-E6BA-4E3F-AA32-37A2F9188054}"/>
                  </a:ext>
                </a:extLst>
              </p:cNvPr>
              <p:cNvSpPr/>
              <p:nvPr/>
            </p:nvSpPr>
            <p:spPr>
              <a:xfrm>
                <a:off x="589083" y="4020232"/>
                <a:ext cx="11013832" cy="24706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Proof:</a:t>
                </a:r>
                <a:r>
                  <a:rPr lang="en-US" sz="2400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Turing machine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doesn’t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Either way,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does not decide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408463-E6BA-4E3F-AA32-37A2F9188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3" y="4020232"/>
                <a:ext cx="11013832" cy="2470612"/>
              </a:xfrm>
              <a:prstGeom prst="rect">
                <a:avLst/>
              </a:prstGeom>
              <a:blipFill>
                <a:blip r:embed="rId4"/>
                <a:stretch>
                  <a:fillRect l="-719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rawing of a snake with a red and green tail&#10;&#10;Description automatically generated">
            <a:extLst>
              <a:ext uri="{FF2B5EF4-FFF2-40B4-BE49-F238E27FC236}">
                <a16:creationId xmlns:a16="http://schemas.microsoft.com/office/drawing/2014/main" id="{266B02F3-B8E8-9EEE-8E38-9F83EBD93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600" y="259617"/>
            <a:ext cx="1401555" cy="13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0C73-9BC1-520F-26BC-37719FE0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proof: “Diagonalization”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5CE28CD-E252-FFA0-B95A-CD1BE1F68B4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2252565"/>
                  </p:ext>
                </p:extLst>
              </p:nvPr>
            </p:nvGraphicFramePr>
            <p:xfrm>
              <a:off x="3371849" y="2825750"/>
              <a:ext cx="4067178" cy="2743200"/>
            </p:xfrm>
            <a:graphic>
              <a:graphicData uri="http://schemas.openxmlformats.org/drawingml/2006/table">
                <a:tbl>
                  <a:tblPr firstRow="1" firstCol="1"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629990295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954005306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93790744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25686695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163996480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248104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915296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218496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92667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2253467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1060782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324934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5CE28CD-E252-FFA0-B95A-CD1BE1F68B4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2252565"/>
                  </p:ext>
                </p:extLst>
              </p:nvPr>
            </p:nvGraphicFramePr>
            <p:xfrm>
              <a:off x="3371849" y="2825750"/>
              <a:ext cx="4067178" cy="2743200"/>
            </p:xfrm>
            <a:graphic>
              <a:graphicData uri="http://schemas.openxmlformats.org/drawingml/2006/table">
                <a:tbl>
                  <a:tblPr firstRow="1" firstCol="1"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629990295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954005306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93790744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25686695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163996480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248104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100000" t="-1333" r="-400000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201802" t="-1333" r="-303604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301802" t="-1333" r="-203604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398214" t="-1333" r="-101786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502703" t="-1333" r="-2703" b="-5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2963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101333" r="-504505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21849695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198684" r="-504505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926675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302667" r="-504505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22534672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402667" r="-504505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1060782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502667" r="-50450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32493428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D0917-40EE-BBE9-65A5-1C6E3B13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1C8B1-F929-545F-D043-D5F5CEF61344}"/>
              </a:ext>
            </a:extLst>
          </p:cNvPr>
          <p:cNvGrpSpPr/>
          <p:nvPr/>
        </p:nvGrpSpPr>
        <p:grpSpPr>
          <a:xfrm>
            <a:off x="762000" y="2209800"/>
            <a:ext cx="2276475" cy="1722664"/>
            <a:chOff x="762000" y="2209800"/>
            <a:chExt cx="2276475" cy="1722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228406-9742-E76D-2F07-78896BC54EDF}"/>
                </a:ext>
              </a:extLst>
            </p:cNvPr>
            <p:cNvSpPr txBox="1"/>
            <p:nvPr/>
          </p:nvSpPr>
          <p:spPr>
            <a:xfrm>
              <a:off x="762000" y="2209800"/>
              <a:ext cx="22764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What happens when we run this Turing machine…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119CF42-EA06-CC8A-CFDE-D90E86E8C9AC}"/>
                </a:ext>
              </a:extLst>
            </p:cNvPr>
            <p:cNvSpPr/>
            <p:nvPr/>
          </p:nvSpPr>
          <p:spPr>
            <a:xfrm>
              <a:off x="2211162" y="3311979"/>
              <a:ext cx="827313" cy="620485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313" h="620485">
                  <a:moveTo>
                    <a:pt x="0" y="0"/>
                  </a:moveTo>
                  <a:cubicBezTo>
                    <a:pt x="90714" y="348342"/>
                    <a:pt x="475342" y="620486"/>
                    <a:pt x="827313" y="620485"/>
                  </a:cubicBezTo>
                </a:path>
              </a:pathLst>
            </a:custGeom>
            <a:noFill/>
            <a:ln w="63500" cmpd="sng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A513E-EC16-AC6B-0163-539870156E5E}"/>
              </a:ext>
            </a:extLst>
          </p:cNvPr>
          <p:cNvGrpSpPr/>
          <p:nvPr/>
        </p:nvGrpSpPr>
        <p:grpSpPr>
          <a:xfrm>
            <a:off x="3319462" y="2105956"/>
            <a:ext cx="2875577" cy="590610"/>
            <a:chOff x="3319462" y="2105956"/>
            <a:chExt cx="2875577" cy="5906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04B0C6-D571-9990-D672-C0A1B81324C3}"/>
                </a:ext>
              </a:extLst>
            </p:cNvPr>
            <p:cNvSpPr txBox="1"/>
            <p:nvPr/>
          </p:nvSpPr>
          <p:spPr>
            <a:xfrm>
              <a:off x="3319462" y="2105956"/>
              <a:ext cx="22764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…on this input?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193764-D775-CFA9-4D85-E4065BED7A90}"/>
                </a:ext>
              </a:extLst>
            </p:cNvPr>
            <p:cNvSpPr/>
            <p:nvPr/>
          </p:nvSpPr>
          <p:spPr>
            <a:xfrm>
              <a:off x="5280640" y="2315566"/>
              <a:ext cx="914399" cy="381000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9" h="381000">
                  <a:moveTo>
                    <a:pt x="0" y="0"/>
                  </a:moveTo>
                  <a:cubicBezTo>
                    <a:pt x="384629" y="21771"/>
                    <a:pt x="899885" y="54430"/>
                    <a:pt x="914399" y="38100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CDBA-FB4E-D015-6D28-E436C5EE9433}"/>
                  </a:ext>
                </a:extLst>
              </p:cNvPr>
              <p:cNvSpPr txBox="1"/>
              <p:nvPr/>
            </p:nvSpPr>
            <p:spPr>
              <a:xfrm>
                <a:off x="8324850" y="3429000"/>
                <a:ext cx="1495425" cy="13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✔️= Accept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❌= Reject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D5EAB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= Loop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1BCDBA-FB4E-D015-6D28-E436C5EE9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3429000"/>
                <a:ext cx="1495425" cy="1344279"/>
              </a:xfrm>
              <a:prstGeom prst="rect">
                <a:avLst/>
              </a:prstGeom>
              <a:blipFill>
                <a:blip r:embed="rId3"/>
                <a:stretch>
                  <a:fillRect l="-3673" t="-318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A51D453-CA14-FB4A-21AE-12FE89ABFF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63742"/>
                  </p:ext>
                </p:extLst>
              </p:nvPr>
            </p:nvGraphicFramePr>
            <p:xfrm>
              <a:off x="4049712" y="3282950"/>
              <a:ext cx="3389315" cy="2286000"/>
            </p:xfrm>
            <a:graphic>
              <a:graphicData uri="http://schemas.openxmlformats.org/drawingml/2006/table">
                <a:tbl>
                  <a:tblPr firstRow="1" firstCol="1"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07089517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061714183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88472658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836173513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745375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6D5EAB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89075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6708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32647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6D5EAB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solidFill>
                                      <a:srgbClr val="6D5EAB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068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96693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A51D453-CA14-FB4A-21AE-12FE89ABFF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63742"/>
                  </p:ext>
                </p:extLst>
              </p:nvPr>
            </p:nvGraphicFramePr>
            <p:xfrm>
              <a:off x="4049712" y="3282950"/>
              <a:ext cx="3389315" cy="2286000"/>
            </p:xfrm>
            <a:graphic>
              <a:graphicData uri="http://schemas.openxmlformats.org/drawingml/2006/table">
                <a:tbl>
                  <a:tblPr firstRow="1" firstCol="1"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07089517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061714183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88472658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836173513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74537585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14" r="-99107" b="-4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b="-4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0756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00000" b="-3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7081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197368" b="-19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264733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1333" r="-40180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14" t="-301333" r="-991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3013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068879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1333" r="-40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07" t="-401333" r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901" t="-401333" r="-2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14" t="-401333" r="-991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802" t="-40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66939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023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9E370B5-7592-D4F7-B39C-0666A8B23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759A-D389-0297-74AA-2ECE9B2D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proof: “Diagonalization”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7C7FFD-4273-E42D-EEEF-885873085F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7573036"/>
                  </p:ext>
                </p:extLst>
              </p:nvPr>
            </p:nvGraphicFramePr>
            <p:xfrm>
              <a:off x="3371849" y="2825750"/>
              <a:ext cx="4067178" cy="2743200"/>
            </p:xfrm>
            <a:graphic>
              <a:graphicData uri="http://schemas.openxmlformats.org/drawingml/2006/table">
                <a:tbl>
                  <a:tblPr firstRow="1" firstCol="1"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629990295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954005306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93790744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25686695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163996480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248104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915296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smtClean="0">
                                    <a:solidFill>
                                      <a:srgbClr val="6D5EAB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2184969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926675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extLst>
                      <a:ext uri="{0D108BD9-81ED-4DB2-BD59-A6C34878D82A}">
                        <a16:rowId xmlns:a16="http://schemas.microsoft.com/office/drawing/2014/main" val="2253467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smtClean="0">
                                    <a:solidFill>
                                      <a:srgbClr val="6D5EAB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smtClean="0">
                                    <a:solidFill>
                                      <a:srgbClr val="6D5EAB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D5EAB"/>
                            </a:solidFill>
                          </a:endParaRPr>
                        </a:p>
                      </a:txBody>
                      <a:tcPr marT="0" marB="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782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34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7C7FFD-4273-E42D-EEEF-885873085FC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67573036"/>
                  </p:ext>
                </p:extLst>
              </p:nvPr>
            </p:nvGraphicFramePr>
            <p:xfrm>
              <a:off x="3371849" y="2825750"/>
              <a:ext cx="4067178" cy="2743200"/>
            </p:xfrm>
            <a:graphic>
              <a:graphicData uri="http://schemas.openxmlformats.org/drawingml/2006/table">
                <a:tbl>
                  <a:tblPr firstRow="1" firstCol="1"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629990295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954005306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93790744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25686695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163996480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248104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33" r="-408036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201802" t="-1333" r="-311712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301802" t="-1333" r="-211712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398214" t="-1333" r="-109821" b="-5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502703" t="-1333" r="-10811" b="-5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2963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01" t="-101333" r="-512613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98214" t="-101333" r="-109821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502703" t="-101333" r="-10811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9695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198684" r="-512613" b="-3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502703" t="-198684" r="-10811" b="-3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6675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302667" r="-512613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502703" t="-302667" r="-10811" b="-2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4672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402667" r="-512613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00000" t="-402667" r="-408036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0" marB="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214" t="-402667" r="-109821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03" t="-402667" r="-10811" b="-1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07827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901" t="-502667" r="-512613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100000" t="-502667" r="-408036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201802" t="-502667" r="-311712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blipFill>
                          <a:blip r:embed="rId2"/>
                          <a:stretch>
                            <a:fillRect l="-301802" t="-502667" r="-211712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214" t="-502667" r="-109821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03" t="-502667" r="-10811" b="-17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93428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4E96-B0F2-27DC-8B4D-21B1652D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462D4-05AE-DBC2-733A-5F7AFA1DABF4}"/>
              </a:ext>
            </a:extLst>
          </p:cNvPr>
          <p:cNvSpPr txBox="1"/>
          <p:nvPr/>
        </p:nvSpPr>
        <p:spPr>
          <a:xfrm>
            <a:off x="762000" y="2209800"/>
            <a:ext cx="227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happens when we run this Turing machine…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59B527B-D005-D760-CD53-CEB5991831E8}"/>
              </a:ext>
            </a:extLst>
          </p:cNvPr>
          <p:cNvSpPr/>
          <p:nvPr/>
        </p:nvSpPr>
        <p:spPr>
          <a:xfrm>
            <a:off x="2211162" y="3311979"/>
            <a:ext cx="827313" cy="620485"/>
          </a:xfrm>
          <a:custGeom>
            <a:avLst/>
            <a:gdLst>
              <a:gd name="connsiteX0" fmla="*/ 36178 w 580463"/>
              <a:gd name="connsiteY0" fmla="*/ 0 h 566057"/>
              <a:gd name="connsiteX1" fmla="*/ 57949 w 580463"/>
              <a:gd name="connsiteY1" fmla="*/ 468086 h 566057"/>
              <a:gd name="connsiteX2" fmla="*/ 580463 w 580463"/>
              <a:gd name="connsiteY2" fmla="*/ 566057 h 566057"/>
              <a:gd name="connsiteX0" fmla="*/ 30678 w 585848"/>
              <a:gd name="connsiteY0" fmla="*/ 0 h 457200"/>
              <a:gd name="connsiteX1" fmla="*/ 63334 w 585848"/>
              <a:gd name="connsiteY1" fmla="*/ 359229 h 457200"/>
              <a:gd name="connsiteX2" fmla="*/ 585848 w 585848"/>
              <a:gd name="connsiteY2" fmla="*/ 457200 h 457200"/>
              <a:gd name="connsiteX0" fmla="*/ 21879 w 598821"/>
              <a:gd name="connsiteY0" fmla="*/ 0 h 598714"/>
              <a:gd name="connsiteX1" fmla="*/ 76307 w 598821"/>
              <a:gd name="connsiteY1" fmla="*/ 500743 h 598714"/>
              <a:gd name="connsiteX2" fmla="*/ 598821 w 598821"/>
              <a:gd name="connsiteY2" fmla="*/ 598714 h 598714"/>
              <a:gd name="connsiteX0" fmla="*/ 21879 w 598821"/>
              <a:gd name="connsiteY0" fmla="*/ 0 h 598714"/>
              <a:gd name="connsiteX1" fmla="*/ 76307 w 598821"/>
              <a:gd name="connsiteY1" fmla="*/ 500743 h 598714"/>
              <a:gd name="connsiteX2" fmla="*/ 598821 w 598821"/>
              <a:gd name="connsiteY2" fmla="*/ 598714 h 598714"/>
              <a:gd name="connsiteX0" fmla="*/ 7825 w 584767"/>
              <a:gd name="connsiteY0" fmla="*/ 0 h 602133"/>
              <a:gd name="connsiteX1" fmla="*/ 149339 w 584767"/>
              <a:gd name="connsiteY1" fmla="*/ 533400 h 602133"/>
              <a:gd name="connsiteX2" fmla="*/ 584767 w 584767"/>
              <a:gd name="connsiteY2" fmla="*/ 598714 h 602133"/>
              <a:gd name="connsiteX0" fmla="*/ 0 w 576942"/>
              <a:gd name="connsiteY0" fmla="*/ 0 h 598714"/>
              <a:gd name="connsiteX1" fmla="*/ 576942 w 576942"/>
              <a:gd name="connsiteY1" fmla="*/ 598714 h 598714"/>
              <a:gd name="connsiteX0" fmla="*/ 0 w 827313"/>
              <a:gd name="connsiteY0" fmla="*/ 0 h 620485"/>
              <a:gd name="connsiteX1" fmla="*/ 827313 w 827313"/>
              <a:gd name="connsiteY1" fmla="*/ 620485 h 620485"/>
              <a:gd name="connsiteX0" fmla="*/ 0 w 827313"/>
              <a:gd name="connsiteY0" fmla="*/ 0 h 620485"/>
              <a:gd name="connsiteX1" fmla="*/ 827313 w 827313"/>
              <a:gd name="connsiteY1" fmla="*/ 620485 h 620485"/>
              <a:gd name="connsiteX0" fmla="*/ 0 w 827313"/>
              <a:gd name="connsiteY0" fmla="*/ 0 h 620485"/>
              <a:gd name="connsiteX1" fmla="*/ 827313 w 827313"/>
              <a:gd name="connsiteY1" fmla="*/ 620485 h 6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313" h="620485">
                <a:moveTo>
                  <a:pt x="0" y="0"/>
                </a:moveTo>
                <a:cubicBezTo>
                  <a:pt x="90714" y="348342"/>
                  <a:pt x="475342" y="620486"/>
                  <a:pt x="827313" y="620485"/>
                </a:cubicBezTo>
              </a:path>
            </a:pathLst>
          </a:custGeom>
          <a:noFill/>
          <a:ln w="6350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267A1-9C12-C625-0EA5-6B3F7B180103}"/>
              </a:ext>
            </a:extLst>
          </p:cNvPr>
          <p:cNvSpPr txBox="1"/>
          <p:nvPr/>
        </p:nvSpPr>
        <p:spPr>
          <a:xfrm>
            <a:off x="3319462" y="2105956"/>
            <a:ext cx="227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…on this input?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EDDEA6-C479-59DE-18DA-2A292E525D53}"/>
              </a:ext>
            </a:extLst>
          </p:cNvPr>
          <p:cNvSpPr/>
          <p:nvPr/>
        </p:nvSpPr>
        <p:spPr>
          <a:xfrm>
            <a:off x="5280640" y="2315566"/>
            <a:ext cx="914399" cy="381000"/>
          </a:xfrm>
          <a:custGeom>
            <a:avLst/>
            <a:gdLst>
              <a:gd name="connsiteX0" fmla="*/ 36178 w 580463"/>
              <a:gd name="connsiteY0" fmla="*/ 0 h 566057"/>
              <a:gd name="connsiteX1" fmla="*/ 57949 w 580463"/>
              <a:gd name="connsiteY1" fmla="*/ 468086 h 566057"/>
              <a:gd name="connsiteX2" fmla="*/ 580463 w 580463"/>
              <a:gd name="connsiteY2" fmla="*/ 566057 h 566057"/>
              <a:gd name="connsiteX0" fmla="*/ 30678 w 585848"/>
              <a:gd name="connsiteY0" fmla="*/ 0 h 457200"/>
              <a:gd name="connsiteX1" fmla="*/ 63334 w 585848"/>
              <a:gd name="connsiteY1" fmla="*/ 359229 h 457200"/>
              <a:gd name="connsiteX2" fmla="*/ 585848 w 585848"/>
              <a:gd name="connsiteY2" fmla="*/ 457200 h 457200"/>
              <a:gd name="connsiteX0" fmla="*/ 21879 w 598821"/>
              <a:gd name="connsiteY0" fmla="*/ 0 h 598714"/>
              <a:gd name="connsiteX1" fmla="*/ 76307 w 598821"/>
              <a:gd name="connsiteY1" fmla="*/ 500743 h 598714"/>
              <a:gd name="connsiteX2" fmla="*/ 598821 w 598821"/>
              <a:gd name="connsiteY2" fmla="*/ 598714 h 598714"/>
              <a:gd name="connsiteX0" fmla="*/ 21879 w 598821"/>
              <a:gd name="connsiteY0" fmla="*/ 0 h 598714"/>
              <a:gd name="connsiteX1" fmla="*/ 76307 w 598821"/>
              <a:gd name="connsiteY1" fmla="*/ 500743 h 598714"/>
              <a:gd name="connsiteX2" fmla="*/ 598821 w 598821"/>
              <a:gd name="connsiteY2" fmla="*/ 598714 h 598714"/>
              <a:gd name="connsiteX0" fmla="*/ 7825 w 584767"/>
              <a:gd name="connsiteY0" fmla="*/ 0 h 602133"/>
              <a:gd name="connsiteX1" fmla="*/ 149339 w 584767"/>
              <a:gd name="connsiteY1" fmla="*/ 533400 h 602133"/>
              <a:gd name="connsiteX2" fmla="*/ 584767 w 584767"/>
              <a:gd name="connsiteY2" fmla="*/ 598714 h 602133"/>
              <a:gd name="connsiteX0" fmla="*/ 0 w 576942"/>
              <a:gd name="connsiteY0" fmla="*/ 0 h 598714"/>
              <a:gd name="connsiteX1" fmla="*/ 576942 w 576942"/>
              <a:gd name="connsiteY1" fmla="*/ 598714 h 598714"/>
              <a:gd name="connsiteX0" fmla="*/ 0 w 827313"/>
              <a:gd name="connsiteY0" fmla="*/ 0 h 620485"/>
              <a:gd name="connsiteX1" fmla="*/ 827313 w 827313"/>
              <a:gd name="connsiteY1" fmla="*/ 620485 h 620485"/>
              <a:gd name="connsiteX0" fmla="*/ 0 w 827313"/>
              <a:gd name="connsiteY0" fmla="*/ 0 h 620485"/>
              <a:gd name="connsiteX1" fmla="*/ 827313 w 827313"/>
              <a:gd name="connsiteY1" fmla="*/ 620485 h 620485"/>
              <a:gd name="connsiteX0" fmla="*/ 0 w 827313"/>
              <a:gd name="connsiteY0" fmla="*/ 0 h 620485"/>
              <a:gd name="connsiteX1" fmla="*/ 827313 w 827313"/>
              <a:gd name="connsiteY1" fmla="*/ 620485 h 620485"/>
              <a:gd name="connsiteX0" fmla="*/ 0 w 914399"/>
              <a:gd name="connsiteY0" fmla="*/ 0 h 381000"/>
              <a:gd name="connsiteX1" fmla="*/ 914399 w 914399"/>
              <a:gd name="connsiteY1" fmla="*/ 381000 h 381000"/>
              <a:gd name="connsiteX0" fmla="*/ 0 w 914399"/>
              <a:gd name="connsiteY0" fmla="*/ 0 h 381000"/>
              <a:gd name="connsiteX1" fmla="*/ 914399 w 914399"/>
              <a:gd name="connsiteY1" fmla="*/ 381000 h 381000"/>
              <a:gd name="connsiteX0" fmla="*/ 0 w 914399"/>
              <a:gd name="connsiteY0" fmla="*/ 0 h 381000"/>
              <a:gd name="connsiteX1" fmla="*/ 914399 w 914399"/>
              <a:gd name="connsiteY1" fmla="*/ 381000 h 381000"/>
              <a:gd name="connsiteX0" fmla="*/ 0 w 914399"/>
              <a:gd name="connsiteY0" fmla="*/ 0 h 381000"/>
              <a:gd name="connsiteX1" fmla="*/ 914399 w 914399"/>
              <a:gd name="connsiteY1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399" h="381000">
                <a:moveTo>
                  <a:pt x="0" y="0"/>
                </a:moveTo>
                <a:cubicBezTo>
                  <a:pt x="384629" y="21771"/>
                  <a:pt x="899885" y="54430"/>
                  <a:pt x="914399" y="381000"/>
                </a:cubicBezTo>
              </a:path>
            </a:pathLst>
          </a:custGeom>
          <a:noFill/>
          <a:ln w="635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BEF5C7-875A-1D84-EE3D-1DCC77CC40FE}"/>
                  </a:ext>
                </a:extLst>
              </p:cNvPr>
              <p:cNvSpPr txBox="1"/>
              <p:nvPr/>
            </p:nvSpPr>
            <p:spPr>
              <a:xfrm>
                <a:off x="8324850" y="3429000"/>
                <a:ext cx="1495425" cy="13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✔️= Accept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❌= Reject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D5EAB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= Loop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BEF5C7-875A-1D84-EE3D-1DCC77CC4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3429000"/>
                <a:ext cx="1495425" cy="1344279"/>
              </a:xfrm>
              <a:prstGeom prst="rect">
                <a:avLst/>
              </a:prstGeom>
              <a:blipFill>
                <a:blip r:embed="rId3"/>
                <a:stretch>
                  <a:fillRect l="-3673" t="-318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5709D63-52E7-F239-2B13-0906F820E6FF}"/>
              </a:ext>
            </a:extLst>
          </p:cNvPr>
          <p:cNvSpPr txBox="1"/>
          <p:nvPr/>
        </p:nvSpPr>
        <p:spPr>
          <a:xfrm>
            <a:off x="1200150" y="5810280"/>
            <a:ext cx="297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Undecidable language: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60540C43-680B-C588-C4DB-2531754CDB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1726292"/>
                  </p:ext>
                </p:extLst>
              </p:nvPr>
            </p:nvGraphicFramePr>
            <p:xfrm>
              <a:off x="3371849" y="5781735"/>
              <a:ext cx="4067178" cy="457200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629990295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954005306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93790744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25686695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163996480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248104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4969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60540C43-680B-C588-C4DB-2531754CDB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1726292"/>
                  </p:ext>
                </p:extLst>
              </p:nvPr>
            </p:nvGraphicFramePr>
            <p:xfrm>
              <a:off x="3371849" y="5781735"/>
              <a:ext cx="4067178" cy="457200"/>
            </p:xfrm>
            <a:graphic>
              <a:graphicData uri="http://schemas.openxmlformats.org/drawingml/2006/table">
                <a:tbl>
                  <a:tblPr>
                    <a:tableStyleId>{8799B23B-EC83-4686-B30A-512413B5E67A}</a:tableStyleId>
                  </a:tblPr>
                  <a:tblGrid>
                    <a:gridCol w="677863">
                      <a:extLst>
                        <a:ext uri="{9D8B030D-6E8A-4147-A177-3AD203B41FA5}">
                          <a16:colId xmlns:a16="http://schemas.microsoft.com/office/drawing/2014/main" val="2629990295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954005306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793790744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1256866951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3163996480"/>
                        </a:ext>
                      </a:extLst>
                    </a:gridCol>
                    <a:gridCol w="677863">
                      <a:extLst>
                        <a:ext uri="{9D8B030D-6E8A-4147-A177-3AD203B41FA5}">
                          <a16:colId xmlns:a16="http://schemas.microsoft.com/office/drawing/2014/main" val="248104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✔️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❌</a:t>
                          </a:r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91440" marB="9144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1802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9695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7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949E-244D-E752-9873-ADCE614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CE9E0-0C67-97A9-8287-940F0DE2D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825625"/>
                <a:ext cx="10934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proved that there does not exist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OBJECTION:</a:t>
                </a:r>
                <a:r>
                  <a:rPr lang="en-US" dirty="0"/>
                  <a:t> “Yeah, but I don’t particularly care about Turing machines. Is there some </a:t>
                </a:r>
                <a:r>
                  <a:rPr lang="en-US" dirty="0">
                    <a:solidFill>
                      <a:schemeClr val="accent1"/>
                    </a:solidFill>
                  </a:rPr>
                  <a:t>other type of algorithm</a:t>
                </a:r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?”</a:t>
                </a:r>
              </a:p>
              <a:p>
                <a:r>
                  <a:rPr lang="en-US" b="1" dirty="0"/>
                  <a:t>RESPONSE:</a:t>
                </a:r>
                <a:r>
                  <a:rPr lang="en-US" dirty="0"/>
                  <a:t> The Church-Turing Thesis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CE9E0-0C67-97A9-8287-940F0DE2D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825625"/>
                <a:ext cx="10934700" cy="4351338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80E57-BCD4-295C-F98C-EC93F56A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4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F98-5715-B351-2BE7-6FF87A2B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2BBF-121B-A071-383A-8A391D64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1-3 are due </a:t>
            </a:r>
            <a:r>
              <a:rPr lang="en-US" b="1" dirty="0">
                <a:highlight>
                  <a:srgbClr val="FFFF00"/>
                </a:highlight>
              </a:rPr>
              <a:t>today at 11:59pm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If you joined the course late and you need an extension, send me an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9E10E-298D-2195-B481-2AAC6275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EF59-71D8-CB54-2D25-03C913D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E97F8-8513-EE4C-8C86-EAA664431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90612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Church-Turing thesis says:</a:t>
                </a:r>
              </a:p>
              <a:p>
                <a:pPr lvl="1"/>
                <a:r>
                  <a:rPr lang="en-US" dirty="0"/>
                  <a:t>The Turing machine model is a </a:t>
                </a:r>
                <a:r>
                  <a:rPr lang="en-US" dirty="0">
                    <a:solidFill>
                      <a:schemeClr val="accent1"/>
                    </a:solidFill>
                  </a:rPr>
                  <a:t>“correct”</a:t>
                </a:r>
                <a:r>
                  <a:rPr lang="en-US" dirty="0"/>
                  <a:t> way of modeling arbitrary computation</a:t>
                </a:r>
              </a:p>
              <a:p>
                <a:pPr lvl="1"/>
                <a:r>
                  <a:rPr lang="en-US" dirty="0"/>
                  <a:t>The informal concept of an “algorithm” is </a:t>
                </a:r>
                <a:r>
                  <a:rPr lang="en-US" dirty="0">
                    <a:solidFill>
                      <a:schemeClr val="accent1"/>
                    </a:solidFill>
                  </a:rPr>
                  <a:t>successfully captured</a:t>
                </a:r>
                <a:r>
                  <a:rPr lang="en-US" dirty="0"/>
                  <a:t> by the rigorous definition of a Turing machine</a:t>
                </a:r>
              </a:p>
              <a:p>
                <a:r>
                  <a:rPr lang="en-US" dirty="0"/>
                  <a:t>Consequence: It is </a:t>
                </a:r>
                <a:r>
                  <a:rPr lang="en-US" dirty="0">
                    <a:solidFill>
                      <a:schemeClr val="accent1"/>
                    </a:solidFill>
                  </a:rPr>
                  <a:t>really, truly impossible </a:t>
                </a:r>
                <a:r>
                  <a:rPr lang="en-US" dirty="0"/>
                  <a:t>to design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or any other undecidable language!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E97F8-8513-EE4C-8C86-EAA664431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906125" cy="4351338"/>
              </a:xfrm>
              <a:blipFill>
                <a:blip r:embed="rId2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3B0-69CB-B40D-43C5-A9B061E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EAB-03D9-9024-91E7-B9D5A13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</a:t>
                </a:r>
                <a:r>
                  <a:rPr lang="en-US" dirty="0"/>
                  <a:t> “To encompass all possible algorithms, we should add various </a:t>
                </a:r>
                <a:r>
                  <a:rPr lang="en-US" dirty="0">
                    <a:solidFill>
                      <a:schemeClr val="accent1"/>
                    </a:solidFill>
                  </a:rPr>
                  <a:t>bells and whistles</a:t>
                </a:r>
                <a:r>
                  <a:rPr lang="en-US" dirty="0"/>
                  <a:t> to the Turing machine model.”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/>
                    </a:solidFill>
                  </a:rPr>
                  <a:t>Left-Right-Stationary Turing Machine</a:t>
                </a:r>
                <a:r>
                  <a:rPr lang="en-US" dirty="0"/>
                  <a:t>: Like an ordinary Turing machine, except it has a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the head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move </a:t>
                </a:r>
                <a:r>
                  <a:rPr lang="en-US" dirty="0"/>
                  <a:t>in this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step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accepting, rejecting,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F29F-C483-4749-F260-E7B9384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7E5FBB-8CE8-56C6-EEE6-E36563720F26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7" name="Picture 6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9890B74D-BDBD-D31F-4D07-71262DAD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D0F442-14BA-6515-995C-A3EAD020198C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99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2D72-B2CA-F959-337C-9492F3A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E59-FBE0-9F2C-3518-0ADB7387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825625"/>
            <a:ext cx="11085816" cy="4351338"/>
          </a:xfrm>
        </p:spPr>
        <p:txBody>
          <a:bodyPr>
            <a:normAutofit/>
          </a:bodyPr>
          <a:lstStyle/>
          <a:p>
            <a:r>
              <a:rPr lang="en-US" dirty="0"/>
              <a:t>The model is </a:t>
            </a:r>
            <a:r>
              <a:rPr lang="en-US" dirty="0">
                <a:solidFill>
                  <a:schemeClr val="accent1"/>
                </a:solidFill>
              </a:rPr>
              <a:t>still realistic</a:t>
            </a:r>
            <a:r>
              <a:rPr lang="en-US" dirty="0"/>
              <a:t>, even though we added an extra feature</a:t>
            </a:r>
          </a:p>
          <a:p>
            <a:r>
              <a:rPr lang="en-US" dirty="0"/>
              <a:t>Is it a counterexample to the Church-Turing thesis?</a:t>
            </a:r>
          </a:p>
          <a:p>
            <a:r>
              <a:rPr lang="en-US" dirty="0"/>
              <a:t>No!</a:t>
            </a:r>
          </a:p>
          <a:p>
            <a:r>
              <a:rPr lang="en-US" dirty="0"/>
              <a:t>Let’s prove that the left-right-stationary Turing machine model is </a:t>
            </a:r>
            <a:r>
              <a:rPr lang="en-US" dirty="0">
                <a:solidFill>
                  <a:schemeClr val="accent1"/>
                </a:solidFill>
              </a:rPr>
              <a:t>equivalent</a:t>
            </a:r>
            <a:r>
              <a:rPr lang="en-US" dirty="0"/>
              <a:t> to the original Turing machine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E8D8-98F8-DCC3-23FC-472CFA5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13450F-D663-21A8-FFBA-8593DC764D5C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18D3B26E-BDFB-CD7B-B460-8C30B67B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88A244-5DF8-B533-16B4-81AD9A57CC6B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30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(3 slides) The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” direction is trivial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/>
              <p:nvPr/>
            </p:nvSpPr>
            <p:spPr>
              <a:xfrm>
                <a:off x="1150706" y="2878416"/>
                <a:ext cx="9340175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left-right-stationary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06" y="2878416"/>
                <a:ext cx="9340175" cy="1814242"/>
              </a:xfrm>
              <a:prstGeom prst="rect">
                <a:avLst/>
              </a:prstGeom>
              <a:blipFill>
                <a:blip r:embed="rId3"/>
                <a:stretch>
                  <a:fillRect l="-1173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15F0FB-DD44-D8C1-2300-567C5BB66D95}"/>
              </a:ext>
            </a:extLst>
          </p:cNvPr>
          <p:cNvSpPr txBox="1"/>
          <p:nvPr/>
        </p:nvSpPr>
        <p:spPr>
          <a:xfrm>
            <a:off x="9741738" y="490044"/>
            <a:ext cx="1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🔔</a:t>
            </a:r>
          </a:p>
        </p:txBody>
      </p:sp>
      <p:pic>
        <p:nvPicPr>
          <p:cNvPr id="9" name="Picture 8" descr="A close-up of a whistle&#10;&#10;AI-generated content may be incorrect.">
            <a:extLst>
              <a:ext uri="{FF2B5EF4-FFF2-40B4-BE49-F238E27FC236}">
                <a16:creationId xmlns:a16="http://schemas.microsoft.com/office/drawing/2014/main" id="{CEDB782B-4DDB-36DE-310B-8CD3B646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8" y="633418"/>
            <a:ext cx="1053943" cy="6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09" y="1690688"/>
                <a:ext cx="11006192" cy="4800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 of the proof of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” direction: Simulate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by doing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followed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Details: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left‑right‑stationary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TM: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New set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ba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, i.e., two disjoint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09" y="1690688"/>
                <a:ext cx="11006192" cy="4800155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1D259-211C-CD39-B156-2EB6DCED0DF7}"/>
              </a:ext>
            </a:extLst>
          </p:cNvPr>
          <p:cNvSpPr txBox="1"/>
          <p:nvPr/>
        </p:nvSpPr>
        <p:spPr>
          <a:xfrm>
            <a:off x="9741738" y="490044"/>
            <a:ext cx="1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🔔</a:t>
            </a:r>
          </a:p>
        </p:txBody>
      </p:sp>
      <p:pic>
        <p:nvPicPr>
          <p:cNvPr id="9" name="Picture 8" descr="A close-up of a whistle&#10;&#10;AI-generated content may be incorrect.">
            <a:extLst>
              <a:ext uri="{FF2B5EF4-FFF2-40B4-BE49-F238E27FC236}">
                <a16:creationId xmlns:a16="http://schemas.microsoft.com/office/drawing/2014/main" id="{065F2213-83C3-C742-E704-71352866B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8" y="633418"/>
            <a:ext cx="1053943" cy="6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4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3F41-FD02-AE87-C54F-18F9D86D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D4840-CC16-F1E3-492E-9696DE44D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107"/>
                <a:ext cx="10515600" cy="49553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transition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 given by: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Rigorously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D4840-CC16-F1E3-492E-9696DE44D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107"/>
                <a:ext cx="10515600" cy="49553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59BA6-46BC-1E0B-3C6D-7A346E19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D75E0-21D0-F298-D090-90A6435FB71B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F1672957-6F57-64D9-9FC5-D628267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CCF606-D9AE-08E1-EA49-13742801AA42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4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BAB2CA2-EBF9-0793-930B-7F9F3696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F767-4C40-13A5-2C47-D9D0139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56B58-F46D-492B-F0E9-76096D620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56B58-F46D-492B-F0E9-76096D620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603-8679-BC0C-D8FA-8064652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6F0F0A-5F7B-E12C-44FC-D32ABA9B4A63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6F0F0A-5F7B-E12C-44FC-D32ABA9B4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3B3984-A1B7-E997-E027-8CF75DC2653E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4DCC7-F154-C3D3-48B7-104E92F8374B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F9118B-D646-DAE5-094B-F4D917A93C86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0AB5B-BDBA-D621-0187-E6E1102CBA3A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49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26DD60-96AF-4B24-38DA-933654C6B8C4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0B10F06D-E987-A906-1BF1-2589B891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AB0908-BCE0-802F-F44C-DD79A86417CD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0A1A25-93C3-6F82-FC0B-04639F6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64"/>
            <a:ext cx="10515600" cy="1325563"/>
          </a:xfrm>
        </p:spPr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Another TM variant: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TM”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Transition function: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acceptance, rejection,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  <a:blipFill>
                <a:blip r:embed="rId3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41FB-19D9-7C6E-6D7B-4FB55E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FDE918-8CA8-E2C6-B95A-43E41B2E25B3}"/>
              </a:ext>
            </a:extLst>
          </p:cNvPr>
          <p:cNvGrpSpPr/>
          <p:nvPr/>
        </p:nvGrpSpPr>
        <p:grpSpPr>
          <a:xfrm>
            <a:off x="4690444" y="2397531"/>
            <a:ext cx="7501556" cy="4092652"/>
            <a:chOff x="4690444" y="2397531"/>
            <a:chExt cx="7501556" cy="40926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61F4C6-F562-6E1E-B5FC-90E9C682F7AE}"/>
                </a:ext>
              </a:extLst>
            </p:cNvPr>
            <p:cNvGrpSpPr/>
            <p:nvPr/>
          </p:nvGrpSpPr>
          <p:grpSpPr>
            <a:xfrm>
              <a:off x="6751320" y="2397531"/>
              <a:ext cx="5440680" cy="1031469"/>
              <a:chOff x="6751320" y="680484"/>
              <a:chExt cx="5440680" cy="103146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3DBD1E-DA7E-A2C8-62FF-FAAEF6868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1B8681-8CDC-9A42-B37E-8BC516AC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90D786-F3C4-B044-C046-7507DAA24957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63E7060-B767-DEF9-889C-9F314F1D89C4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CBC3F5E-D91E-EA50-740C-52B7BFFD31FC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5AECD9A-D98F-D357-10B5-63EAF8A27961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7405FE6-CFC6-F636-00EA-85F32B8034D2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C881CF-8147-436B-A571-FC8A745FA444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A0">
              <a:extLst>
                <a:ext uri="{FF2B5EF4-FFF2-40B4-BE49-F238E27FC236}">
                  <a16:creationId xmlns:a16="http://schemas.microsoft.com/office/drawing/2014/main" id="{0794A8CE-682D-F74B-A1B2-3FAB7510F14D}"/>
                </a:ext>
              </a:extLst>
            </p:cNvPr>
            <p:cNvSpPr txBox="1"/>
            <p:nvPr/>
          </p:nvSpPr>
          <p:spPr>
            <a:xfrm>
              <a:off x="7432162" y="261024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7" name="B1">
              <a:extLst>
                <a:ext uri="{FF2B5EF4-FFF2-40B4-BE49-F238E27FC236}">
                  <a16:creationId xmlns:a16="http://schemas.microsoft.com/office/drawing/2014/main" id="{DE42D8C5-F113-0E53-23C7-9743DD9E3E78}"/>
                </a:ext>
              </a:extLst>
            </p:cNvPr>
            <p:cNvSpPr txBox="1"/>
            <p:nvPr/>
          </p:nvSpPr>
          <p:spPr>
            <a:xfrm>
              <a:off x="8378458" y="261024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8" name="C1">
              <a:extLst>
                <a:ext uri="{FF2B5EF4-FFF2-40B4-BE49-F238E27FC236}">
                  <a16:creationId xmlns:a16="http://schemas.microsoft.com/office/drawing/2014/main" id="{BDE6CE31-0BD9-0F59-46CD-50C04D22B377}"/>
                </a:ext>
              </a:extLst>
            </p:cNvPr>
            <p:cNvSpPr txBox="1"/>
            <p:nvPr/>
          </p:nvSpPr>
          <p:spPr>
            <a:xfrm>
              <a:off x="9367285" y="263488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/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4561E7-EA27-E770-951A-CF061E1A6332}"/>
                </a:ext>
              </a:extLst>
            </p:cNvPr>
            <p:cNvGrpSpPr/>
            <p:nvPr/>
          </p:nvGrpSpPr>
          <p:grpSpPr>
            <a:xfrm>
              <a:off x="6751320" y="4568459"/>
              <a:ext cx="5440680" cy="1031469"/>
              <a:chOff x="6751320" y="680484"/>
              <a:chExt cx="5440680" cy="103146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68D9549-F326-D990-3450-70EB22C16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59E67E4-7BC5-B1FB-0514-EAE2C8019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00E7EC-3501-8783-A416-CD5357F7EBAB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4F19CD-C7F1-750F-AC7A-620718A8AA26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B8752EC-C63B-C34F-1C33-7D2267B39309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C827BC-3351-2084-0A41-5CA9881B1292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708150-A82B-3B1C-EB42-9187E1E87839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14A8CD5-4629-BA3B-0E0C-D853BCD3E0CC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5CEA137-57EE-DC5E-7963-2241610C12FA}"/>
                </a:ext>
              </a:extLst>
            </p:cNvPr>
            <p:cNvSpPr/>
            <p:nvPr/>
          </p:nvSpPr>
          <p:spPr>
            <a:xfrm>
              <a:off x="8222513" y="5385934"/>
              <a:ext cx="832882" cy="729030"/>
            </a:xfrm>
            <a:prstGeom prst="triangle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44ECFF-EDDF-34E9-5A59-8A7E6D3E450A}"/>
                </a:ext>
              </a:extLst>
            </p:cNvPr>
            <p:cNvSpPr/>
            <p:nvPr/>
          </p:nvSpPr>
          <p:spPr>
            <a:xfrm>
              <a:off x="5121823" y="3930358"/>
              <a:ext cx="2574133" cy="1940709"/>
            </a:xfrm>
            <a:custGeom>
              <a:avLst/>
              <a:gdLst>
                <a:gd name="connsiteX0" fmla="*/ 2276272 w 2324068"/>
                <a:gd name="connsiteY0" fmla="*/ 0 h 360615"/>
                <a:gd name="connsiteX1" fmla="*/ 2023353 w 2324068"/>
                <a:gd name="connsiteY1" fmla="*/ 340469 h 360615"/>
                <a:gd name="connsiteX2" fmla="*/ 0 w 2324068"/>
                <a:gd name="connsiteY2" fmla="*/ 291830 h 360615"/>
                <a:gd name="connsiteX0" fmla="*/ 2276272 w 2283976"/>
                <a:gd name="connsiteY0" fmla="*/ 0 h 360615"/>
                <a:gd name="connsiteX1" fmla="*/ 1624519 w 2283976"/>
                <a:gd name="connsiteY1" fmla="*/ 340469 h 360615"/>
                <a:gd name="connsiteX2" fmla="*/ 0 w 2283976"/>
                <a:gd name="connsiteY2" fmla="*/ 291830 h 360615"/>
                <a:gd name="connsiteX0" fmla="*/ 2276272 w 2276272"/>
                <a:gd name="connsiteY0" fmla="*/ 0 h 360615"/>
                <a:gd name="connsiteX1" fmla="*/ 1624519 w 2276272"/>
                <a:gd name="connsiteY1" fmla="*/ 340469 h 360615"/>
                <a:gd name="connsiteX2" fmla="*/ 0 w 2276272"/>
                <a:gd name="connsiteY2" fmla="*/ 291830 h 360615"/>
                <a:gd name="connsiteX0" fmla="*/ 2276272 w 2276272"/>
                <a:gd name="connsiteY0" fmla="*/ 0 h 385604"/>
                <a:gd name="connsiteX1" fmla="*/ 1435675 w 2276272"/>
                <a:gd name="connsiteY1" fmla="*/ 370286 h 385604"/>
                <a:gd name="connsiteX2" fmla="*/ 0 w 2276272"/>
                <a:gd name="connsiteY2" fmla="*/ 291830 h 385604"/>
                <a:gd name="connsiteX0" fmla="*/ 1242602 w 1242602"/>
                <a:gd name="connsiteY0" fmla="*/ 0 h 1893171"/>
                <a:gd name="connsiteX1" fmla="*/ 402005 w 1242602"/>
                <a:gd name="connsiteY1" fmla="*/ 370286 h 1893171"/>
                <a:gd name="connsiteX2" fmla="*/ 0 w 1242602"/>
                <a:gd name="connsiteY2" fmla="*/ 1892030 h 1893171"/>
                <a:gd name="connsiteX0" fmla="*/ 1242602 w 1242602"/>
                <a:gd name="connsiteY0" fmla="*/ 0 h 1892030"/>
                <a:gd name="connsiteX1" fmla="*/ 402005 w 1242602"/>
                <a:gd name="connsiteY1" fmla="*/ 370286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2574133 w 2574133"/>
                <a:gd name="connsiteY0" fmla="*/ 0 h 1940709"/>
                <a:gd name="connsiteX1" fmla="*/ 958597 w 2574133"/>
                <a:gd name="connsiteY1" fmla="*/ 5481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133" h="1940709">
                  <a:moveTo>
                    <a:pt x="2574133" y="0"/>
                  </a:moveTo>
                  <a:cubicBezTo>
                    <a:pt x="2510902" y="399447"/>
                    <a:pt x="1272732" y="275382"/>
                    <a:pt x="972997" y="461773"/>
                  </a:cubicBezTo>
                  <a:cubicBezTo>
                    <a:pt x="673262" y="648164"/>
                    <a:pt x="215702" y="1462575"/>
                    <a:pt x="0" y="19407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2BE2A5-361A-10BB-6AEF-81DDA6CB584C}"/>
                </a:ext>
              </a:extLst>
            </p:cNvPr>
            <p:cNvSpPr/>
            <p:nvPr/>
          </p:nvSpPr>
          <p:spPr>
            <a:xfrm>
              <a:off x="5171519" y="6116553"/>
              <a:ext cx="3466643" cy="373630"/>
            </a:xfrm>
            <a:custGeom>
              <a:avLst/>
              <a:gdLst>
                <a:gd name="connsiteX0" fmla="*/ 4192622 w 4429764"/>
                <a:gd name="connsiteY0" fmla="*/ 1712068 h 2024265"/>
                <a:gd name="connsiteX1" fmla="*/ 4085617 w 4429764"/>
                <a:gd name="connsiteY1" fmla="*/ 2023353 h 2024265"/>
                <a:gd name="connsiteX2" fmla="*/ 894945 w 4429764"/>
                <a:gd name="connsiteY2" fmla="*/ 1624519 h 2024265"/>
                <a:gd name="connsiteX3" fmla="*/ 1342417 w 4429764"/>
                <a:gd name="connsiteY3" fmla="*/ 379379 h 2024265"/>
                <a:gd name="connsiteX4" fmla="*/ 0 w 4429764"/>
                <a:gd name="connsiteY4" fmla="*/ 0 h 2024265"/>
                <a:gd name="connsiteX0" fmla="*/ 4192622 w 4232318"/>
                <a:gd name="connsiteY0" fmla="*/ 1712068 h 1995260"/>
                <a:gd name="connsiteX1" fmla="*/ 3112851 w 4232318"/>
                <a:gd name="connsiteY1" fmla="*/ 1994170 h 1995260"/>
                <a:gd name="connsiteX2" fmla="*/ 894945 w 4232318"/>
                <a:gd name="connsiteY2" fmla="*/ 1624519 h 1995260"/>
                <a:gd name="connsiteX3" fmla="*/ 1342417 w 4232318"/>
                <a:gd name="connsiteY3" fmla="*/ 379379 h 1995260"/>
                <a:gd name="connsiteX4" fmla="*/ 0 w 4232318"/>
                <a:gd name="connsiteY4" fmla="*/ 0 h 1995260"/>
                <a:gd name="connsiteX0" fmla="*/ 4192622 w 4192622"/>
                <a:gd name="connsiteY0" fmla="*/ 1712068 h 1996589"/>
                <a:gd name="connsiteX1" fmla="*/ 311285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6589"/>
                <a:gd name="connsiteX1" fmla="*/ 278211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4420"/>
                <a:gd name="connsiteX1" fmla="*/ 2782111 w 4192622"/>
                <a:gd name="connsiteY1" fmla="*/ 1994170 h 1994420"/>
                <a:gd name="connsiteX2" fmla="*/ 1034093 w 4192622"/>
                <a:gd name="connsiteY2" fmla="*/ 1723910 h 1994420"/>
                <a:gd name="connsiteX3" fmla="*/ 1342417 w 4192622"/>
                <a:gd name="connsiteY3" fmla="*/ 379379 h 1994420"/>
                <a:gd name="connsiteX4" fmla="*/ 0 w 4192622"/>
                <a:gd name="connsiteY4" fmla="*/ 0 h 1994420"/>
                <a:gd name="connsiteX0" fmla="*/ 4192622 w 4192622"/>
                <a:gd name="connsiteY0" fmla="*/ 1712068 h 1999620"/>
                <a:gd name="connsiteX1" fmla="*/ 2782111 w 4192622"/>
                <a:gd name="connsiteY1" fmla="*/ 1994170 h 1999620"/>
                <a:gd name="connsiteX2" fmla="*/ 1034093 w 4192622"/>
                <a:gd name="connsiteY2" fmla="*/ 1723910 h 1999620"/>
                <a:gd name="connsiteX3" fmla="*/ 0 w 4192622"/>
                <a:gd name="connsiteY3" fmla="*/ 0 h 1999620"/>
                <a:gd name="connsiteX0" fmla="*/ 3158529 w 3158529"/>
                <a:gd name="connsiteY0" fmla="*/ 0 h 287552"/>
                <a:gd name="connsiteX1" fmla="*/ 1748018 w 3158529"/>
                <a:gd name="connsiteY1" fmla="*/ 282102 h 287552"/>
                <a:gd name="connsiteX2" fmla="*/ 0 w 3158529"/>
                <a:gd name="connsiteY2" fmla="*/ 11842 h 287552"/>
                <a:gd name="connsiteX0" fmla="*/ 3128712 w 3128712"/>
                <a:gd name="connsiteY0" fmla="*/ 0 h 300583"/>
                <a:gd name="connsiteX1" fmla="*/ 1718201 w 3128712"/>
                <a:gd name="connsiteY1" fmla="*/ 282102 h 300583"/>
                <a:gd name="connsiteX2" fmla="*/ 0 w 3128712"/>
                <a:gd name="connsiteY2" fmla="*/ 51598 h 300583"/>
                <a:gd name="connsiteX0" fmla="*/ 3128712 w 3128712"/>
                <a:gd name="connsiteY0" fmla="*/ 0 h 51598"/>
                <a:gd name="connsiteX1" fmla="*/ 0 w 3128712"/>
                <a:gd name="connsiteY1" fmla="*/ 51598 h 51598"/>
                <a:gd name="connsiteX0" fmla="*/ 3128712 w 3128712"/>
                <a:gd name="connsiteY0" fmla="*/ 0 h 264978"/>
                <a:gd name="connsiteX1" fmla="*/ 0 w 3128712"/>
                <a:gd name="connsiteY1" fmla="*/ 51598 h 264978"/>
                <a:gd name="connsiteX0" fmla="*/ 3128712 w 3128712"/>
                <a:gd name="connsiteY0" fmla="*/ 0 h 377356"/>
                <a:gd name="connsiteX1" fmla="*/ 0 w 3128712"/>
                <a:gd name="connsiteY1" fmla="*/ 51598 h 377356"/>
                <a:gd name="connsiteX0" fmla="*/ 3466643 w 3466643"/>
                <a:gd name="connsiteY0" fmla="*/ 0 h 364082"/>
                <a:gd name="connsiteX1" fmla="*/ 0 w 3466643"/>
                <a:gd name="connsiteY1" fmla="*/ 21781 h 364082"/>
                <a:gd name="connsiteX0" fmla="*/ 3466643 w 3466643"/>
                <a:gd name="connsiteY0" fmla="*/ 0 h 373630"/>
                <a:gd name="connsiteX1" fmla="*/ 0 w 3466643"/>
                <a:gd name="connsiteY1" fmla="*/ 43381 h 37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6643" h="373630">
                  <a:moveTo>
                    <a:pt x="3466643" y="0"/>
                  </a:moveTo>
                  <a:cubicBezTo>
                    <a:pt x="3338139" y="573790"/>
                    <a:pt x="784487" y="403869"/>
                    <a:pt x="0" y="433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A0">
                  <a:extLst>
                    <a:ext uri="{FF2B5EF4-FFF2-40B4-BE49-F238E27FC236}">
                      <a16:creationId xmlns:a16="http://schemas.microsoft.com/office/drawing/2014/main" id="{D123DE3B-4EC4-6E02-1263-485558D4DB1F}"/>
                    </a:ext>
                  </a:extLst>
                </p:cNvPr>
                <p:cNvSpPr txBox="1"/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A0">
                  <a:extLst>
                    <a:ext uri="{FF2B5EF4-FFF2-40B4-BE49-F238E27FC236}">
                      <a16:creationId xmlns:a16="http://schemas.microsoft.com/office/drawing/2014/main" id="{54FB4DBF-C49B-9B06-081A-E15F7F05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A0">
                  <a:extLst>
                    <a:ext uri="{FF2B5EF4-FFF2-40B4-BE49-F238E27FC236}">
                      <a16:creationId xmlns:a16="http://schemas.microsoft.com/office/drawing/2014/main" id="{37DE2D23-5B90-A98B-31FE-B92A18C7D1CE}"/>
                    </a:ext>
                  </a:extLst>
                </p:cNvPr>
                <p:cNvSpPr txBox="1"/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A0">
                  <a:extLst>
                    <a:ext uri="{FF2B5EF4-FFF2-40B4-BE49-F238E27FC236}">
                      <a16:creationId xmlns:a16="http://schemas.microsoft.com/office/drawing/2014/main" id="{A6B73E79-3542-0489-D09D-35B3B1FF1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/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0">
              <a:extLst>
                <a:ext uri="{FF2B5EF4-FFF2-40B4-BE49-F238E27FC236}">
                  <a16:creationId xmlns:a16="http://schemas.microsoft.com/office/drawing/2014/main" id="{08781281-E107-32FE-7FD7-DBC6BF77177B}"/>
                </a:ext>
              </a:extLst>
            </p:cNvPr>
            <p:cNvSpPr txBox="1"/>
            <p:nvPr/>
          </p:nvSpPr>
          <p:spPr>
            <a:xfrm>
              <a:off x="7423298" y="479180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9" name="A0">
              <a:extLst>
                <a:ext uri="{FF2B5EF4-FFF2-40B4-BE49-F238E27FC236}">
                  <a16:creationId xmlns:a16="http://schemas.microsoft.com/office/drawing/2014/main" id="{5F9DD672-E400-6951-951D-E68CCEE6EA2E}"/>
                </a:ext>
              </a:extLst>
            </p:cNvPr>
            <p:cNvSpPr txBox="1"/>
            <p:nvPr/>
          </p:nvSpPr>
          <p:spPr>
            <a:xfrm>
              <a:off x="8369594" y="477590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</a:p>
          </p:txBody>
        </p:sp>
        <p:sp>
          <p:nvSpPr>
            <p:cNvPr id="70" name="A0">
              <a:extLst>
                <a:ext uri="{FF2B5EF4-FFF2-40B4-BE49-F238E27FC236}">
                  <a16:creationId xmlns:a16="http://schemas.microsoft.com/office/drawing/2014/main" id="{8D9C0FF6-51D5-58D5-6914-2758B0538936}"/>
                </a:ext>
              </a:extLst>
            </p:cNvPr>
            <p:cNvSpPr txBox="1"/>
            <p:nvPr/>
          </p:nvSpPr>
          <p:spPr>
            <a:xfrm>
              <a:off x="9351337" y="478117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1" name="A0">
              <a:extLst>
                <a:ext uri="{FF2B5EF4-FFF2-40B4-BE49-F238E27FC236}">
                  <a16:creationId xmlns:a16="http://schemas.microsoft.com/office/drawing/2014/main" id="{3A6646B5-7EE6-966B-F0C3-27EF628AE371}"/>
                </a:ext>
              </a:extLst>
            </p:cNvPr>
            <p:cNvSpPr txBox="1"/>
            <p:nvPr/>
          </p:nvSpPr>
          <p:spPr>
            <a:xfrm>
              <a:off x="10329531" y="479383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$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A0">
                  <a:extLst>
                    <a:ext uri="{FF2B5EF4-FFF2-40B4-BE49-F238E27FC236}">
                      <a16:creationId xmlns:a16="http://schemas.microsoft.com/office/drawing/2014/main" id="{4726176D-108E-CD3F-4F86-1893B347AC54}"/>
                    </a:ext>
                  </a:extLst>
                </p:cNvPr>
                <p:cNvSpPr txBox="1"/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A0">
                  <a:extLst>
                    <a:ext uri="{FF2B5EF4-FFF2-40B4-BE49-F238E27FC236}">
                      <a16:creationId xmlns:a16="http://schemas.microsoft.com/office/drawing/2014/main" id="{8852D6D4-B91E-F5E7-A5DA-60A72195B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/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67D70C3-4507-3253-104C-A9875448055C}"/>
                </a:ext>
              </a:extLst>
            </p:cNvPr>
            <p:cNvSpPr/>
            <p:nvPr/>
          </p:nvSpPr>
          <p:spPr>
            <a:xfrm>
              <a:off x="7272671" y="3227235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EE47D2-DDA2-D8F9-ACA8-7F7273835D0C}"/>
              </a:ext>
            </a:extLst>
          </p:cNvPr>
          <p:cNvGrpSpPr/>
          <p:nvPr/>
        </p:nvGrpSpPr>
        <p:grpSpPr>
          <a:xfrm>
            <a:off x="4779255" y="181330"/>
            <a:ext cx="7267433" cy="2657374"/>
            <a:chOff x="4602804" y="3977893"/>
            <a:chExt cx="7267433" cy="265737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42FC88-28C9-AC06-29FF-F379114E21C3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04CE39F6-6FBC-8580-4258-83A8D43BC8CC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 each step, w</a:t>
              </a:r>
              <a:r>
                <a:rPr lang="en-US" sz="1800" b="1" dirty="0">
                  <a:solidFill>
                    <a:schemeClr val="tx1"/>
                  </a:solidFill>
                </a:rPr>
                <a:t>hat determines the actions of head 1?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19085A-A23C-17D1-4A6B-82309F0518D8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5" name="Hexagon 94">
            <a:extLst>
              <a:ext uri="{FF2B5EF4-FFF2-40B4-BE49-F238E27FC236}">
                <a16:creationId xmlns:a16="http://schemas.microsoft.com/office/drawing/2014/main" id="{FEEF492E-F7F6-B9E6-7C7B-B9177A71A6A7}"/>
              </a:ext>
            </a:extLst>
          </p:cNvPr>
          <p:cNvSpPr/>
          <p:nvPr/>
        </p:nvSpPr>
        <p:spPr>
          <a:xfrm>
            <a:off x="4865448" y="173467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Head 1’s state and the symbols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observed by all heads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881AA2EB-062D-43F6-9E0B-49CFA3605BBF}"/>
              </a:ext>
            </a:extLst>
          </p:cNvPr>
          <p:cNvSpPr/>
          <p:nvPr/>
        </p:nvSpPr>
        <p:spPr>
          <a:xfrm>
            <a:off x="4865448" y="101124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Head 1’s state and the symbol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observed by head 1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7A3463F-1704-9FDD-D661-48C1C7F905F9}"/>
              </a:ext>
            </a:extLst>
          </p:cNvPr>
          <p:cNvSpPr/>
          <p:nvPr/>
        </p:nvSpPr>
        <p:spPr>
          <a:xfrm>
            <a:off x="8414595" y="173467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The machine’s state and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symbol observed by head 1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D8C37908-F63B-DD85-2F1F-2B11C75AB387}"/>
              </a:ext>
            </a:extLst>
          </p:cNvPr>
          <p:cNvSpPr/>
          <p:nvPr/>
        </p:nvSpPr>
        <p:spPr>
          <a:xfrm>
            <a:off x="8414595" y="101124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The machine’s state and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symbols observed by all heads</a:t>
            </a:r>
          </a:p>
        </p:txBody>
      </p:sp>
    </p:spTree>
    <p:extLst>
      <p:ext uri="{BB962C8B-B14F-4D97-AF65-F5344CB8AC3E}">
        <p14:creationId xmlns:p14="http://schemas.microsoft.com/office/powerpoint/2010/main" val="33667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275-BE8B-35FB-08DC-6B03BC3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22C5-ABC5-315D-CCA7-DF04614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5AF2-FAC1-9749-ECBE-883E0E93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and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Otherwise,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CBAFC-B355-450D-7FF6-0F0B6137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2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0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8A8-F767-8302-7538-D96D95934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951-2DB3-596E-504E-2264FF3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58A2-88B1-2B3C-44CE-F8EE676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DE14-1912-605F-F722-04A4FB76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951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4CBE0-CB37-8F58-B0CB-2A79B521A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366" y="1538515"/>
                <a:ext cx="11267267" cy="49523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forward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backward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integer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4CBE0-CB37-8F58-B0CB-2A79B521A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66" y="1538515"/>
                <a:ext cx="11267267" cy="4952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527-46C6-2CD5-A889-80249A6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869283-CF98-BCF8-0569-3F4267D891A9}"/>
              </a:ext>
            </a:extLst>
          </p:cNvPr>
          <p:cNvGrpSpPr/>
          <p:nvPr/>
        </p:nvGrpSpPr>
        <p:grpSpPr>
          <a:xfrm>
            <a:off x="2767809" y="3987675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EDE1E5-1ADE-1E9D-EE91-1BA893FC609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EF2AF7A2-1E9F-832D-663A-B5B22F37EBFD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Out of those three languages, how many are decidable?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2F4EB6-64ED-BF84-445A-0DB702B5FAF9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7" name="Hexagon 16">
            <a:extLst>
              <a:ext uri="{FF2B5EF4-FFF2-40B4-BE49-F238E27FC236}">
                <a16:creationId xmlns:a16="http://schemas.microsoft.com/office/drawing/2014/main" id="{C3BD6129-8CC6-6843-EEEC-E40B08FC645C}"/>
              </a:ext>
            </a:extLst>
          </p:cNvPr>
          <p:cNvSpPr/>
          <p:nvPr/>
        </p:nvSpPr>
        <p:spPr>
          <a:xfrm>
            <a:off x="2854002" y="554102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Two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5C6E55F-8A92-C0A3-028D-A05FEDE81519}"/>
              </a:ext>
            </a:extLst>
          </p:cNvPr>
          <p:cNvSpPr/>
          <p:nvPr/>
        </p:nvSpPr>
        <p:spPr>
          <a:xfrm>
            <a:off x="2854002" y="481759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Zero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BC9B7F3-A275-98FC-F890-70F535CFFE0B}"/>
              </a:ext>
            </a:extLst>
          </p:cNvPr>
          <p:cNvSpPr/>
          <p:nvPr/>
        </p:nvSpPr>
        <p:spPr>
          <a:xfrm>
            <a:off x="6409708" y="481759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One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1F17366-CBF5-3B31-F09C-534B987787B3}"/>
              </a:ext>
            </a:extLst>
          </p:cNvPr>
          <p:cNvSpPr/>
          <p:nvPr/>
        </p:nvSpPr>
        <p:spPr>
          <a:xfrm>
            <a:off x="6409708" y="554102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Three</a:t>
            </a:r>
          </a:p>
        </p:txBody>
      </p:sp>
    </p:spTree>
    <p:extLst>
      <p:ext uri="{BB962C8B-B14F-4D97-AF65-F5344CB8AC3E}">
        <p14:creationId xmlns:p14="http://schemas.microsoft.com/office/powerpoint/2010/main" val="16096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Is </a:t>
            </a:r>
            <a:r>
              <a:rPr lang="en-US" sz="5400" b="1" dirty="0">
                <a:solidFill>
                  <a:schemeClr val="accent1"/>
                </a:solidFill>
              </a:rPr>
              <a:t>every</a:t>
            </a:r>
            <a:r>
              <a:rPr lang="en-US" sz="5400" b="1" dirty="0"/>
              <a:t> language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27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202282</TotalTime>
  <Words>1277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Homework reminder</vt:lpstr>
      <vt:lpstr>Which problems can be solved through computation?</vt:lpstr>
      <vt:lpstr>Deciding a language</vt:lpstr>
      <vt:lpstr>Decidable and undecidable</vt:lpstr>
      <vt:lpstr>Which problems can be solved through computation?</vt:lpstr>
      <vt:lpstr>Which languages are decidable?</vt:lpstr>
      <vt:lpstr>Examples</vt:lpstr>
      <vt:lpstr>Is every language decidable?</vt:lpstr>
      <vt:lpstr>Undecidability</vt:lpstr>
      <vt:lpstr>The liar paradox</vt:lpstr>
      <vt:lpstr>Code as data</vt:lpstr>
      <vt:lpstr>Turing machines analyzing Turing machines</vt:lpstr>
      <vt:lpstr>Self-rejecting Turing machines</vt:lpstr>
      <vt:lpstr>Self-rejecting Turing machines</vt:lpstr>
      <vt:lpstr>Visualizing the proof: “Diagonalization”</vt:lpstr>
      <vt:lpstr>Visualizing the proof: “Diagonalization”</vt:lpstr>
      <vt:lpstr>Interpreting the theorem</vt:lpstr>
      <vt:lpstr>The Church-Turing Thesis</vt:lpstr>
      <vt:lpstr>The Church-Turing Thesis</vt:lpstr>
      <vt:lpstr>Are Turing machines powerful enough?</vt:lpstr>
      <vt:lpstr>Left-right-stationary Turing machines</vt:lpstr>
      <vt:lpstr>Left-right-stationary Turing machines</vt:lpstr>
      <vt:lpstr>Left-right-stationary Turing machines</vt:lpstr>
      <vt:lpstr>Left-right-stationary Turing machines</vt:lpstr>
      <vt:lpstr>The Church-Turing Thesis</vt:lpstr>
      <vt:lpstr>Multi-tape Turing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760</cp:revision>
  <dcterms:created xsi:type="dcterms:W3CDTF">2022-12-12T23:26:37Z</dcterms:created>
  <dcterms:modified xsi:type="dcterms:W3CDTF">2025-10-03T20:37:16Z</dcterms:modified>
</cp:coreProperties>
</file>