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134" r:id="rId2"/>
    <p:sldId id="652" r:id="rId3"/>
    <p:sldId id="909" r:id="rId4"/>
    <p:sldId id="1059" r:id="rId5"/>
    <p:sldId id="1060" r:id="rId6"/>
    <p:sldId id="1061" r:id="rId7"/>
    <p:sldId id="890" r:id="rId8"/>
    <p:sldId id="1062" r:id="rId9"/>
    <p:sldId id="1063" r:id="rId10"/>
    <p:sldId id="785" r:id="rId11"/>
    <p:sldId id="1064" r:id="rId12"/>
    <p:sldId id="1065" r:id="rId13"/>
    <p:sldId id="792" r:id="rId14"/>
    <p:sldId id="1066" r:id="rId15"/>
    <p:sldId id="1067" r:id="rId16"/>
    <p:sldId id="1068" r:id="rId17"/>
    <p:sldId id="1069" r:id="rId18"/>
    <p:sldId id="795" r:id="rId19"/>
    <p:sldId id="919" r:id="rId20"/>
    <p:sldId id="927" r:id="rId21"/>
    <p:sldId id="929" r:id="rId22"/>
    <p:sldId id="798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3" autoAdjust="0"/>
    <p:restoredTop sz="84533" autoAdjust="0"/>
  </p:normalViewPr>
  <p:slideViewPr>
    <p:cSldViewPr snapToGrid="0">
      <p:cViewPr varScale="1">
        <p:scale>
          <a:sx n="99" d="100"/>
          <a:sy n="99" d="100"/>
        </p:scale>
        <p:origin x="883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D0A2E-9B30-46CB-EF3A-68FB3F0F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D257F7-B988-77CF-FE2E-41A0295D1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3ECDEC-E785-295A-353F-DDBA2BABB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11357-3D58-5E21-2FDC-B0C482A59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textbook for a tighter version of the theorem, where the bound is T log T instead of T^4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100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028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</a:t>
                </a:r>
                <a:r>
                  <a:rPr lang="en-US" sz="5400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sz="5400" b="1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360DEA-F3C6-2A36-BDE1-9538A3F019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Examples of languages that are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360DEA-F3C6-2A36-BDE1-9538A3F0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47527-503C-46DD-E082-96BEBDABE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Maybe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No proof…</a:t>
                </a:r>
              </a:p>
              <a:p>
                <a:r>
                  <a:rPr lang="en-US" b="0" dirty="0"/>
                  <a:t>Maybe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No proof…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47527-503C-46DD-E082-96BEBDABE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6FA4A-FAA6-FEC4-0435-93FF3667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2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9124-360E-F2A6-5CC5-1A979663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02781-DFB5-67D1-4A29-B2A2DD820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Maybe </a:t>
                </a:r>
                <a:r>
                  <a:rPr lang="en-US" dirty="0">
                    <a:solidFill>
                      <a:schemeClr val="accent1"/>
                    </a:solidFill>
                  </a:rPr>
                  <a:t>every decidable language</a:t>
                </a:r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???</a:t>
                </a:r>
              </a:p>
              <a:p>
                <a:pPr lvl="1"/>
                <a:r>
                  <a:rPr lang="en-US" dirty="0"/>
                  <a:t>Can every algorithm be modified to make it run in polynomial time??? 🤯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02781-DFB5-67D1-4A29-B2A2DD820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0E115-2524-633A-D88A-8127180F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8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3823055" y="3070860"/>
            <a:ext cx="3369719" cy="33259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CE2D-5113-8662-1125-D445A31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4819426" y="4303059"/>
            <a:ext cx="1376979" cy="19578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314278" y="4470697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278" y="4470697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47C240-9F3D-8145-D07D-685CDC2ACFC8}"/>
              </a:ext>
            </a:extLst>
          </p:cNvPr>
          <p:cNvSpPr txBox="1"/>
          <p:nvPr/>
        </p:nvSpPr>
        <p:spPr>
          <a:xfrm>
            <a:off x="4520622" y="3325534"/>
            <a:ext cx="24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157932" y="1854683"/>
            <a:ext cx="4680248" cy="472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4791632" y="2031817"/>
            <a:ext cx="15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languages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57EF44-2A23-C55D-8769-7038B6E5D1A6}"/>
              </a:ext>
            </a:extLst>
          </p:cNvPr>
          <p:cNvSpPr/>
          <p:nvPr/>
        </p:nvSpPr>
        <p:spPr>
          <a:xfrm>
            <a:off x="6338158" y="2638932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46EAE74-20A0-2D2F-8948-BB12843687FF}"/>
              </a:ext>
            </a:extLst>
          </p:cNvPr>
          <p:cNvSpPr/>
          <p:nvPr/>
        </p:nvSpPr>
        <p:spPr>
          <a:xfrm>
            <a:off x="6028767" y="3923128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AD2BFE7-A3AB-6F1B-80DE-A2758ACBEC98}"/>
              </a:ext>
            </a:extLst>
          </p:cNvPr>
          <p:cNvSpPr/>
          <p:nvPr/>
        </p:nvSpPr>
        <p:spPr>
          <a:xfrm>
            <a:off x="5632190" y="5214063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34B8A7-48B1-318E-7D0D-5B1F5C04FE67}"/>
              </a:ext>
            </a:extLst>
          </p:cNvPr>
          <p:cNvSpPr/>
          <p:nvPr/>
        </p:nvSpPr>
        <p:spPr>
          <a:xfrm>
            <a:off x="6547542" y="2243596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/>
              <p:nvPr/>
            </p:nvSpPr>
            <p:spPr>
              <a:xfrm>
                <a:off x="8333032" y="4640205"/>
                <a:ext cx="1979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032" y="4640205"/>
                <a:ext cx="1979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/>
              <p:nvPr/>
            </p:nvSpPr>
            <p:spPr>
              <a:xfrm>
                <a:off x="9109767" y="2031817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67" y="2031817"/>
                <a:ext cx="781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8180F-19E4-C1E5-410C-1AB3FB4DB03A}"/>
              </a:ext>
            </a:extLst>
          </p:cNvPr>
          <p:cNvSpPr/>
          <p:nvPr/>
        </p:nvSpPr>
        <p:spPr>
          <a:xfrm>
            <a:off x="5861742" y="4824871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D03667F-96E7-C614-FE4C-2B114D3E02A5}"/>
              </a:ext>
            </a:extLst>
          </p:cNvPr>
          <p:cNvSpPr/>
          <p:nvPr/>
        </p:nvSpPr>
        <p:spPr>
          <a:xfrm>
            <a:off x="6271317" y="3529471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D5831-4494-B39A-EC1D-DAB2A344C96F}"/>
              </a:ext>
            </a:extLst>
          </p:cNvPr>
          <p:cNvSpPr txBox="1"/>
          <p:nvPr/>
        </p:nvSpPr>
        <p:spPr>
          <a:xfrm>
            <a:off x="8837410" y="3325534"/>
            <a:ext cx="7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462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8031-B358-C9EB-FC10-90329ADA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BD81F-B53C-EA56-1A50-903BA7C10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20291"/>
                <a:ext cx="10515600" cy="3156672"/>
              </a:xfrm>
            </p:spPr>
            <p:txBody>
              <a:bodyPr/>
              <a:lstStyle/>
              <a:p>
                <a:r>
                  <a:rPr lang="en-US" b="1" dirty="0"/>
                  <a:t>Proof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within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steps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On the next three slides, we will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decidable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BD81F-B53C-EA56-1A50-903BA7C10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20291"/>
                <a:ext cx="10515600" cy="315667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5A357-0A49-34F7-582E-C4933EF4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9D6A08-D98F-878E-2015-40737A3B5BA9}"/>
                  </a:ext>
                </a:extLst>
              </p:cNvPr>
              <p:cNvSpPr/>
              <p:nvPr/>
            </p:nvSpPr>
            <p:spPr>
              <a:xfrm>
                <a:off x="739302" y="1825625"/>
                <a:ext cx="10713396" cy="902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decidable, but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9D6A08-D98F-878E-2015-40737A3B5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2" y="1825625"/>
                <a:ext cx="10713396" cy="90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5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9742C-D011-F3A8-CA1F-464C581C84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4250" y="31425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9742C-D011-F3A8-CA1F-464C581C8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4250" y="31425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88C2A-3738-63EC-7CA9-8D8C5CD4D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7909"/>
                <a:ext cx="10515600" cy="4619134"/>
              </a:xfrm>
            </p:spPr>
            <p:txBody>
              <a:bodyPr/>
              <a:lstStyle/>
              <a:p>
                <a:r>
                  <a:rPr lang="en-US" dirty="0"/>
                  <a:t>An algorithm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88C2A-3738-63EC-7CA9-8D8C5CD4D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7909"/>
                <a:ext cx="10515600" cy="461913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BB447-8093-94D3-569A-EBE0EC22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DC955F-89DA-68CD-D268-AB4D62073987}"/>
                  </a:ext>
                </a:extLst>
              </p:cNvPr>
              <p:cNvSpPr/>
              <p:nvPr/>
            </p:nvSpPr>
            <p:spPr>
              <a:xfrm>
                <a:off x="1003496" y="3136769"/>
                <a:ext cx="7404841" cy="2813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the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steps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it rejects within that time, accept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Otherwise, reject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DC955F-89DA-68CD-D268-AB4D62073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96" y="3136769"/>
                <a:ext cx="7404841" cy="2813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421513-5879-594D-8F95-9D6AADCFCE44}"/>
                  </a:ext>
                </a:extLst>
              </p:cNvPr>
              <p:cNvSpPr/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421513-5879-594D-8F95-9D6AADCFC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0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8C6AEC6-852A-4E63-7064-C973A6BA0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E5B054-79D9-FCBD-2B1D-9C9D631B43E1}"/>
                  </a:ext>
                </a:extLst>
              </p:cNvPr>
              <p:cNvSpPr/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E5B054-79D9-FCBD-2B1D-9C9D631B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08C3D-8225-028D-C8DD-396240774C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08C3D-8225-028D-C8DD-396240774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149A-4A3D-2BAF-5B80-7E8C26D59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90" y="1891831"/>
                <a:ext cx="11453567" cy="52345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accept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? No, because that would imply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</a:t>
                </a:r>
                <a:r>
                  <a:rPr lang="en-US" dirty="0"/>
                  <a:t>? No, because that would imply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remaining possibility: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after </a:t>
                </a:r>
                <a:r>
                  <a:rPr lang="en-US" dirty="0">
                    <a:solidFill>
                      <a:schemeClr val="accent1"/>
                    </a:solidFill>
                  </a:rPr>
                  <a:t>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</a:t>
                </a:r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… but this does not 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☹️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149A-4A3D-2BAF-5B80-7E8C26D59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90" y="1891831"/>
                <a:ext cx="11453567" cy="5234559"/>
              </a:xfrm>
              <a:blipFill>
                <a:blip r:embed="rId4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8A74A-75FA-B285-385B-C09DD95E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6B1395-94C1-3E6F-3979-BB6DA36085F5}"/>
              </a:ext>
            </a:extLst>
          </p:cNvPr>
          <p:cNvGrpSpPr/>
          <p:nvPr/>
        </p:nvGrpSpPr>
        <p:grpSpPr>
          <a:xfrm>
            <a:off x="4582067" y="205277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BBABE-AA1F-9E83-D2EE-27BF87378AEF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7511C4D-11E9-00F3-33FA-E12F17153205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best describes what we’ve proven?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D45DAF-5FF4-81E4-DF78-2C0CB351ACAB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7722F0D6-0BE6-D493-1791-C15D54DA12DA}"/>
                  </a:ext>
                </a:extLst>
              </p:cNvPr>
              <p:cNvSpPr/>
              <p:nvPr/>
            </p:nvSpPr>
            <p:spPr>
              <a:xfrm>
                <a:off x="4668260" y="17586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showed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for all sufficiently large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7722F0D6-0BE6-D493-1791-C15D54DA1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60" y="17586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C60E381A-291D-E7D4-D595-41CAD67F886E}"/>
                  </a:ext>
                </a:extLst>
              </p:cNvPr>
              <p:cNvSpPr/>
              <p:nvPr/>
            </p:nvSpPr>
            <p:spPr>
              <a:xfrm>
                <a:off x="8208017" y="10351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showed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C60E381A-291D-E7D4-D595-41CAD67F8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017" y="10351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31922C80-DB79-EF95-D31C-10FDC71B8C9D}"/>
                  </a:ext>
                </a:extLst>
              </p:cNvPr>
              <p:cNvSpPr/>
              <p:nvPr/>
            </p:nvSpPr>
            <p:spPr>
              <a:xfrm>
                <a:off x="8217407" y="17586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showed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for infinitely many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31922C80-DB79-EF95-D31C-10FDC71B8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407" y="17586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35675DF2-2502-A944-E5E6-F3576A81CB29}"/>
                  </a:ext>
                </a:extLst>
              </p:cNvPr>
              <p:cNvSpPr/>
              <p:nvPr/>
            </p:nvSpPr>
            <p:spPr>
              <a:xfrm>
                <a:off x="4666636" y="10351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showed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for a single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35675DF2-2502-A944-E5E6-F3576A81C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36" y="10351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3758375-7F3B-CD38-6E0D-103BAED7A0CB}"/>
              </a:ext>
            </a:extLst>
          </p:cNvPr>
          <p:cNvSpPr/>
          <p:nvPr/>
        </p:nvSpPr>
        <p:spPr>
          <a:xfrm>
            <a:off x="4027713" y="6426746"/>
            <a:ext cx="6770915" cy="699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00013 -0.10208 " pathEditMode="relative" rAng="0" ptsTypes="AA">
                                      <p:cBhvr>
                                        <p:cTn id="2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029F-E2C2-5BC5-91DA-D439A8E02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0056F-86B5-6C96-B356-CD3FBD65F4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0056F-86B5-6C96-B356-CD3FBD65F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E57EE-0DBC-EB18-3A00-07ADA79C0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635" y="1778710"/>
                <a:ext cx="11650110" cy="52345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with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dummy states!</a:t>
                </a:r>
              </a:p>
              <a:p>
                <a:r>
                  <a:rPr lang="en-US" dirty="0"/>
                  <a:t>For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many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exists a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must reject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after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steps by diagonalization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many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E57EE-0DBC-EB18-3A00-07ADA79C0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635" y="1778710"/>
                <a:ext cx="11650110" cy="5234559"/>
              </a:xfrm>
              <a:blipFill>
                <a:blip r:embed="rId3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91AC8-CFC5-D398-671D-5203DA2F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ABA5E3-9A13-8E2D-F448-050D7F401D7B}"/>
                  </a:ext>
                </a:extLst>
              </p:cNvPr>
              <p:cNvSpPr/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ABA5E3-9A13-8E2D-F448-050D7F401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02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34C8-B00C-1CEB-940A-403CDF3E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/>
              <a:t>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447043"/>
                <a:ext cx="11807456" cy="5165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Using the same proof idea, we can prove a more general theorem:</a:t>
                </a:r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 lvl="1"/>
                <a:r>
                  <a:rPr lang="en-US" sz="2000" dirty="0"/>
                  <a:t>*assuming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a “reasonable” time complexity bound. We will come back to this</a:t>
                </a:r>
              </a:p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” means the set of languages that are decidable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“Given more time, we can solve more problems”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447043"/>
                <a:ext cx="11807456" cy="5165281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EA16-63FF-9305-50C2-4A88055D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/>
              <p:nvPr/>
            </p:nvSpPr>
            <p:spPr>
              <a:xfrm>
                <a:off x="228601" y="2401039"/>
                <a:ext cx="11807456" cy="16286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Time Hierarchy 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every*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there is a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2401039"/>
                <a:ext cx="11807456" cy="1628644"/>
              </a:xfrm>
              <a:prstGeom prst="rect">
                <a:avLst/>
              </a:prstGeom>
              <a:blipFill>
                <a:blip r:embed="rId4"/>
                <a:stretch>
                  <a:fillRect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7499-09CD-5C18-44CC-A553D237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9E23A-A87A-A865-8716-91E5761A8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143" y="1839685"/>
                <a:ext cx="10853057" cy="433727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within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steps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On the next four slides, we will prove: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9E23A-A87A-A865-8716-91E5761A8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3" y="1839685"/>
                <a:ext cx="10853057" cy="4337277"/>
              </a:xfrm>
              <a:blipFill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5F3B5-A41B-BD6D-F683-6E3D41B0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1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Deciding a language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500" y="1825625"/>
                <a:ext cx="116713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decided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there exists a one-tape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825625"/>
                <a:ext cx="11671300" cy="4351338"/>
              </a:xfrm>
              <a:blipFill>
                <a:blip r:embed="rId3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11DA-F06F-3A18-2144-40343AF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4FA2B-4867-2DFD-AA25-74489E950FE2}"/>
              </a:ext>
            </a:extLst>
          </p:cNvPr>
          <p:cNvSpPr txBox="1"/>
          <p:nvPr/>
        </p:nvSpPr>
        <p:spPr>
          <a:xfrm>
            <a:off x="9920080" y="365125"/>
            <a:ext cx="143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9075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2FCD2-11DE-55F9-B26A-B1847713A7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743" y="34312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2FCD2-11DE-55F9-B26A-B1847713A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743" y="343121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67262-516D-C49F-1841-73064A1CC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689254"/>
              </a:xfrm>
            </p:spPr>
            <p:txBody>
              <a:bodyPr/>
              <a:lstStyle/>
              <a:p>
                <a:r>
                  <a:rPr lang="en-US" dirty="0"/>
                  <a:t>An algorithm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Time complexity in the TM model?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67262-516D-C49F-1841-73064A1CC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689254"/>
              </a:xfrm>
              <a:blipFill>
                <a:blip r:embed="rId3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23010-CA35-085C-36A9-377B3B70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A9F429-BA0A-0AA2-03BD-7AE092DE1314}"/>
                  </a:ext>
                </a:extLst>
              </p:cNvPr>
              <p:cNvSpPr/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A9F429-BA0A-0AA2-03BD-7AE092DE1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7D2530-99FE-9678-68C8-43C0DC885FB9}"/>
                  </a:ext>
                </a:extLst>
              </p:cNvPr>
              <p:cNvSpPr/>
              <p:nvPr/>
            </p:nvSpPr>
            <p:spPr>
              <a:xfrm>
                <a:off x="970839" y="2701341"/>
                <a:ext cx="7404841" cy="2813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the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steps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it rejects within that time, accept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Otherwise, reject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7D2530-99FE-9678-68C8-43C0DC885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9" y="2701341"/>
                <a:ext cx="7404841" cy="2813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7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6454-A200-E38E-A71A-F133CFEB1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7455C0-6E18-7F01-CA2B-1D6582B9B2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5172" y="364574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7455C0-6E18-7F01-CA2B-1D6582B9B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5172" y="364574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04E13-8908-AFC8-A842-4F7306A59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296" y="1623031"/>
                <a:ext cx="6045609" cy="50934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Each simulated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actual steps</a:t>
                </a:r>
              </a:p>
              <a:p>
                <a:r>
                  <a:rPr lang="en-US" dirty="0"/>
                  <a:t>Total time complexity of multi-tape machine: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After converting to a one-tape machine: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04E13-8908-AFC8-A842-4F7306A59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296" y="1623031"/>
                <a:ext cx="6045609" cy="5093455"/>
              </a:xfrm>
              <a:blipFill>
                <a:blip r:embed="rId3"/>
                <a:stretch>
                  <a:fillRect l="-1815" r="-1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9BECC-6003-49BD-7998-C7DB8BA7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387797-2A78-FBB4-A9C3-CAD108FFCF3A}"/>
                  </a:ext>
                </a:extLst>
              </p:cNvPr>
              <p:cNvSpPr/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387797-2A78-FBB4-A9C3-CAD108FF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4D2995-9E22-E48E-EE06-923F0FCE53C2}"/>
                  </a:ext>
                </a:extLst>
              </p:cNvPr>
              <p:cNvSpPr/>
              <p:nvPr/>
            </p:nvSpPr>
            <p:spPr>
              <a:xfrm>
                <a:off x="6978790" y="3855083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4D2995-9E22-E48E-EE06-923F0FCE5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90" y="3855083"/>
                <a:ext cx="4761913" cy="498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56A01A-D427-B92E-C6B4-F73158044B16}"/>
                  </a:ext>
                </a:extLst>
              </p:cNvPr>
              <p:cNvSpPr/>
              <p:nvPr/>
            </p:nvSpPr>
            <p:spPr>
              <a:xfrm>
                <a:off x="6978789" y="2842877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56A01A-D427-B92E-C6B4-F73158044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89" y="2842877"/>
                <a:ext cx="4761913" cy="498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60CD06-D83D-4EC4-22D0-8339EED91D57}"/>
                  </a:ext>
                </a:extLst>
              </p:cNvPr>
              <p:cNvSpPr/>
              <p:nvPr/>
            </p:nvSpPr>
            <p:spPr>
              <a:xfrm>
                <a:off x="6978788" y="4867289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60CD06-D83D-4EC4-22D0-8339EED91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88" y="4867289"/>
                <a:ext cx="4761913" cy="498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49FCF6D-C13D-1D69-307D-962FCCA82788}"/>
              </a:ext>
            </a:extLst>
          </p:cNvPr>
          <p:cNvSpPr/>
          <p:nvPr/>
        </p:nvSpPr>
        <p:spPr>
          <a:xfrm>
            <a:off x="9188999" y="5317034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3707B3-90E4-9F2D-63D4-6635BFE887A1}"/>
              </a:ext>
            </a:extLst>
          </p:cNvPr>
          <p:cNvSpPr/>
          <p:nvPr/>
        </p:nvSpPr>
        <p:spPr>
          <a:xfrm>
            <a:off x="9188999" y="4269571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A53BC41-DFE2-876E-9C3B-A16600748C0D}"/>
              </a:ext>
            </a:extLst>
          </p:cNvPr>
          <p:cNvSpPr/>
          <p:nvPr/>
        </p:nvSpPr>
        <p:spPr>
          <a:xfrm>
            <a:off x="9217854" y="3264628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F3E5FF-D4B6-6A20-44B3-FBB2CD443A46}"/>
                  </a:ext>
                </a:extLst>
              </p:cNvPr>
              <p:cNvSpPr/>
              <p:nvPr/>
            </p:nvSpPr>
            <p:spPr>
              <a:xfrm>
                <a:off x="6978788" y="1849882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F3E5FF-D4B6-6A20-44B3-FBB2CD443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88" y="1849882"/>
                <a:ext cx="4761913" cy="498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F2758CD-C116-84EE-7410-DF75D6C70437}"/>
              </a:ext>
            </a:extLst>
          </p:cNvPr>
          <p:cNvSpPr/>
          <p:nvPr/>
        </p:nvSpPr>
        <p:spPr>
          <a:xfrm>
            <a:off x="8991994" y="2290365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E54AD6-39FD-9060-D929-4BFE5FC31DF1}"/>
              </a:ext>
            </a:extLst>
          </p:cNvPr>
          <p:cNvSpPr/>
          <p:nvPr/>
        </p:nvSpPr>
        <p:spPr>
          <a:xfrm>
            <a:off x="6978788" y="5879495"/>
            <a:ext cx="4761913" cy="498870"/>
          </a:xfrm>
          <a:prstGeom prst="rect">
            <a:avLst/>
          </a:prstGeom>
          <a:gradFill flip="none" rotWithShape="1">
            <a:gsLst>
              <a:gs pos="10000">
                <a:srgbClr val="F2F2F2"/>
              </a:gs>
              <a:gs pos="0">
                <a:schemeClr val="bg1">
                  <a:lumMod val="95000"/>
                  <a:alpha val="0"/>
                </a:schemeClr>
              </a:gs>
              <a:gs pos="9000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90000">
                  <a:srgbClr val="000000"/>
                </a:gs>
                <a:gs pos="1000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370B2EB-89DC-03E9-1127-AC33DB14E52D}"/>
              </a:ext>
            </a:extLst>
          </p:cNvPr>
          <p:cNvSpPr/>
          <p:nvPr/>
        </p:nvSpPr>
        <p:spPr>
          <a:xfrm>
            <a:off x="8849261" y="5935585"/>
            <a:ext cx="947882" cy="389016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8DA255-687B-DBBB-D1B5-049336A644EA}"/>
              </a:ext>
            </a:extLst>
          </p:cNvPr>
          <p:cNvSpPr/>
          <p:nvPr/>
        </p:nvSpPr>
        <p:spPr>
          <a:xfrm>
            <a:off x="9165021" y="6312286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54431B-7C3F-917F-47C7-625C0EC5491B}"/>
                  </a:ext>
                </a:extLst>
              </p:cNvPr>
              <p:cNvSpPr txBox="1"/>
              <p:nvPr/>
            </p:nvSpPr>
            <p:spPr>
              <a:xfrm>
                <a:off x="8764831" y="5954134"/>
                <a:ext cx="1132114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54431B-7C3F-917F-47C7-625C0EC54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31" y="5954134"/>
                <a:ext cx="1132114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5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95B7-F0F9-B0B1-1DF9-59CF1D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Time-constructible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2096E-101E-6EEE-45A7-96A4D9D6B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10" y="1553738"/>
                <a:ext cx="11499574" cy="493710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time-constructible</a:t>
                </a:r>
                <a:r>
                  <a:rPr lang="en-US" dirty="0"/>
                  <a:t> if there exists a multi-tape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Given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written on tape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Our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works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time-constructible</a:t>
                </a:r>
              </a:p>
              <a:p>
                <a:r>
                  <a:rPr lang="en-US" dirty="0"/>
                  <a:t>All “reasonable” time complexity bounds (e.g.,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are time-constructible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2096E-101E-6EEE-45A7-96A4D9D6B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10" y="1553738"/>
                <a:ext cx="11499574" cy="4937106"/>
              </a:xfrm>
              <a:blipFill>
                <a:blip r:embed="rId2"/>
                <a:stretch>
                  <a:fillRect l="-954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9B1A8-19C1-4A63-B30B-8D46CDF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685EBEF-70EF-A47D-4051-902F4FC62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90B37E-F4F5-4200-C5EA-F4BC23BDDD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03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90B37E-F4F5-4200-C5EA-F4BC23BDD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039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D3C6-28D9-D3EA-C9DF-A79C18824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528"/>
                <a:ext cx="10515600" cy="524087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, we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TIME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decided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br>
                  <a:rPr lang="en-US" dirty="0"/>
                </a:br>
                <a:r>
                  <a:rPr lang="en-US" sz="900" dirty="0"/>
                  <a:t> 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decided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“Polynomial 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D3C6-28D9-D3EA-C9DF-A79C18824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528"/>
                <a:ext cx="10515600" cy="524087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9977C-25AC-747B-29E4-17738477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85D4C2-549C-5D32-5B89-1E1FBB5FF72C}"/>
              </a:ext>
            </a:extLst>
          </p:cNvPr>
          <p:cNvSpPr txBox="1"/>
          <p:nvPr/>
        </p:nvSpPr>
        <p:spPr>
          <a:xfrm>
            <a:off x="9920080" y="365125"/>
            <a:ext cx="1433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110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CE84-1799-DAA3-1272-3EA16403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713B6-12DB-D528-C183-CDFA92536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073" y="2475345"/>
                <a:ext cx="11369963" cy="37016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  <m:brk m:alnAt="7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713B6-12DB-D528-C183-CDFA92536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073" y="2475345"/>
                <a:ext cx="11369963" cy="37016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DA34D-33FF-8C1C-C634-9B96BF2B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51F2C011-53A7-0F42-C0F8-3967BEFEC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12" y="365125"/>
            <a:ext cx="1515188" cy="166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94F823-0953-2F26-70F0-5E808E18B146}"/>
                  </a:ext>
                </a:extLst>
              </p:cNvPr>
              <p:cNvSpPr/>
              <p:nvPr/>
            </p:nvSpPr>
            <p:spPr>
              <a:xfrm>
                <a:off x="3756777" y="4297218"/>
                <a:ext cx="467844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NAPSACK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194F823-0953-2F26-70F0-5E808E18B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777" y="4297218"/>
                <a:ext cx="467844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6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C3A0-24DF-F6DC-8B90-77E49043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A838D-24E2-D0DC-365C-084F9DB5F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that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  <m:brk m:alnAt="7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 technique: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“Dynamic programming”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A838D-24E2-D0DC-365C-084F9DB5F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47841-3D64-09F2-1D4B-62D64E1E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3433E41C-CCD9-92F0-C17B-1AE6E6134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12" y="365125"/>
            <a:ext cx="1515188" cy="1660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C093D6-6054-FA22-7F4E-D34F8E171BEB}"/>
                  </a:ext>
                </a:extLst>
              </p:cNvPr>
              <p:cNvSpPr/>
              <p:nvPr/>
            </p:nvSpPr>
            <p:spPr>
              <a:xfrm>
                <a:off x="2938230" y="4192952"/>
                <a:ext cx="6315539" cy="9312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C093D6-6054-FA22-7F4E-D34F8E171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230" y="4192952"/>
                <a:ext cx="6315539" cy="931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8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0DAEF-4027-046A-84D4-8DDC925E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1B697-BB79-1438-B18B-F391BE541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046" y="1825624"/>
                <a:ext cx="11359299" cy="479199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 sketch:</a:t>
                </a:r>
                <a:r>
                  <a:rPr lang="en-US" dirty="0"/>
                  <a:t> We are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minimize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Dummy item: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whichever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less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heavy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: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then accept, otherwise reject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1B697-BB79-1438-B18B-F391BE541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046" y="1825624"/>
                <a:ext cx="11359299" cy="4791992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92DFB-5F44-473E-A1B6-A5FEDCB4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990BE9-998A-1938-7D94-14E4A2DD8991}"/>
                  </a:ext>
                </a:extLst>
              </p:cNvPr>
              <p:cNvSpPr/>
              <p:nvPr/>
            </p:nvSpPr>
            <p:spPr>
              <a:xfrm>
                <a:off x="3133261" y="562284"/>
                <a:ext cx="6315539" cy="9312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990BE9-998A-1938-7D94-14E4A2DD8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261" y="562284"/>
                <a:ext cx="6315539" cy="931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B2F4EC4B-A3F9-0254-6F48-9F0118AAE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D72B13D2-7E02-F56F-C1C6-01A5544CA908}"/>
              </a:ext>
            </a:extLst>
          </p:cNvPr>
          <p:cNvSpPr/>
          <p:nvPr/>
        </p:nvSpPr>
        <p:spPr>
          <a:xfrm>
            <a:off x="5361517" y="3429000"/>
            <a:ext cx="6668655" cy="1328329"/>
          </a:xfrm>
          <a:prstGeom prst="cloudCallout">
            <a:avLst>
              <a:gd name="adj1" fmla="val -48118"/>
              <a:gd name="adj2" fmla="val 4917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Exercise: Rigorously analyze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765347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18DF-407A-C4A5-5CDD-095C0D9E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50"/>
            <a:ext cx="10515600" cy="1325563"/>
          </a:xfrm>
        </p:spPr>
        <p:txBody>
          <a:bodyPr/>
          <a:lstStyle/>
          <a:p>
            <a:r>
              <a:rPr lang="en-US" dirty="0"/>
              <a:t>Note on standards of rigor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E99E-CC18-5FBB-0645-63994637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1828800"/>
            <a:ext cx="11353800" cy="4765779"/>
          </a:xfrm>
        </p:spPr>
        <p:txBody>
          <a:bodyPr>
            <a:normAutofit/>
          </a:bodyPr>
          <a:lstStyle/>
          <a:p>
            <a:r>
              <a:rPr lang="en-US" dirty="0"/>
              <a:t>Going forward, when we analyze </a:t>
            </a:r>
            <a:r>
              <a:rPr lang="en-US" dirty="0">
                <a:solidFill>
                  <a:schemeClr val="accent1"/>
                </a:solidFill>
              </a:rPr>
              <a:t>specific</a:t>
            </a:r>
            <a:r>
              <a:rPr lang="en-US" dirty="0"/>
              <a:t> algorithms, we will often assert that they run in polynomial time without a rigorous proof</a:t>
            </a:r>
          </a:p>
          <a:p>
            <a:pPr lvl="1"/>
            <a:r>
              <a:rPr lang="en-US" dirty="0"/>
              <a:t>In each case, one </a:t>
            </a:r>
            <a:r>
              <a:rPr lang="en-US" dirty="0">
                <a:solidFill>
                  <a:schemeClr val="accent1"/>
                </a:solidFill>
              </a:rPr>
              <a:t>can</a:t>
            </a:r>
            <a:r>
              <a:rPr lang="en-US" dirty="0"/>
              <a:t> rigorously prove the time bound by describing a TM implementation and reasoning about the motions of the heads…</a:t>
            </a:r>
          </a:p>
          <a:p>
            <a:pPr lvl="1"/>
            <a:r>
              <a:rPr lang="en-US" dirty="0"/>
              <a:t>But this is tedious</a:t>
            </a:r>
          </a:p>
          <a:p>
            <a:pPr lvl="1"/>
            <a:r>
              <a:rPr lang="en-US" dirty="0"/>
              <a:t>Note: We still prove </a:t>
            </a:r>
            <a:r>
              <a:rPr lang="en-US" dirty="0">
                <a:solidFill>
                  <a:schemeClr val="accent1"/>
                </a:solidFill>
              </a:rPr>
              <a:t>correctness </a:t>
            </a:r>
            <a:r>
              <a:rPr lang="en-US" dirty="0"/>
              <a:t>whenever it is nontrivial, just not efficiency</a:t>
            </a:r>
          </a:p>
          <a:p>
            <a:r>
              <a:rPr lang="en-US" dirty="0"/>
              <a:t>You should follow this convention on </a:t>
            </a:r>
            <a:r>
              <a:rPr lang="en-US" dirty="0">
                <a:solidFill>
                  <a:schemeClr val="accent1"/>
                </a:solidFill>
              </a:rPr>
              <a:t>exercise 13</a:t>
            </a:r>
            <a:r>
              <a:rPr lang="en-US" dirty="0"/>
              <a:t> and beyond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74CBC-0A19-BDD4-6744-0D977ED5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40B50-C718-D001-DCF6-D1D46664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0D813A-1190-D8B5-CA5F-18B8885787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CA5DC-0D9D-A34A-798E-937EE931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8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A8592F-BF75-4E47-BEB4-A6BE689F37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Examples of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A8592F-BF75-4E47-BEB4-A6BE689F3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2FF0A-372C-F971-5468-A3108D0F8F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PRIMES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2FF0A-372C-F971-5468-A3108D0F8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B9E0-D659-F2A0-3B6F-1A84E79E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53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199642</TotalTime>
  <Words>1167</Words>
  <Application>Microsoft Office PowerPoint</Application>
  <PresentationFormat>Widescreen</PresentationFormat>
  <Paragraphs>161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CMSC 28100  Introduction to Complexity Theory  Autumn 2025 Instructor: William Hoza</vt:lpstr>
      <vt:lpstr>Deciding a language in time T</vt:lpstr>
      <vt:lpstr>The complexity class "P"</vt:lpstr>
      <vt:lpstr>The knapsack problem</vt:lpstr>
      <vt:lpstr>The knapsack problem</vt:lpstr>
      <vt:lpstr>PowerPoint Presentation</vt:lpstr>
      <vt:lpstr>Note on standards of rigor</vt:lpstr>
      <vt:lpstr>Which languages are in "P"?</vt:lpstr>
      <vt:lpstr>Examples of languages in "P"</vt:lpstr>
      <vt:lpstr>Which languages are not in "P"?</vt:lpstr>
      <vt:lpstr>Examples of languages that are not in "P"</vt:lpstr>
      <vt:lpstr>Intractability vs. undecidability</vt:lpstr>
      <vt:lpstr>Intractability vs. undecidability</vt:lpstr>
      <vt:lpstr>Intractability vs. undecidability</vt:lpstr>
      <vt:lpstr>Proof that Y is decidable</vt:lpstr>
      <vt:lpstr>Proof that Y∉"P"</vt:lpstr>
      <vt:lpstr>Proof that Y∉"P"</vt:lpstr>
      <vt:lpstr>The Time Hierarchy Theorem</vt:lpstr>
      <vt:lpstr>Proof of the Time Hierarchy Theorem</vt:lpstr>
      <vt:lpstr>Proof that Y∈"TIME" (T^4 )</vt:lpstr>
      <vt:lpstr>Proof that Y∈"TIME" (T^4 )</vt:lpstr>
      <vt:lpstr>Time-constructible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943</cp:revision>
  <dcterms:created xsi:type="dcterms:W3CDTF">2022-12-12T23:26:37Z</dcterms:created>
  <dcterms:modified xsi:type="dcterms:W3CDTF">2025-10-20T21:39:14Z</dcterms:modified>
</cp:coreProperties>
</file>