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00" r:id="rId2"/>
    <p:sldId id="753" r:id="rId3"/>
    <p:sldId id="556" r:id="rId4"/>
    <p:sldId id="818" r:id="rId5"/>
    <p:sldId id="821" r:id="rId6"/>
    <p:sldId id="820" r:id="rId7"/>
    <p:sldId id="822" r:id="rId8"/>
    <p:sldId id="473" r:id="rId9"/>
    <p:sldId id="823" r:id="rId10"/>
    <p:sldId id="560" r:id="rId11"/>
    <p:sldId id="824" r:id="rId12"/>
    <p:sldId id="562" r:id="rId13"/>
    <p:sldId id="563" r:id="rId14"/>
    <p:sldId id="825" r:id="rId15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166" autoAdjust="0"/>
  </p:normalViewPr>
  <p:slideViewPr>
    <p:cSldViewPr snapToGrid="0">
      <p:cViewPr varScale="1">
        <p:scale>
          <a:sx n="98" d="100"/>
          <a:sy n="98" d="100"/>
        </p:scale>
        <p:origin x="98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83236-DF2C-338A-9204-3AF2FDCA0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reductions to prove 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66C6C-C065-6EB4-868A-F955356F8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7516" y="1825625"/>
                <a:ext cx="11249526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there exists a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			(this is possible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computable)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	(this is possible because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decidable)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Accept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reject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66C6C-C065-6EB4-868A-F955356F8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7516" y="1825625"/>
                <a:ext cx="11249526" cy="4351338"/>
              </a:xfrm>
              <a:blipFill>
                <a:blip r:embed="rId2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D2027-AC4F-165B-A939-E211EE11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304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017391-9C7B-6B58-7A6C-5CCA9B57B444}"/>
              </a:ext>
            </a:extLst>
          </p:cNvPr>
          <p:cNvSpPr/>
          <p:nvPr/>
        </p:nvSpPr>
        <p:spPr>
          <a:xfrm>
            <a:off x="1297095" y="3078632"/>
            <a:ext cx="8277980" cy="24416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51DB5-587E-C18B-E788-B5CC3EF4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71" y="109682"/>
            <a:ext cx="10515600" cy="1325563"/>
          </a:xfrm>
        </p:spPr>
        <p:txBody>
          <a:bodyPr/>
          <a:lstStyle/>
          <a:p>
            <a:r>
              <a:rPr lang="en-US" dirty="0"/>
              <a:t>Using reductions to prove decidability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701AD-9B56-3DAA-F7F4-EF9F917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3327E5-6F30-4BDC-CF9B-6F60B9B036F8}"/>
                  </a:ext>
                </a:extLst>
              </p:cNvPr>
              <p:cNvSpPr/>
              <p:nvPr/>
            </p:nvSpPr>
            <p:spPr>
              <a:xfrm>
                <a:off x="1854140" y="3579854"/>
                <a:ext cx="2599601" cy="1455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Algorithm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3327E5-6F30-4BDC-CF9B-6F60B9B03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140" y="3579854"/>
                <a:ext cx="2599601" cy="1455313"/>
              </a:xfrm>
              <a:prstGeom prst="rect">
                <a:avLst/>
              </a:prstGeom>
              <a:blipFill>
                <a:blip r:embed="rId2"/>
                <a:stretch>
                  <a:fillRect r="-1865" b="-6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E96D1C-8E56-43A0-2646-F5B865E51702}"/>
                  </a:ext>
                </a:extLst>
              </p:cNvPr>
              <p:cNvSpPr/>
              <p:nvPr/>
            </p:nvSpPr>
            <p:spPr>
              <a:xfrm>
                <a:off x="6527718" y="3579854"/>
                <a:ext cx="2503176" cy="1455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Algorithm that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E96D1C-8E56-43A0-2646-F5B865E51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718" y="3579854"/>
                <a:ext cx="2503176" cy="1455313"/>
              </a:xfrm>
              <a:prstGeom prst="rect">
                <a:avLst/>
              </a:prstGeom>
              <a:blipFill>
                <a:blip r:embed="rId3"/>
                <a:stretch>
                  <a:fillRect l="-485" r="-3883" b="-6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0AF5D-E7DF-ED61-5E64-EE607F0BE5BA}"/>
                  </a:ext>
                </a:extLst>
              </p:cNvPr>
              <p:cNvSpPr txBox="1"/>
              <p:nvPr/>
            </p:nvSpPr>
            <p:spPr>
              <a:xfrm>
                <a:off x="412244" y="4088765"/>
                <a:ext cx="480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0AF5D-E7DF-ED61-5E64-EE607F0B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4" y="4088765"/>
                <a:ext cx="4801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BFD04E-2151-545A-EAC7-CF19F8449FA6}"/>
              </a:ext>
            </a:extLst>
          </p:cNvPr>
          <p:cNvCxnSpPr>
            <a:cxnSpLocks/>
          </p:cNvCxnSpPr>
          <p:nvPr/>
        </p:nvCxnSpPr>
        <p:spPr>
          <a:xfrm>
            <a:off x="914401" y="4376609"/>
            <a:ext cx="7653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1502D1-2736-8E45-9051-17BEC505D0B1}"/>
              </a:ext>
            </a:extLst>
          </p:cNvPr>
          <p:cNvCxnSpPr>
            <a:cxnSpLocks/>
          </p:cNvCxnSpPr>
          <p:nvPr/>
        </p:nvCxnSpPr>
        <p:spPr>
          <a:xfrm>
            <a:off x="4575387" y="4383711"/>
            <a:ext cx="17394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07D98B-11C2-104C-4044-C118C2FB2243}"/>
                  </a:ext>
                </a:extLst>
              </p:cNvPr>
              <p:cNvSpPr txBox="1"/>
              <p:nvPr/>
            </p:nvSpPr>
            <p:spPr>
              <a:xfrm>
                <a:off x="4757242" y="3713975"/>
                <a:ext cx="1335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07D98B-11C2-104C-4044-C118C2FB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42" y="3713975"/>
                <a:ext cx="13352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766C41-A66D-737F-7265-4F7A01DBCEC4}"/>
              </a:ext>
            </a:extLst>
          </p:cNvPr>
          <p:cNvCxnSpPr>
            <a:cxnSpLocks/>
          </p:cNvCxnSpPr>
          <p:nvPr/>
        </p:nvCxnSpPr>
        <p:spPr>
          <a:xfrm>
            <a:off x="9226247" y="4350375"/>
            <a:ext cx="7112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27E048-9F2E-F50F-7326-BDF32EAC04DF}"/>
              </a:ext>
            </a:extLst>
          </p:cNvPr>
          <p:cNvSpPr txBox="1"/>
          <p:nvPr/>
        </p:nvSpPr>
        <p:spPr>
          <a:xfrm>
            <a:off x="10132120" y="4045900"/>
            <a:ext cx="176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Acc/</a:t>
            </a:r>
            <a:r>
              <a:rPr lang="en-US" sz="2800" dirty="0" err="1"/>
              <a:t>Rej</a:t>
            </a:r>
            <a:endParaRPr lang="en-US" sz="2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C9ECEB-7632-476D-5F11-65C7B6624692}"/>
              </a:ext>
            </a:extLst>
          </p:cNvPr>
          <p:cNvGrpSpPr/>
          <p:nvPr/>
        </p:nvGrpSpPr>
        <p:grpSpPr>
          <a:xfrm>
            <a:off x="1285866" y="1795155"/>
            <a:ext cx="8277979" cy="855299"/>
            <a:chOff x="1297093" y="1930300"/>
            <a:chExt cx="8277979" cy="855299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A5572F76-8147-5664-9946-F49439A86BEF}"/>
                </a:ext>
              </a:extLst>
            </p:cNvPr>
            <p:cNvSpPr/>
            <p:nvPr/>
          </p:nvSpPr>
          <p:spPr>
            <a:xfrm rot="5400000">
              <a:off x="5278204" y="-1511269"/>
              <a:ext cx="315757" cy="8277979"/>
            </a:xfrm>
            <a:prstGeom prst="leftBrace">
              <a:avLst>
                <a:gd name="adj1" fmla="val 8254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8B77B3-4C30-A9D8-BE37-F3F92BDB9B01}"/>
                    </a:ext>
                  </a:extLst>
                </p:cNvPr>
                <p:cNvSpPr txBox="1"/>
                <p:nvPr/>
              </p:nvSpPr>
              <p:spPr>
                <a:xfrm>
                  <a:off x="3552372" y="1930300"/>
                  <a:ext cx="411818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Algorithm that decides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8B77B3-4C30-A9D8-BE37-F3F92BDB9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372" y="1930300"/>
                  <a:ext cx="4118187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3111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F61E02-312D-B11C-E7D7-8F8D1685E8A8}"/>
              </a:ext>
            </a:extLst>
          </p:cNvPr>
          <p:cNvGrpSpPr/>
          <p:nvPr/>
        </p:nvGrpSpPr>
        <p:grpSpPr>
          <a:xfrm>
            <a:off x="1046239" y="5852423"/>
            <a:ext cx="7308427" cy="811979"/>
            <a:chOff x="1046239" y="5852423"/>
            <a:chExt cx="7308427" cy="811979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57D4B29D-B4C9-61A7-1D29-EF9F9C9A6789}"/>
                </a:ext>
              </a:extLst>
            </p:cNvPr>
            <p:cNvSpPr/>
            <p:nvPr/>
          </p:nvSpPr>
          <p:spPr>
            <a:xfrm rot="16200000">
              <a:off x="3007501" y="4699062"/>
              <a:ext cx="292880" cy="2599601"/>
            </a:xfrm>
            <a:prstGeom prst="leftBrace">
              <a:avLst>
                <a:gd name="adj1" fmla="val 8254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3C677FA-68DD-EDB0-B3AC-2871C5EA128D}"/>
                    </a:ext>
                  </a:extLst>
                </p:cNvPr>
                <p:cNvSpPr txBox="1"/>
                <p:nvPr/>
              </p:nvSpPr>
              <p:spPr>
                <a:xfrm>
                  <a:off x="1046239" y="6141182"/>
                  <a:ext cx="73084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The “mapping reduction” is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3C677FA-68DD-EDB0-B3AC-2871C5EA1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239" y="6141182"/>
                  <a:ext cx="7308427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751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34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0540-7E98-31E4-9085-C4943156A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reductions to prove </a:t>
            </a:r>
            <a:r>
              <a:rPr lang="en-US" dirty="0">
                <a:solidFill>
                  <a:schemeClr val="accent1"/>
                </a:solidFill>
              </a:rPr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55DC3-EC3E-348B-BEC3-E7F9CA73C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there exists a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were decidable,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would be 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55DC3-EC3E-348B-BEC3-E7F9CA73C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179DD-FDD3-C471-1EF6-7D49CB75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FE79-EB6B-0593-686D-470A26D9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reductions to prove 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89BDE-254B-BF78-B386-FAA9FAC24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2662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Strategy for proving that some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Identify a suitable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that we previously proved is undecidable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Design a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⚠️</a:t>
                </a:r>
                <a:r>
                  <a:rPr lang="en-US" i="1" dirty="0"/>
                  <a:t>Make sure you do the reduction in the correct direction!</a:t>
                </a:r>
              </a:p>
              <a:p>
                <a:r>
                  <a:rPr lang="en-US" dirty="0"/>
                  <a:t>The amazing thing about this strategy is that the </a:t>
                </a:r>
                <a:r>
                  <a:rPr lang="en-US" dirty="0">
                    <a:solidFill>
                      <a:schemeClr val="accent1"/>
                    </a:solidFill>
                  </a:rPr>
                  <a:t>existence</a:t>
                </a:r>
                <a:r>
                  <a:rPr lang="en-US" dirty="0"/>
                  <a:t> of one algorithm implies the </a:t>
                </a:r>
                <a:r>
                  <a:rPr lang="en-US" dirty="0">
                    <a:solidFill>
                      <a:schemeClr val="accent1"/>
                    </a:solidFill>
                  </a:rPr>
                  <a:t>nonexistence</a:t>
                </a:r>
                <a:r>
                  <a:rPr lang="en-US" dirty="0"/>
                  <a:t> of another!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89BDE-254B-BF78-B386-FAA9FAC24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26629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2CF2A-2A51-FD59-9CFB-285A8400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270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E6B5C-2B08-A50C-2BF3-22E30957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852"/>
            <a:ext cx="10515600" cy="1325563"/>
          </a:xfrm>
        </p:spPr>
        <p:txBody>
          <a:bodyPr/>
          <a:lstStyle/>
          <a:p>
            <a:r>
              <a:rPr lang="en-US" dirty="0"/>
              <a:t>The “emptiness problem”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6D35-8DD3-DE4B-48A0-99549D5B3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761" y="1690688"/>
                <a:ext cx="11642501" cy="498700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there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does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exist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such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dirty="0"/>
                  <a:t> is undecidable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We will design a mapping reduction from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e>
                    </m:ba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TM that does the following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ever halts, accept</a:t>
                </a:r>
              </a:p>
              <a:p>
                <a:r>
                  <a:rPr lang="en-US" dirty="0"/>
                  <a:t>YES maps to YES ✔️ 	NO maps to NO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A6D35-8DD3-DE4B-48A0-99549D5B3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761" y="1690688"/>
                <a:ext cx="11642501" cy="4987008"/>
              </a:xfrm>
              <a:blipFill>
                <a:blip r:embed="rId2"/>
                <a:stretch>
                  <a:fillRect l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E4561-B8CE-8375-104D-567E30630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1143ED-1EFE-F07F-8754-2D10216540F4}"/>
              </a:ext>
            </a:extLst>
          </p:cNvPr>
          <p:cNvGrpSpPr/>
          <p:nvPr/>
        </p:nvGrpSpPr>
        <p:grpSpPr>
          <a:xfrm>
            <a:off x="4704296" y="186852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085EA6B-9435-F4B2-AD87-6CD925E7EB8C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D206F42E-B3E6-DED0-6B21-20D0B78E382D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en-US" b="1" dirty="0">
                      <a:solidFill>
                        <a:schemeClr val="tx1"/>
                      </a:solidFill>
                    </a:rPr>
                    <a:t>, how would we compute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D206F42E-B3E6-DED0-6B21-20D0B78E38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A39A249-79E3-7C15-251C-81AD7D0F9C08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AFD0ED05-0997-B47C-37C3-DC00AC056505}"/>
                  </a:ext>
                </a:extLst>
              </p:cNvPr>
              <p:cNvSpPr/>
              <p:nvPr/>
            </p:nvSpPr>
            <p:spPr>
              <a:xfrm>
                <a:off x="8346195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construct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based on simulation results</a:t>
                </a: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AFD0ED05-0997-B47C-37C3-DC00AC0565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195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BA296BF-9240-4215-C34E-85A20047D234}"/>
                  </a:ext>
                </a:extLst>
              </p:cNvPr>
              <p:cNvSpPr/>
              <p:nvPr/>
            </p:nvSpPr>
            <p:spPr>
              <a:xfrm>
                <a:off x="4790489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 </a:t>
                </a:r>
                <a:r>
                  <a:rPr lang="en-US" sz="16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and if it ever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halts, accept</a:t>
                </a: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7BA296BF-9240-4215-C34E-85A20047D2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489" y="101677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E90EF71-B89A-92A8-4244-70DC79AD1BE7}"/>
                  </a:ext>
                </a:extLst>
              </p:cNvPr>
              <p:cNvSpPr/>
              <p:nvPr/>
            </p:nvSpPr>
            <p:spPr>
              <a:xfrm>
                <a:off x="8339636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There does not exist an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algorithm that computes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E90EF71-B89A-92A8-4244-70DC79AD1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9636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6038564-465B-38F9-8AB9-631932668242}"/>
                  </a:ext>
                </a:extLst>
              </p:cNvPr>
              <p:cNvSpPr/>
              <p:nvPr/>
            </p:nvSpPr>
            <p:spPr>
              <a:xfrm>
                <a:off x="4779839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Modify the transition function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to construct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B6038564-465B-38F9-8AB9-6319326682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839" y="174019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FD89BF1-BDC0-6678-46D9-366208BCDDBC}"/>
              </a:ext>
            </a:extLst>
          </p:cNvPr>
          <p:cNvSpPr txBox="1"/>
          <p:nvPr/>
        </p:nvSpPr>
        <p:spPr>
          <a:xfrm>
            <a:off x="7643612" y="5913891"/>
            <a:ext cx="2601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Computable ✔️</a:t>
            </a:r>
          </a:p>
        </p:txBody>
      </p:sp>
    </p:spTree>
    <p:extLst>
      <p:ext uri="{BB962C8B-B14F-4D97-AF65-F5344CB8AC3E}">
        <p14:creationId xmlns:p14="http://schemas.microsoft.com/office/powerpoint/2010/main" val="325453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E8A8-F767-8302-7538-D96D95934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4951-2DB3-596E-504E-2264FF3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758A2-88B1-2B3C-44CE-F8EE676C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BF57-F3FB-11FB-D340-E485948C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532" y="1638882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First, we proved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is</a:t>
                </a:r>
                <a:br>
                  <a:rPr lang="en-US" dirty="0"/>
                </a:br>
                <a:r>
                  <a:rPr lang="en-US" dirty="0"/>
                  <a:t>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Then, we used the fact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is undecidable 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undecidable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Then, we used the fact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undecidable to prove that </a:t>
                </a:r>
                <a:r>
                  <a:rPr lang="en-US" dirty="0">
                    <a:solidFill>
                      <a:schemeClr val="accent1"/>
                    </a:solidFill>
                  </a:rPr>
                  <a:t>other interesting languages</a:t>
                </a:r>
                <a:r>
                  <a:rPr lang="en-US" dirty="0"/>
                  <a:t> are 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532" y="1638882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F7985-A707-9D92-286A-718834BD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7FCEEC06-16F0-2AC0-DAAC-625B546B4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213" y="365125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0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D13E906-B0FE-0BA7-CB49-2DBB86ABB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0855-C4F7-59CE-7F72-B6B209BA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304"/>
            <a:ext cx="10515600" cy="1137749"/>
          </a:xfrm>
        </p:spPr>
        <p:txBody>
          <a:bodyPr/>
          <a:lstStyle/>
          <a:p>
            <a:r>
              <a:rPr lang="en-US" dirty="0"/>
              <a:t>The “acceptance problem”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B9D40-F3E1-6710-4B9C-82DB3429AE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2812"/>
                <a:ext cx="10515600" cy="5718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accepts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r>
                  <a:rPr lang="en-US" dirty="0"/>
                  <a:t> is undecidable</a:t>
                </a:r>
              </a:p>
              <a:p>
                <a:r>
                  <a:rPr lang="en-US" b="1" dirty="0"/>
                  <a:t>Proof by contradiction:</a:t>
                </a:r>
                <a:r>
                  <a:rPr lang="en-US" dirty="0"/>
                  <a:t> 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TM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Let’s design an algorithm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.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modified version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in which all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</a:t>
                </a:r>
                <a:r>
                  <a:rPr lang="en-US" dirty="0"/>
                  <a:t> transitions have been changed into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</a:t>
                </a:r>
                <a:r>
                  <a:rPr lang="en-US" dirty="0"/>
                  <a:t> transitions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solidFill>
                      <a:schemeClr val="accent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. If it accepts, accept; if it rejects, reject.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1B9D40-F3E1-6710-4B9C-82DB3429AE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2812"/>
                <a:ext cx="10515600" cy="571822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7CA92-7C42-B2EE-E502-64D52704D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89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57AA5-96CB-B1D4-28DA-52C7FA5D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2F8EF-48B0-A641-476E-84F092AC6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proof strategy we have been using is called a </a:t>
            </a:r>
            <a:r>
              <a:rPr lang="en-US" dirty="0">
                <a:solidFill>
                  <a:schemeClr val="accent1"/>
                </a:solidFill>
              </a:rPr>
              <a:t>reduction</a:t>
            </a:r>
          </a:p>
          <a:p>
            <a:pPr>
              <a:tabLst>
                <a:tab pos="1196975" algn="l"/>
              </a:tabLst>
            </a:pPr>
            <a:r>
              <a:rPr lang="en-US" dirty="0"/>
              <a:t>A reduction is a way of </a:t>
            </a:r>
            <a:r>
              <a:rPr lang="en-US" dirty="0">
                <a:solidFill>
                  <a:schemeClr val="accent1"/>
                </a:solidFill>
              </a:rPr>
              <a:t>relating</a:t>
            </a:r>
            <a:r>
              <a:rPr lang="en-US" dirty="0"/>
              <a:t> one problem to another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D4EAE-8841-5F8C-C8FB-869E4CAE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719B4-83D2-ECB5-416A-BC78D6F37D41}"/>
              </a:ext>
            </a:extLst>
          </p:cNvPr>
          <p:cNvSpPr txBox="1"/>
          <p:nvPr/>
        </p:nvSpPr>
        <p:spPr>
          <a:xfrm>
            <a:off x="1027235" y="3566120"/>
            <a:ext cx="10137530" cy="261084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Informal definition:</a:t>
            </a:r>
          </a:p>
          <a:p>
            <a:pPr algn="ctr">
              <a:lnSpc>
                <a:spcPct val="150000"/>
              </a:lnSpc>
            </a:pPr>
            <a:r>
              <a:rPr lang="en-US" sz="2800" dirty="0"/>
              <a:t>“Problem A </a:t>
            </a:r>
            <a:r>
              <a:rPr lang="en-US" sz="2800" dirty="0">
                <a:solidFill>
                  <a:schemeClr val="accent1"/>
                </a:solidFill>
              </a:rPr>
              <a:t>reduces to</a:t>
            </a:r>
            <a:r>
              <a:rPr lang="en-US" sz="2800" dirty="0"/>
              <a:t> problem B”</a:t>
            </a:r>
            <a:br>
              <a:rPr lang="en-US" sz="2800" dirty="0"/>
            </a:br>
            <a:r>
              <a:rPr lang="en-US" sz="2800" dirty="0"/>
              <a:t>means</a:t>
            </a:r>
            <a:br>
              <a:rPr lang="en-US" sz="2800" dirty="0"/>
            </a:br>
            <a:r>
              <a:rPr lang="en-US" sz="2800" dirty="0"/>
              <a:t>“A solution to problem B </a:t>
            </a:r>
            <a:r>
              <a:rPr lang="en-US" sz="2800" dirty="0">
                <a:solidFill>
                  <a:schemeClr val="accent1"/>
                </a:solidFill>
              </a:rPr>
              <a:t>would imply</a:t>
            </a:r>
            <a:r>
              <a:rPr lang="en-US" sz="2800" dirty="0"/>
              <a:t> a solution to problem A”</a:t>
            </a:r>
          </a:p>
        </p:txBody>
      </p:sp>
    </p:spTree>
    <p:extLst>
      <p:ext uri="{BB962C8B-B14F-4D97-AF65-F5344CB8AC3E}">
        <p14:creationId xmlns:p14="http://schemas.microsoft.com/office/powerpoint/2010/main" val="31959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EF045-5887-3E62-FD88-15829437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8E05-5450-D6BF-4EAE-136F62A84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23" y="1690688"/>
            <a:ext cx="11552349" cy="5038523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Example: </a:t>
            </a:r>
            <a:r>
              <a:rPr lang="en-US" dirty="0"/>
              <a:t>Suppose I bring my daughter to a zoo in Mexico. She asks, “Do they have octopuses? Do they have camels? Do they have gorillas? Do they have …”</a:t>
            </a:r>
          </a:p>
          <a:p>
            <a:r>
              <a:rPr lang="en-US" dirty="0"/>
              <a:t>My job is to solve </a:t>
            </a:r>
            <a:r>
              <a:rPr lang="en-US" dirty="0">
                <a:solidFill>
                  <a:schemeClr val="accent1"/>
                </a:solidFill>
              </a:rPr>
              <a:t>problem A</a:t>
            </a:r>
            <a:r>
              <a:rPr lang="en-US" dirty="0"/>
              <a:t>: “Given an animal name </a:t>
            </a:r>
            <a:r>
              <a:rPr lang="en-US" dirty="0">
                <a:solidFill>
                  <a:schemeClr val="accent1"/>
                </a:solidFill>
              </a:rPr>
              <a:t>in English</a:t>
            </a:r>
            <a:r>
              <a:rPr lang="en-US" dirty="0"/>
              <a:t>, determine whether it’s at the zoo”</a:t>
            </a:r>
          </a:p>
          <a:p>
            <a:r>
              <a:rPr lang="en-US" dirty="0"/>
              <a:t>A helpful zoo employee can solve </a:t>
            </a:r>
            <a:r>
              <a:rPr lang="en-US" dirty="0">
                <a:solidFill>
                  <a:schemeClr val="accent1"/>
                </a:solidFill>
              </a:rPr>
              <a:t>problem B</a:t>
            </a:r>
            <a:r>
              <a:rPr lang="en-US" dirty="0"/>
              <a:t>: “Given an animal name </a:t>
            </a:r>
            <a:r>
              <a:rPr lang="en-US" dirty="0">
                <a:solidFill>
                  <a:schemeClr val="accent1"/>
                </a:solidFill>
              </a:rPr>
              <a:t>in Spanish</a:t>
            </a:r>
            <a:r>
              <a:rPr lang="en-US" dirty="0"/>
              <a:t>, determine whether it’s at the zoo”</a:t>
            </a:r>
          </a:p>
          <a:p>
            <a:r>
              <a:rPr lang="en-US" dirty="0"/>
              <a:t>We can </a:t>
            </a:r>
            <a:r>
              <a:rPr lang="en-US" dirty="0">
                <a:solidFill>
                  <a:schemeClr val="accent1"/>
                </a:solidFill>
              </a:rPr>
              <a:t>reduce</a:t>
            </a:r>
            <a:r>
              <a:rPr lang="en-US" dirty="0"/>
              <a:t> problem A to problem B by </a:t>
            </a:r>
            <a:r>
              <a:rPr lang="en-US" dirty="0">
                <a:solidFill>
                  <a:schemeClr val="accent1"/>
                </a:solidFill>
              </a:rPr>
              <a:t>translating</a:t>
            </a:r>
            <a:r>
              <a:rPr lang="en-US" dirty="0"/>
              <a:t> from English to Spanish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7A430-67B2-BE9F-9337-EEDCFD66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E37FCA-7FB0-61F4-336D-FDB1A7DBE0B9}"/>
              </a:ext>
            </a:extLst>
          </p:cNvPr>
          <p:cNvSpPr txBox="1"/>
          <p:nvPr/>
        </p:nvSpPr>
        <p:spPr>
          <a:xfrm>
            <a:off x="4056846" y="673963"/>
            <a:ext cx="2607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🐙 🐪 🦍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4B0FA7-9A66-2350-A14D-C5FE0B50EC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183"/>
          <a:stretch/>
        </p:blipFill>
        <p:spPr>
          <a:xfrm>
            <a:off x="6810779" y="128789"/>
            <a:ext cx="4969098" cy="162917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6527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2647-0178-E386-05DD-8B0358066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reductions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35AFC-1844-81D9-2E15-E765FB278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02780" cy="4351338"/>
          </a:xfrm>
        </p:spPr>
        <p:txBody>
          <a:bodyPr/>
          <a:lstStyle/>
          <a:p>
            <a:r>
              <a:rPr lang="en-US" dirty="0"/>
              <a:t>There are multiple kinds of reductions in computer science</a:t>
            </a:r>
          </a:p>
          <a:p>
            <a:r>
              <a:rPr lang="en-US" dirty="0"/>
              <a:t>In this course, we will focus on a kind of reduction called a </a:t>
            </a:r>
            <a:r>
              <a:rPr lang="en-US" dirty="0">
                <a:solidFill>
                  <a:schemeClr val="accent1"/>
                </a:solidFill>
              </a:rPr>
              <a:t>“mapping reduction”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AF1AE-DE39-883A-A06E-545EA443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3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6D95-73FA-701B-B9F1-722B08B6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FCF55-AAA8-77EB-B271-2288E334E7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3487" y="1690688"/>
                <a:ext cx="11693562" cy="516731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languages over the alphabets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respectively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mapping reduction </a:t>
                </a:r>
                <a:r>
                  <a:rPr lang="en-US" dirty="0"/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	 		</a:t>
                </a:r>
                <a:r>
                  <a:rPr lang="en-US" dirty="0">
                    <a:solidFill>
                      <a:schemeClr val="accent1"/>
                    </a:solidFill>
                  </a:rPr>
                  <a:t>“YES maps to YES”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	</a:t>
                </a:r>
                <a:r>
                  <a:rPr lang="en-US" dirty="0">
                    <a:solidFill>
                      <a:schemeClr val="accent1"/>
                    </a:solidFill>
                  </a:rPr>
                  <a:t>“NO maps to NO”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computable</a:t>
                </a:r>
                <a:r>
                  <a:rPr lang="en-US" dirty="0"/>
                  <a:t>, i.e.,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written on its tape (followed by blanks)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DFCF55-AAA8-77EB-B271-2288E334E7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3487" y="1690688"/>
                <a:ext cx="11693562" cy="5167312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2FF5C-D3B6-438F-BDBF-988026EE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49FBAD23-1E27-AA64-E394-9070CFF447EF}"/>
                  </a:ext>
                </a:extLst>
              </p:cNvPr>
              <p:cNvSpPr/>
              <p:nvPr/>
            </p:nvSpPr>
            <p:spPr>
              <a:xfrm>
                <a:off x="7443989" y="186744"/>
                <a:ext cx="3818585" cy="1661373"/>
              </a:xfrm>
              <a:prstGeom prst="cloudCallout">
                <a:avLst>
                  <a:gd name="adj1" fmla="val -46002"/>
                  <a:gd name="adj2" fmla="val -57490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octopus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pulpo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Google Translate</a:t>
                </a:r>
              </a:p>
            </p:txBody>
          </p:sp>
        </mc:Choice>
        <mc:Fallback xmlns="">
          <p:sp>
            <p:nvSpPr>
              <p:cNvPr id="5" name="Thought Bubble: Cloud 4">
                <a:extLst>
                  <a:ext uri="{FF2B5EF4-FFF2-40B4-BE49-F238E27FC236}">
                    <a16:creationId xmlns:a16="http://schemas.microsoft.com/office/drawing/2014/main" id="{49FBAD23-1E27-AA64-E394-9070CFF44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989" y="186744"/>
                <a:ext cx="3818585" cy="1661373"/>
              </a:xfrm>
              <a:prstGeom prst="cloudCallout">
                <a:avLst>
                  <a:gd name="adj1" fmla="val -46002"/>
                  <a:gd name="adj2" fmla="val -5749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1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3A8C-B8D4-7C07-48DA-91EFC6C4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3"/>
            <a:ext cx="10515600" cy="1325563"/>
          </a:xfrm>
        </p:spPr>
        <p:txBody>
          <a:bodyPr/>
          <a:lstStyle/>
          <a:p>
            <a:r>
              <a:rPr lang="en-US" dirty="0"/>
              <a:t>Mapping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736"/>
                <a:ext cx="10515600" cy="4789227"/>
              </a:xfrm>
            </p:spPr>
            <p:txBody>
              <a:bodyPr/>
              <a:lstStyle/>
              <a:p>
                <a:r>
                  <a:rPr lang="en-US" dirty="0"/>
                  <a:t>Informally, a mapping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way of </a:t>
                </a:r>
                <a:r>
                  <a:rPr lang="en-US" dirty="0">
                    <a:solidFill>
                      <a:schemeClr val="accent1"/>
                    </a:solidFill>
                  </a:rPr>
                  <a:t>converting</a:t>
                </a:r>
                <a:r>
                  <a:rPr lang="en-US" dirty="0"/>
                  <a:t>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into equivalent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Note: Any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called an </a:t>
                </a:r>
                <a:r>
                  <a:rPr lang="en-US" dirty="0">
                    <a:solidFill>
                      <a:schemeClr val="accent1"/>
                    </a:solidFill>
                  </a:rPr>
                  <a:t>“instance”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736"/>
                <a:ext cx="10515600" cy="478922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D59D-7CC8-A7A5-67D6-AADE990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C38DC1-9799-4504-4D5A-410FDA5F9FBA}"/>
              </a:ext>
            </a:extLst>
          </p:cNvPr>
          <p:cNvGrpSpPr/>
          <p:nvPr/>
        </p:nvGrpSpPr>
        <p:grpSpPr>
          <a:xfrm>
            <a:off x="2990626" y="3636085"/>
            <a:ext cx="5032337" cy="3002543"/>
            <a:chOff x="2990626" y="3636085"/>
            <a:chExt cx="5032337" cy="30025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D2AACD-0D96-B71D-A164-B6259A1F0559}"/>
                </a:ext>
              </a:extLst>
            </p:cNvPr>
            <p:cNvSpPr/>
            <p:nvPr/>
          </p:nvSpPr>
          <p:spPr>
            <a:xfrm>
              <a:off x="2990626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A4997F-EF8F-663C-4533-B61CCF4E74F9}"/>
                </a:ext>
              </a:extLst>
            </p:cNvPr>
            <p:cNvSpPr/>
            <p:nvPr/>
          </p:nvSpPr>
          <p:spPr>
            <a:xfrm>
              <a:off x="6473862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/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/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/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/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130C85-F330-5C09-5837-BAF96FCCE8BD}"/>
                </a:ext>
              </a:extLst>
            </p:cNvPr>
            <p:cNvSpPr/>
            <p:nvPr/>
          </p:nvSpPr>
          <p:spPr>
            <a:xfrm>
              <a:off x="3924300" y="4891293"/>
              <a:ext cx="3251200" cy="328407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1200" h="328407">
                  <a:moveTo>
                    <a:pt x="0" y="226807"/>
                  </a:moveTo>
                  <a:cubicBezTo>
                    <a:pt x="500591" y="8790"/>
                    <a:pt x="1140883" y="-12376"/>
                    <a:pt x="1682750" y="4557"/>
                  </a:cubicBezTo>
                  <a:cubicBezTo>
                    <a:pt x="2224617" y="21490"/>
                    <a:pt x="2668058" y="76523"/>
                    <a:pt x="3251200" y="328407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3F6E65A-E170-C9C9-9ECF-C1A32B8E07CE}"/>
                </a:ext>
              </a:extLst>
            </p:cNvPr>
            <p:cNvSpPr/>
            <p:nvPr/>
          </p:nvSpPr>
          <p:spPr>
            <a:xfrm>
              <a:off x="3881195" y="3754689"/>
              <a:ext cx="3321050" cy="273991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  <a:gd name="connsiteX0" fmla="*/ 0 w 3321050"/>
                <a:gd name="connsiteY0" fmla="*/ 226807 h 233157"/>
                <a:gd name="connsiteX1" fmla="*/ 1682750 w 3321050"/>
                <a:gd name="connsiteY1" fmla="*/ 4557 h 233157"/>
                <a:gd name="connsiteX2" fmla="*/ 3321050 w 3321050"/>
                <a:gd name="connsiteY2" fmla="*/ 233157 h 233157"/>
                <a:gd name="connsiteX0" fmla="*/ 0 w 3321050"/>
                <a:gd name="connsiteY0" fmla="*/ 263068 h 269418"/>
                <a:gd name="connsiteX1" fmla="*/ 1657350 w 3321050"/>
                <a:gd name="connsiteY1" fmla="*/ 2718 h 269418"/>
                <a:gd name="connsiteX2" fmla="*/ 3321050 w 3321050"/>
                <a:gd name="connsiteY2" fmla="*/ 269418 h 269418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1050" h="273991">
                  <a:moveTo>
                    <a:pt x="0" y="267641"/>
                  </a:moveTo>
                  <a:cubicBezTo>
                    <a:pt x="500591" y="49624"/>
                    <a:pt x="1115950" y="35444"/>
                    <a:pt x="1657350" y="7291"/>
                  </a:cubicBezTo>
                  <a:cubicBezTo>
                    <a:pt x="2186517" y="-20226"/>
                    <a:pt x="2737908" y="22107"/>
                    <a:pt x="3321050" y="27399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96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147487</TotalTime>
  <Words>887</Words>
  <Application>Microsoft Office PowerPoint</Application>
  <PresentationFormat>Widescreen</PresentationFormat>
  <Paragraphs>96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Which languages are decidable?</vt:lpstr>
      <vt:lpstr>Undecidability</vt:lpstr>
      <vt:lpstr>The “acceptance problem”</vt:lpstr>
      <vt:lpstr>Reductions</vt:lpstr>
      <vt:lpstr>Reductions</vt:lpstr>
      <vt:lpstr>Mapping reductions</vt:lpstr>
      <vt:lpstr>Mapping reductions</vt:lpstr>
      <vt:lpstr>Mapping reductions</vt:lpstr>
      <vt:lpstr>Using reductions to prove decidability</vt:lpstr>
      <vt:lpstr>Using reductions to prove decidability</vt:lpstr>
      <vt:lpstr>Using reductions to prove undecidability</vt:lpstr>
      <vt:lpstr>Using reductions to prove undecidability</vt:lpstr>
      <vt:lpstr>The “emptiness problem”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436</cp:revision>
  <dcterms:created xsi:type="dcterms:W3CDTF">2022-12-12T23:26:37Z</dcterms:created>
  <dcterms:modified xsi:type="dcterms:W3CDTF">2024-04-03T15:43:15Z</dcterms:modified>
</cp:coreProperties>
</file>