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00" r:id="rId2"/>
    <p:sldId id="791" r:id="rId3"/>
    <p:sldId id="423" r:id="rId4"/>
    <p:sldId id="429" r:id="rId5"/>
    <p:sldId id="437" r:id="rId6"/>
    <p:sldId id="788" r:id="rId7"/>
    <p:sldId id="765" r:id="rId8"/>
    <p:sldId id="438" r:id="rId9"/>
    <p:sldId id="768" r:id="rId10"/>
    <p:sldId id="769" r:id="rId11"/>
    <p:sldId id="439" r:id="rId12"/>
    <p:sldId id="770" r:id="rId13"/>
    <p:sldId id="771" r:id="rId14"/>
    <p:sldId id="772" r:id="rId15"/>
    <p:sldId id="773" r:id="rId16"/>
    <p:sldId id="774" r:id="rId17"/>
    <p:sldId id="775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1" autoAdjust="0"/>
    <p:restoredTop sz="90166" autoAdjust="0"/>
  </p:normalViewPr>
  <p:slideViewPr>
    <p:cSldViewPr snapToGrid="0">
      <p:cViewPr varScale="1">
        <p:scale>
          <a:sx n="142" d="100"/>
          <a:sy n="142" d="100"/>
        </p:scale>
        <p:origin x="43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21" Type="http://schemas.openxmlformats.org/officeDocument/2006/relationships/image" Target="../media/image4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12" Type="http://schemas.openxmlformats.org/officeDocument/2006/relationships/image" Target="../media/image42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5" Type="http://schemas.openxmlformats.org/officeDocument/2006/relationships/image" Target="../media/image350.png"/><Relationship Id="rId15" Type="http://schemas.openxmlformats.org/officeDocument/2006/relationships/image" Target="../media/image450.png"/><Relationship Id="rId10" Type="http://schemas.openxmlformats.org/officeDocument/2006/relationships/image" Target="../media/image400.png"/><Relationship Id="rId4" Type="http://schemas.openxmlformats.org/officeDocument/2006/relationships/image" Target="../media/image340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8818-87E2-C8D6-D86F-2087F681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configurations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C3745-19E3-DE87-763B-A6EB6BBE1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209" y="1825625"/>
                <a:ext cx="11079803" cy="4351338"/>
              </a:xfrm>
            </p:spPr>
            <p:txBody>
              <a:bodyPr/>
              <a:lstStyle/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 are technically two distinct configurations…</a:t>
                </a:r>
              </a:p>
              <a:p>
                <a:r>
                  <a:rPr lang="en-US" dirty="0"/>
                  <a:t>However, they represent the </a:t>
                </a:r>
                <a:r>
                  <a:rPr lang="en-US" dirty="0">
                    <a:solidFill>
                      <a:schemeClr val="accent1"/>
                    </a:solidFill>
                  </a:rPr>
                  <a:t>exact same scenario</a:t>
                </a:r>
              </a:p>
              <a:p>
                <a:r>
                  <a:rPr lang="en-US" dirty="0"/>
                  <a:t>We can say that they are </a:t>
                </a:r>
                <a:r>
                  <a:rPr lang="en-US" dirty="0">
                    <a:solidFill>
                      <a:schemeClr val="accent1"/>
                    </a:solidFill>
                  </a:rPr>
                  <a:t>“equivalent”</a:t>
                </a:r>
              </a:p>
              <a:p>
                <a:r>
                  <a:rPr lang="en-US" dirty="0"/>
                  <a:t>(A configuration is a finite string, even though the tape is infinitely long)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C3745-19E3-DE87-763B-A6EB6BBE1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209" y="1825625"/>
                <a:ext cx="11079803" cy="4351338"/>
              </a:xfrm>
              <a:blipFill>
                <a:blip r:embed="rId2"/>
                <a:stretch>
                  <a:fillRect l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92C38-2D5B-459A-31A8-ADAE2C08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8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C6E1-8D04-3A77-8E2F-A6B3D20B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43BEA-B127-C8B0-6116-0F39EC516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an input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initial configuration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43BEA-B127-C8B0-6116-0F39EC516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DF3F1-BE5B-954D-4A30-1A78929D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5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A121-974A-FC82-E290-76D1C4A2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93"/>
            <a:ext cx="10515600" cy="1325563"/>
          </a:xfrm>
        </p:spPr>
        <p:txBody>
          <a:bodyPr/>
          <a:lstStyle/>
          <a:p>
            <a:r>
              <a:rPr lang="en-US" dirty="0"/>
              <a:t>The “next”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E7EFDE-8731-D337-69C8-289993D0E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0976"/>
                <a:ext cx="10515600" cy="539718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be any configuration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dirty="0"/>
                  <a:t> begins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</m:oMath>
                </a14:m>
                <a:r>
                  <a:rPr lang="en-US" dirty="0"/>
                  <a:t> as follows:</a:t>
                </a:r>
              </a:p>
              <a:p>
                <a:pPr lvl="1"/>
                <a:r>
                  <a:rPr lang="en-US" dirty="0"/>
                  <a:t>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into individual symbols: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be the symbol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“currently observing”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unless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in which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⊔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is well-defined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),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must move right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E7EFDE-8731-D337-69C8-289993D0E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0976"/>
                <a:ext cx="10515600" cy="539718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009BB-C9AD-3373-88EA-DB58D8A5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9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F6CB-7EE0-5BBA-1005-42F73B8C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configurations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F23E0-4C8A-15D5-3186-A56360A4E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</a:t>
                </a:r>
                <a:r>
                  <a:rPr lang="en-US" dirty="0">
                    <a:solidFill>
                      <a:schemeClr val="accent1"/>
                    </a:solidFill>
                  </a:rPr>
                  <a:t>accepting configuration </a:t>
                </a:r>
                <a:r>
                  <a:rPr lang="en-US" dirty="0"/>
                  <a:t>is a configuration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rejecting configuration </a:t>
                </a:r>
                <a:r>
                  <a:rPr lang="en-US" dirty="0"/>
                  <a:t>is a configuration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halting configuration</a:t>
                </a:r>
                <a:r>
                  <a:rPr lang="en-US" dirty="0"/>
                  <a:t> is an accepting or rejecting configuration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F23E0-4C8A-15D5-3186-A56360A4E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CF72B-5714-E0AD-AE0F-C6FE8596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0C8C-7016-1D66-6221-C697952F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89"/>
            <a:ext cx="10515600" cy="1325563"/>
          </a:xfrm>
        </p:spPr>
        <p:txBody>
          <a:bodyPr/>
          <a:lstStyle/>
          <a:p>
            <a:r>
              <a:rPr lang="en-US" dirty="0"/>
              <a:t>Computation history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6AFCF-EDE4-BB72-C822-F3F7FADF9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029" y="1595336"/>
                <a:ext cx="11436724" cy="48955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an input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initial configuration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Inductively,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computation history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the first </a:t>
                </a:r>
                <a:r>
                  <a:rPr lang="en-US" dirty="0">
                    <a:solidFill>
                      <a:schemeClr val="accent1"/>
                    </a:solidFill>
                  </a:rPr>
                  <a:t>halting</a:t>
                </a:r>
                <a:r>
                  <a:rPr lang="en-US" dirty="0"/>
                  <a:t> configuration in the sequence</a:t>
                </a:r>
              </a:p>
              <a:p>
                <a:r>
                  <a:rPr lang="en-US" dirty="0"/>
                  <a:t>If there is no such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, then the computation history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(infinite)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6AFCF-EDE4-BB72-C822-F3F7FADF9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029" y="1595336"/>
                <a:ext cx="11436724" cy="4895507"/>
              </a:xfrm>
              <a:blipFill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261D0-5162-502F-36F2-6A11712C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07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72AB-F1DC-679D-71E0-DB6BB06A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Accepting, rejecting, and looping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FFA12-3314-D1F0-5DB3-3D4C3F9A0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017" y="1825625"/>
                <a:ext cx="1106034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ends with an accepting configuration, then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If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ends with a rejecting configuration, then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In either of those cases,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If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infinite, then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loops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FFA12-3314-D1F0-5DB3-3D4C3F9A0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017" y="1825625"/>
                <a:ext cx="11060349" cy="4351338"/>
              </a:xfrm>
              <a:blipFill>
                <a:blip r:embed="rId2"/>
                <a:stretch>
                  <a:fillRect l="-992" r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97E8C-EC05-CA66-457B-94B441C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6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83C5-9FA0-7395-86AB-47BFC323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81B77-4019-AE23-932C-BCBB08651F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05417" cy="4351338"/>
              </a:xfrm>
            </p:spPr>
            <p:txBody>
              <a:bodyPr/>
              <a:lstStyle/>
              <a:p>
                <a:r>
                  <a:rPr lang="en-US" dirty="0"/>
                  <a:t>Suppose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1"/>
                    </a:solidFill>
                  </a:rPr>
                  <a:t>running time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loops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then its running time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steps </a:t>
                </a:r>
                <a:r>
                  <a:rPr lang="en-US" dirty="0"/>
                  <a:t>if the running time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81B77-4019-AE23-932C-BCBB08651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05417" cy="4351338"/>
              </a:xfr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482EF-6CEE-1787-EA54-624E2749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C2CAD532-F7A4-C23A-B089-5FFC903FE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46" y="367156"/>
            <a:ext cx="1078185" cy="10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4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1F8D-EFC5-9D7D-4A13-EC067880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85E58-20E6-2C15-467E-5E880D198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161" y="2032645"/>
                <a:ext cx="114428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be the (finite or infinite)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space used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i.e., it’s the maximum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during the computation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 head visits cell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(Can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85E58-20E6-2C15-467E-5E880D198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161" y="2032645"/>
                <a:ext cx="11442834" cy="4351338"/>
              </a:xfrm>
              <a:blipFill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F95E9-D3E2-E496-B5C1-75769AEF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3BDFF1-F554-B55B-9B55-440AE59B5257}"/>
              </a:ext>
            </a:extLst>
          </p:cNvPr>
          <p:cNvGrpSpPr/>
          <p:nvPr/>
        </p:nvGrpSpPr>
        <p:grpSpPr>
          <a:xfrm>
            <a:off x="4607406" y="260148"/>
            <a:ext cx="7267433" cy="2657374"/>
            <a:chOff x="4602804" y="3977893"/>
            <a:chExt cx="7267433" cy="265737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4405F1-D4FE-51A9-D5E1-BEB9489F2835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4D24831-1230-DDCD-0569-923056DE18CA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Which of the following statements is </a:t>
              </a:r>
              <a:r>
                <a:rPr lang="en-US" sz="1800" b="1" u="sng" dirty="0">
                  <a:solidFill>
                    <a:schemeClr val="tx1"/>
                  </a:solidFill>
                </a:rPr>
                <a:t>false</a:t>
              </a:r>
              <a:r>
                <a:rPr lang="en-US" sz="1800" b="1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1DE440-73C6-DA4F-EDCF-C22A68D53663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AC97BB94-1277-BDED-AF89-E38E725EDDF6}"/>
                  </a:ext>
                </a:extLst>
              </p:cNvPr>
              <p:cNvSpPr/>
              <p:nvPr/>
            </p:nvSpPr>
            <p:spPr>
              <a:xfrm>
                <a:off x="4693599" y="181349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uses a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finite amount of space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AC97BB94-1277-BDED-AF89-E38E725ED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599" y="181349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3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BA1CE2E2-83B8-7B78-C320-13941DE8F07B}"/>
                  </a:ext>
                </a:extLst>
              </p:cNvPr>
              <p:cNvSpPr/>
              <p:nvPr/>
            </p:nvSpPr>
            <p:spPr>
              <a:xfrm>
                <a:off x="4693599" y="109006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Space used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running time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BA1CE2E2-83B8-7B78-C320-13941DE8F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599" y="109006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0E912C5A-3D20-682E-E690-30A7980C93DB}"/>
                  </a:ext>
                </a:extLst>
              </p:cNvPr>
              <p:cNvSpPr/>
              <p:nvPr/>
            </p:nvSpPr>
            <p:spPr>
              <a:xfrm>
                <a:off x="8249305" y="109006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 </a:t>
                </a:r>
                <a:r>
                  <a:rPr lang="en-US" sz="1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within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steps,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0E912C5A-3D20-682E-E690-30A7980C9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305" y="109006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AC6B3658-3195-131F-B0E7-983AFCFFF48D}"/>
                  </a:ext>
                </a:extLst>
              </p:cNvPr>
              <p:cNvSpPr/>
              <p:nvPr/>
            </p:nvSpPr>
            <p:spPr>
              <a:xfrm>
                <a:off x="8249305" y="181349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uses a finite amount of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space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AC6B3658-3195-131F-B0E7-983AFCFFF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305" y="181349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25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3580-FAA5-D517-CDBE-D2CD5B48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DF2-34D0-A7AD-6539-8C38F3AA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8064" cy="4351338"/>
          </a:xfrm>
        </p:spPr>
        <p:txBody>
          <a:bodyPr/>
          <a:lstStyle/>
          <a:p>
            <a:r>
              <a:rPr lang="en-US" dirty="0"/>
              <a:t>Problem set 1 is available in Canvas</a:t>
            </a:r>
          </a:p>
          <a:p>
            <a:r>
              <a:rPr lang="en-US" dirty="0"/>
              <a:t>If you aren’t officially enrolled in the course, send me an email. I’ll add you to Canvas so you can access the homework</a:t>
            </a:r>
          </a:p>
          <a:p>
            <a:r>
              <a:rPr lang="en-US" dirty="0"/>
              <a:t>Office hours (Thursday, Friday, Monday) are a good place to find study partners / homework collaborators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56CCB-CBFA-7AC8-1E83-A8E674B3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0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175C-5CBF-1E55-A4C6-07BB2B93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05C2E-961F-AD6F-1CFF-F29588B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39554243-C0B4-7ECA-C215-484F84EBD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860698"/>
            <a:ext cx="11544300" cy="4634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 each step, the machine decides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What to write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Which direction to move the head (left or right)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The new state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The decision is based only on the current state and the observed symbol</a:t>
            </a:r>
          </a:p>
        </p:txBody>
      </p:sp>
      <p:pic>
        <p:nvPicPr>
          <p:cNvPr id="7" name="tm">
            <a:hlinkClick r:id="" action="ppaction://media"/>
            <a:extLst>
              <a:ext uri="{FF2B5EF4-FFF2-40B4-BE49-F238E27FC236}">
                <a16:creationId xmlns:a16="http://schemas.microsoft.com/office/drawing/2014/main" id="{41F46FE9-4FC3-08BA-267C-2101D2658CD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11723" y="484304"/>
            <a:ext cx="6580277" cy="12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4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797"/>
    </mc:Choice>
    <mc:Fallback xmlns="">
      <p:transition spd="slow" advTm="91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425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3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75ED-B551-653F-9EC0-7F3DDBAA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4137"/>
            <a:ext cx="11663362" cy="1325563"/>
          </a:xfrm>
        </p:spPr>
        <p:txBody>
          <a:bodyPr/>
          <a:lstStyle/>
          <a:p>
            <a:r>
              <a:rPr lang="en-US" dirty="0"/>
              <a:t>Defining Turing machines rigorously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8273-6F3B-A1DD-0CC2-6104BB156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942" y="1557115"/>
                <a:ext cx="11663362" cy="521674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Def</a:t>
                </a:r>
                <a:r>
                  <a:rPr lang="en-US" dirty="0"/>
                  <a:t>: A </a:t>
                </a:r>
                <a:r>
                  <a:rPr lang="en-US" dirty="0">
                    <a:solidFill>
                      <a:schemeClr val="accent1"/>
                    </a:solidFill>
                  </a:rPr>
                  <a:t>Turing machine</a:t>
                </a:r>
                <a:r>
                  <a:rPr lang="en-US" dirty="0"/>
                  <a:t> is a 9-tuple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⊔,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finite set (the set of “states”)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are alphabets (the “input alphabet” and the “tape alphabet”)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b="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(the “transition function”)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8273-6F3B-A1DD-0CC2-6104BB156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942" y="1557115"/>
                <a:ext cx="11663362" cy="5216748"/>
              </a:xfrm>
              <a:blipFill>
                <a:blip r:embed="rId2"/>
                <a:stretch>
                  <a:fillRect l="-784" r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365BD-8764-8A24-7346-4FA865E5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C4194-C14D-55DA-6C48-031297783DEB}"/>
              </a:ext>
            </a:extLst>
          </p:cNvPr>
          <p:cNvSpPr/>
          <p:nvPr/>
        </p:nvSpPr>
        <p:spPr>
          <a:xfrm>
            <a:off x="9077116" y="3637052"/>
            <a:ext cx="2743200" cy="1990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⚠️Warning: The definition in the textbook is slightly different. Sorry! (The two models are equivalent.)</a:t>
            </a:r>
          </a:p>
        </p:txBody>
      </p:sp>
    </p:spTree>
    <p:extLst>
      <p:ext uri="{BB962C8B-B14F-4D97-AF65-F5344CB8AC3E}">
        <p14:creationId xmlns:p14="http://schemas.microsoft.com/office/powerpoint/2010/main" val="9704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14CF-D5FE-89C2-CB41-7DF2C3C2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245DC-BB85-6A15-A6A5-9B8707BC4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371" y="1926639"/>
                <a:ext cx="11001903" cy="48582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node represents a state</a:t>
                </a:r>
              </a:p>
              <a:p>
                <a:r>
                  <a:rPr lang="en-US" dirty="0"/>
                  <a:t>An arc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dirty="0"/>
                </a:br>
                <a:r>
                  <a:rPr lang="en-US" dirty="0"/>
                  <a:t>labeled </a:t>
                </a:r>
                <a:r>
                  <a:rPr lang="en-US" dirty="0">
                    <a:solidFill>
                      <a:schemeClr val="accent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”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/>
                  <a:t>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label </a:t>
                </a:r>
                <a:r>
                  <a:rPr lang="en-US" dirty="0">
                    <a:solidFill>
                      <a:schemeClr val="accent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” </a:t>
                </a:r>
                <a:r>
                  <a:rPr lang="en-US" dirty="0"/>
                  <a:t>is shorthand for </a:t>
                </a:r>
                <a:r>
                  <a:rPr lang="en-US" dirty="0">
                    <a:solidFill>
                      <a:schemeClr val="accent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”</a:t>
                </a:r>
              </a:p>
              <a:p>
                <a:r>
                  <a:rPr lang="en-US" dirty="0"/>
                  <a:t>An arc labeled </a:t>
                </a:r>
                <a:r>
                  <a:rPr lang="en-US" dirty="0">
                    <a:solidFill>
                      <a:schemeClr val="accent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→⋯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” </a:t>
                </a:r>
                <a:r>
                  <a:rPr lang="en-US" dirty="0"/>
                  <a:t>represents two arcs (</a:t>
                </a:r>
                <a:r>
                  <a:rPr lang="en-US" dirty="0">
                    <a:solidFill>
                      <a:schemeClr val="accent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→⋯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”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→⋯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”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245DC-BB85-6A15-A6A5-9B8707BC4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371" y="1926639"/>
                <a:ext cx="11001903" cy="4858221"/>
              </a:xfrm>
              <a:blipFill>
                <a:blip r:embed="rId2"/>
                <a:stretch>
                  <a:fillRect l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28B4D-62D0-90F5-34A5-F093D1FD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6D40866-8CBA-A0DB-DEBD-086497BA2F86}"/>
                  </a:ext>
                </a:extLst>
              </p:cNvPr>
              <p:cNvSpPr/>
              <p:nvPr/>
            </p:nvSpPr>
            <p:spPr>
              <a:xfrm>
                <a:off x="6302870" y="2001147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6D40866-8CBA-A0DB-DEBD-086497BA2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870" y="2001147"/>
                <a:ext cx="574159" cy="5741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255B35D-5A0D-CE9D-C3B0-D4FAC6577AD3}"/>
                  </a:ext>
                </a:extLst>
              </p:cNvPr>
              <p:cNvSpPr/>
              <p:nvPr/>
            </p:nvSpPr>
            <p:spPr>
              <a:xfrm>
                <a:off x="7539791" y="867477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255B35D-5A0D-CE9D-C3B0-D4FAC6577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791" y="867477"/>
                <a:ext cx="574159" cy="5741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B4C98D1-43C3-96EB-C95F-AFEA7EF9D2D6}"/>
                  </a:ext>
                </a:extLst>
              </p:cNvPr>
              <p:cNvSpPr/>
              <p:nvPr/>
            </p:nvSpPr>
            <p:spPr>
              <a:xfrm>
                <a:off x="7539791" y="3103859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B4C98D1-43C3-96EB-C95F-AFEA7EF9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791" y="3103859"/>
                <a:ext cx="574159" cy="5741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58D8666-6CA5-9D56-F898-FAFC64A801AD}"/>
                  </a:ext>
                </a:extLst>
              </p:cNvPr>
              <p:cNvSpPr/>
              <p:nvPr/>
            </p:nvSpPr>
            <p:spPr>
              <a:xfrm>
                <a:off x="9551582" y="886028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58D8666-6CA5-9D56-F898-FAFC64A80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582" y="886028"/>
                <a:ext cx="574159" cy="5741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ACCEEFF-31AA-C572-78BB-05E091618130}"/>
                  </a:ext>
                </a:extLst>
              </p:cNvPr>
              <p:cNvSpPr/>
              <p:nvPr/>
            </p:nvSpPr>
            <p:spPr>
              <a:xfrm>
                <a:off x="9551582" y="3103859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ACCEEFF-31AA-C572-78BB-05E091618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582" y="3103859"/>
                <a:ext cx="574159" cy="5741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AF4102A-E773-50A4-F2B7-D82A4F94B967}"/>
                  </a:ext>
                </a:extLst>
              </p:cNvPr>
              <p:cNvSpPr/>
              <p:nvPr/>
            </p:nvSpPr>
            <p:spPr>
              <a:xfrm>
                <a:off x="8070113" y="2001147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AF4102A-E773-50A4-F2B7-D82A4F94B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113" y="2001147"/>
                <a:ext cx="574159" cy="5741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E3E7120-0D84-AE4E-10D1-198A80C077E6}"/>
                  </a:ext>
                </a:extLst>
              </p:cNvPr>
              <p:cNvSpPr/>
              <p:nvPr/>
            </p:nvSpPr>
            <p:spPr>
              <a:xfrm>
                <a:off x="10898373" y="1831025"/>
                <a:ext cx="914401" cy="9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reject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E3E7120-0D84-AE4E-10D1-198A80C07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373" y="1831025"/>
                <a:ext cx="914401" cy="914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34CCCD1-9590-F9F9-4424-7765FF1B0DC4}"/>
                  </a:ext>
                </a:extLst>
              </p:cNvPr>
              <p:cNvSpPr/>
              <p:nvPr/>
            </p:nvSpPr>
            <p:spPr>
              <a:xfrm>
                <a:off x="4977345" y="3220817"/>
                <a:ext cx="914401" cy="9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accept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34CCCD1-9590-F9F9-4424-7765FF1B0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345" y="3220817"/>
                <a:ext cx="914401" cy="914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75E47A-1976-A458-9784-2B6B405C472F}"/>
              </a:ext>
            </a:extLst>
          </p:cNvPr>
          <p:cNvCxnSpPr>
            <a:stCxn id="40" idx="7"/>
            <a:endCxn id="41" idx="3"/>
          </p:cNvCxnSpPr>
          <p:nvPr/>
        </p:nvCxnSpPr>
        <p:spPr>
          <a:xfrm flipV="1">
            <a:off x="6792945" y="1357552"/>
            <a:ext cx="830930" cy="72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5238757-3D14-4C50-C9F6-C4C58E6B53BD}"/>
                  </a:ext>
                </a:extLst>
              </p:cNvPr>
              <p:cNvSpPr txBox="1"/>
              <p:nvPr/>
            </p:nvSpPr>
            <p:spPr>
              <a:xfrm rot="19098075">
                <a:off x="6552244" y="1446100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5238757-3D14-4C50-C9F6-C4C58E6B5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98075">
                <a:off x="6552244" y="1446100"/>
                <a:ext cx="110578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3977B6A-230C-3F7F-67EA-D7BDBA25701A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6792945" y="2491222"/>
            <a:ext cx="830930" cy="69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8CA9DC6-AF89-6F7A-4217-52352D5679F6}"/>
                  </a:ext>
                </a:extLst>
              </p:cNvPr>
              <p:cNvSpPr txBox="1"/>
              <p:nvPr/>
            </p:nvSpPr>
            <p:spPr>
              <a:xfrm rot="2464596">
                <a:off x="6737414" y="2554760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8CA9DC6-AF89-6F7A-4217-52352D567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64596">
                <a:off x="6737414" y="2554760"/>
                <a:ext cx="110578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EB77BB-0806-77C1-5E53-C60BCCD0E802}"/>
              </a:ext>
            </a:extLst>
          </p:cNvPr>
          <p:cNvCxnSpPr>
            <a:cxnSpLocks/>
            <a:stCxn id="40" idx="3"/>
            <a:endCxn id="47" idx="7"/>
          </p:cNvCxnSpPr>
          <p:nvPr/>
        </p:nvCxnSpPr>
        <p:spPr>
          <a:xfrm flipH="1">
            <a:off x="5757835" y="2491222"/>
            <a:ext cx="629119" cy="863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B5F6E8-E01F-C605-EC9B-C64E39AFA034}"/>
                  </a:ext>
                </a:extLst>
              </p:cNvPr>
              <p:cNvSpPr txBox="1"/>
              <p:nvPr/>
            </p:nvSpPr>
            <p:spPr>
              <a:xfrm rot="18334807">
                <a:off x="5419776" y="2661632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B5F6E8-E01F-C605-EC9B-C64E39AFA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4807">
                <a:off x="5419776" y="2661632"/>
                <a:ext cx="110578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CFC41D-7B0D-2F41-387D-E86EA814E017}"/>
              </a:ext>
            </a:extLst>
          </p:cNvPr>
          <p:cNvCxnSpPr>
            <a:cxnSpLocks/>
            <a:stCxn id="41" idx="6"/>
            <a:endCxn id="43" idx="2"/>
          </p:cNvCxnSpPr>
          <p:nvPr/>
        </p:nvCxnSpPr>
        <p:spPr>
          <a:xfrm>
            <a:off x="8113950" y="1154557"/>
            <a:ext cx="1437632" cy="1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839500-94AD-CCED-511C-439BB97973B8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113950" y="3390939"/>
            <a:ext cx="1437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714533-BC35-244E-833D-BC407D1B9C7D}"/>
                  </a:ext>
                </a:extLst>
              </p:cNvPr>
              <p:cNvSpPr txBox="1"/>
              <p:nvPr/>
            </p:nvSpPr>
            <p:spPr>
              <a:xfrm>
                <a:off x="8102858" y="865330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714533-BC35-244E-833D-BC407D1B9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58" y="865330"/>
                <a:ext cx="110578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9EF0A5-E4E0-8803-393C-829661B321B6}"/>
                  </a:ext>
                </a:extLst>
              </p:cNvPr>
              <p:cNvSpPr txBox="1"/>
              <p:nvPr/>
            </p:nvSpPr>
            <p:spPr>
              <a:xfrm>
                <a:off x="8191250" y="3072814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9EF0A5-E4E0-8803-393C-829661B32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250" y="3072814"/>
                <a:ext cx="110578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C69113C0-EB05-6D64-9F8B-8EFB9AC13A07}"/>
              </a:ext>
            </a:extLst>
          </p:cNvPr>
          <p:cNvSpPr/>
          <p:nvPr/>
        </p:nvSpPr>
        <p:spPr>
          <a:xfrm>
            <a:off x="7665416" y="513828"/>
            <a:ext cx="318479" cy="630496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BDD4541-19B3-FB24-06FF-11F12ACCDA29}"/>
                  </a:ext>
                </a:extLst>
              </p:cNvPr>
              <p:cNvSpPr txBox="1"/>
              <p:nvPr/>
            </p:nvSpPr>
            <p:spPr>
              <a:xfrm>
                <a:off x="7121968" y="174155"/>
                <a:ext cx="1391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0,1→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BDD4541-19B3-FB24-06FF-11F12ACCD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968" y="174155"/>
                <a:ext cx="139147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c 59">
            <a:extLst>
              <a:ext uri="{FF2B5EF4-FFF2-40B4-BE49-F238E27FC236}">
                <a16:creationId xmlns:a16="http://schemas.microsoft.com/office/drawing/2014/main" id="{E5311D09-30B0-A44D-3AAF-391CF8F1A916}"/>
              </a:ext>
            </a:extLst>
          </p:cNvPr>
          <p:cNvSpPr/>
          <p:nvPr/>
        </p:nvSpPr>
        <p:spPr>
          <a:xfrm flipV="1">
            <a:off x="7665416" y="3332066"/>
            <a:ext cx="318479" cy="751289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7CAF51-FE52-6484-7F26-B4261354313B}"/>
                  </a:ext>
                </a:extLst>
              </p:cNvPr>
              <p:cNvSpPr txBox="1"/>
              <p:nvPr/>
            </p:nvSpPr>
            <p:spPr>
              <a:xfrm>
                <a:off x="7121968" y="4112835"/>
                <a:ext cx="1391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0,1→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7CAF51-FE52-6484-7F26-B42613543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968" y="4112835"/>
                <a:ext cx="139147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1CDCEB-DA34-B286-BABC-91A90BF9ED89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10041657" y="1376103"/>
            <a:ext cx="990627" cy="588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B1B7FF0-BE58-D9F2-3F20-E897654D9443}"/>
              </a:ext>
            </a:extLst>
          </p:cNvPr>
          <p:cNvCxnSpPr>
            <a:cxnSpLocks/>
            <a:stCxn id="44" idx="7"/>
            <a:endCxn id="46" idx="3"/>
          </p:cNvCxnSpPr>
          <p:nvPr/>
        </p:nvCxnSpPr>
        <p:spPr>
          <a:xfrm flipV="1">
            <a:off x="10041657" y="2611515"/>
            <a:ext cx="990627" cy="576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C212ADF-6ED3-11FD-A7DB-B13BD213C758}"/>
                  </a:ext>
                </a:extLst>
              </p:cNvPr>
              <p:cNvSpPr txBox="1"/>
              <p:nvPr/>
            </p:nvSpPr>
            <p:spPr>
              <a:xfrm rot="1796515">
                <a:off x="9984076" y="1351910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C212ADF-6ED3-11FD-A7DB-B13BD213C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6515">
                <a:off x="9984076" y="1351910"/>
                <a:ext cx="1105786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1690838-635E-8AB5-D217-084A797CC453}"/>
                  </a:ext>
                </a:extLst>
              </p:cNvPr>
              <p:cNvSpPr txBox="1"/>
              <p:nvPr/>
            </p:nvSpPr>
            <p:spPr>
              <a:xfrm rot="19819155">
                <a:off x="9900379" y="2608109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1690838-635E-8AB5-D217-084A797CC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19155">
                <a:off x="9900379" y="2608109"/>
                <a:ext cx="110578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703318-E36C-AD68-D19D-82DA1F72B5E6}"/>
              </a:ext>
            </a:extLst>
          </p:cNvPr>
          <p:cNvCxnSpPr>
            <a:cxnSpLocks/>
            <a:stCxn id="43" idx="3"/>
            <a:endCxn id="45" idx="7"/>
          </p:cNvCxnSpPr>
          <p:nvPr/>
        </p:nvCxnSpPr>
        <p:spPr>
          <a:xfrm flipH="1">
            <a:off x="8560188" y="1376103"/>
            <a:ext cx="1075478" cy="70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9A76B2D-6063-BA85-E3C1-CF3367497AE6}"/>
                  </a:ext>
                </a:extLst>
              </p:cNvPr>
              <p:cNvSpPr txBox="1"/>
              <p:nvPr/>
            </p:nvSpPr>
            <p:spPr>
              <a:xfrm rot="19620914">
                <a:off x="8511732" y="1446099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0,⊔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9A76B2D-6063-BA85-E3C1-CF3367497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20914">
                <a:off x="8511732" y="1446099"/>
                <a:ext cx="1105786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64ACC6-2F49-F7BA-A5B9-2675D92C8C63}"/>
              </a:ext>
            </a:extLst>
          </p:cNvPr>
          <p:cNvCxnSpPr>
            <a:cxnSpLocks/>
            <a:stCxn id="44" idx="1"/>
            <a:endCxn id="45" idx="5"/>
          </p:cNvCxnSpPr>
          <p:nvPr/>
        </p:nvCxnSpPr>
        <p:spPr>
          <a:xfrm flipH="1" flipV="1">
            <a:off x="8560188" y="2491222"/>
            <a:ext cx="1075478" cy="69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B227632-0FAE-1E26-7939-F6E3CF9AD397}"/>
                  </a:ext>
                </a:extLst>
              </p:cNvPr>
              <p:cNvSpPr txBox="1"/>
              <p:nvPr/>
            </p:nvSpPr>
            <p:spPr>
              <a:xfrm rot="1831076">
                <a:off x="8669052" y="2618628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,⊔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B227632-0FAE-1E26-7939-F6E3CF9AD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1076">
                <a:off x="8669052" y="2618628"/>
                <a:ext cx="1105786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68D9DE0E-AE7B-1FC0-1A2D-31338D387C36}"/>
              </a:ext>
            </a:extLst>
          </p:cNvPr>
          <p:cNvSpPr/>
          <p:nvPr/>
        </p:nvSpPr>
        <p:spPr>
          <a:xfrm rot="5400000">
            <a:off x="8527175" y="1982493"/>
            <a:ext cx="318479" cy="630496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4B269E-D9A2-4C93-0138-484DB7CE196B}"/>
                  </a:ext>
                </a:extLst>
              </p:cNvPr>
              <p:cNvSpPr txBox="1"/>
              <p:nvPr/>
            </p:nvSpPr>
            <p:spPr>
              <a:xfrm>
                <a:off x="8821470" y="2118483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0,1→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4B269E-D9A2-4C93-0138-484DB7CE1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470" y="2118483"/>
                <a:ext cx="1105786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B04B2DE-487A-E091-02B3-BE66EB4B08EF}"/>
              </a:ext>
            </a:extLst>
          </p:cNvPr>
          <p:cNvCxnSpPr>
            <a:cxnSpLocks/>
            <a:stCxn id="45" idx="2"/>
            <a:endCxn id="40" idx="6"/>
          </p:cNvCxnSpPr>
          <p:nvPr/>
        </p:nvCxnSpPr>
        <p:spPr>
          <a:xfrm flipH="1">
            <a:off x="6877029" y="2288227"/>
            <a:ext cx="11930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E33C2AC-C66C-6B78-5FB6-11354BF9A133}"/>
                  </a:ext>
                </a:extLst>
              </p:cNvPr>
              <p:cNvSpPr txBox="1"/>
              <p:nvPr/>
            </p:nvSpPr>
            <p:spPr>
              <a:xfrm>
                <a:off x="6995428" y="1974113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E33C2AC-C66C-6B78-5FB6-11354BF9A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428" y="1974113"/>
                <a:ext cx="1105786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45826D-93CB-1091-AF52-50D5077EC076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610088" y="1473731"/>
            <a:ext cx="776866" cy="6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E302-EC9E-8C48-2D7F-6BF49AB6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TM computation rigorously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4B574-23F8-F824-2434-ADCD7AE7C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transition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describes the </a:t>
                </a:r>
                <a:r>
                  <a:rPr lang="en-US" dirty="0">
                    <a:solidFill>
                      <a:schemeClr val="accent1"/>
                    </a:solidFill>
                  </a:rPr>
                  <a:t>local</a:t>
                </a:r>
                <a:r>
                  <a:rPr lang="en-US" dirty="0"/>
                  <a:t> evolution of the computation</a:t>
                </a:r>
              </a:p>
              <a:p>
                <a:r>
                  <a:rPr lang="en-US" dirty="0"/>
                  <a:t>Now let’s precisely describe the </a:t>
                </a:r>
                <a:r>
                  <a:rPr lang="en-US" dirty="0">
                    <a:solidFill>
                      <a:schemeClr val="accent1"/>
                    </a:solidFill>
                  </a:rPr>
                  <a:t>global</a:t>
                </a:r>
                <a:r>
                  <a:rPr lang="en-US" dirty="0"/>
                  <a:t> evolution of the computation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4B574-23F8-F824-2434-ADCD7AE7C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F34EF-5AE1-55AA-0F3D-F2058934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B689-F3DA-09CC-DCF1-D1AD2CD2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6181"/>
            <a:ext cx="1160145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Configurations</a:t>
            </a:r>
            <a:r>
              <a:rPr lang="en-US" dirty="0"/>
              <a:t> of a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48E99-36FA-927D-A839-52824E03B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1178" y="1328487"/>
                <a:ext cx="11521397" cy="528116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⊔,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Turing machine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configuration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triple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Interpretation:</a:t>
                </a:r>
              </a:p>
              <a:p>
                <a:pPr lvl="1"/>
                <a:r>
                  <a:rPr lang="en-US" dirty="0"/>
                  <a:t>The tape currently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⊔⊔⊔⊔…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machine is currently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the head is currently located in cell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48E99-36FA-927D-A839-52824E03B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78" y="1328487"/>
                <a:ext cx="11521397" cy="5281169"/>
              </a:xfrm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5006-DFAA-1300-5AC2-C636A307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321857-909E-672B-4449-BB1C395531E3}"/>
              </a:ext>
            </a:extLst>
          </p:cNvPr>
          <p:cNvGrpSpPr/>
          <p:nvPr/>
        </p:nvGrpSpPr>
        <p:grpSpPr>
          <a:xfrm>
            <a:off x="381000" y="5001665"/>
            <a:ext cx="11895306" cy="1670154"/>
            <a:chOff x="381000" y="5001665"/>
            <a:chExt cx="11895306" cy="167015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F408E35-9645-C01A-1617-ED0113DCBA04}"/>
                </a:ext>
              </a:extLst>
            </p:cNvPr>
            <p:cNvCxnSpPr/>
            <p:nvPr/>
          </p:nvCxnSpPr>
          <p:spPr>
            <a:xfrm>
              <a:off x="381000" y="5001665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864BA0-EBCE-C5C3-8022-0C3BB97EAE69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" y="5022930"/>
              <a:ext cx="31122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BF31AB-093E-98C2-B44D-3184EDDD2BFD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" y="6011869"/>
              <a:ext cx="3112213" cy="75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D3F7BA-471C-327D-B161-3CCA9763DE56}"/>
                </a:ext>
              </a:extLst>
            </p:cNvPr>
            <p:cNvCxnSpPr/>
            <p:nvPr/>
          </p:nvCxnSpPr>
          <p:spPr>
            <a:xfrm>
              <a:off x="1341475" y="5022930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FF5E81-E91D-7818-1FC0-53AA497B0C4F}"/>
                </a:ext>
              </a:extLst>
            </p:cNvPr>
            <p:cNvCxnSpPr/>
            <p:nvPr/>
          </p:nvCxnSpPr>
          <p:spPr>
            <a:xfrm>
              <a:off x="2319670" y="5022930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02C975F-E3FC-096A-9262-91FFEB2B9F50}"/>
                </a:ext>
              </a:extLst>
            </p:cNvPr>
            <p:cNvCxnSpPr/>
            <p:nvPr/>
          </p:nvCxnSpPr>
          <p:spPr>
            <a:xfrm>
              <a:off x="3276600" y="5022930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738D7E3-A133-DA8C-71C1-8DFF1739ED81}"/>
                </a:ext>
              </a:extLst>
            </p:cNvPr>
            <p:cNvGrpSpPr/>
            <p:nvPr/>
          </p:nvGrpSpPr>
          <p:grpSpPr>
            <a:xfrm>
              <a:off x="645046" y="5214378"/>
              <a:ext cx="2481814" cy="592290"/>
              <a:chOff x="6491181" y="893197"/>
              <a:chExt cx="2481814" cy="5922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A0">
                    <a:extLst>
                      <a:ext uri="{FF2B5EF4-FFF2-40B4-BE49-F238E27FC236}">
                        <a16:creationId xmlns:a16="http://schemas.microsoft.com/office/drawing/2014/main" id="{A0BC9D21-524C-0178-2D61-19C6A5CAD1CC}"/>
                      </a:ext>
                    </a:extLst>
                  </p:cNvPr>
                  <p:cNvSpPr txBox="1"/>
                  <p:nvPr/>
                </p:nvSpPr>
                <p:spPr>
                  <a:xfrm>
                    <a:off x="7432162" y="893197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5" name="A0">
                    <a:extLst>
                      <a:ext uri="{FF2B5EF4-FFF2-40B4-BE49-F238E27FC236}">
                        <a16:creationId xmlns:a16="http://schemas.microsoft.com/office/drawing/2014/main" id="{A0BC9D21-524C-0178-2D61-19C6A5CAD1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2162" y="893197"/>
                    <a:ext cx="531627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B1">
                    <a:extLst>
                      <a:ext uri="{FF2B5EF4-FFF2-40B4-BE49-F238E27FC236}">
                        <a16:creationId xmlns:a16="http://schemas.microsoft.com/office/drawing/2014/main" id="{6FB36B58-E6EC-949F-B1CE-66DD6B7AB688}"/>
                      </a:ext>
                    </a:extLst>
                  </p:cNvPr>
                  <p:cNvSpPr txBox="1"/>
                  <p:nvPr/>
                </p:nvSpPr>
                <p:spPr>
                  <a:xfrm>
                    <a:off x="8441368" y="893197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6" name="B1">
                    <a:extLst>
                      <a:ext uri="{FF2B5EF4-FFF2-40B4-BE49-F238E27FC236}">
                        <a16:creationId xmlns:a16="http://schemas.microsoft.com/office/drawing/2014/main" id="{6FB36B58-E6EC-949F-B1CE-66DD6B7AB6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1368" y="893197"/>
                    <a:ext cx="531627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A0">
                    <a:extLst>
                      <a:ext uri="{FF2B5EF4-FFF2-40B4-BE49-F238E27FC236}">
                        <a16:creationId xmlns:a16="http://schemas.microsoft.com/office/drawing/2014/main" id="{9188C5BB-0FB7-B6C6-3A02-3E5830ADEA65}"/>
                      </a:ext>
                    </a:extLst>
                  </p:cNvPr>
                  <p:cNvSpPr txBox="1"/>
                  <p:nvPr/>
                </p:nvSpPr>
                <p:spPr>
                  <a:xfrm>
                    <a:off x="6491181" y="900712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7" name="A0">
                    <a:extLst>
                      <a:ext uri="{FF2B5EF4-FFF2-40B4-BE49-F238E27FC236}">
                        <a16:creationId xmlns:a16="http://schemas.microsoft.com/office/drawing/2014/main" id="{9188C5BB-0FB7-B6C6-3A02-3E5830ADEA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1181" y="900712"/>
                    <a:ext cx="531627" cy="584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B1">
                  <a:extLst>
                    <a:ext uri="{FF2B5EF4-FFF2-40B4-BE49-F238E27FC236}">
                      <a16:creationId xmlns:a16="http://schemas.microsoft.com/office/drawing/2014/main" id="{229A966C-AD4F-E074-1F32-B604F689C728}"/>
                    </a:ext>
                  </a:extLst>
                </p:cNvPr>
                <p:cNvSpPr txBox="1"/>
                <p:nvPr/>
              </p:nvSpPr>
              <p:spPr>
                <a:xfrm>
                  <a:off x="3560864" y="522366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B1">
                  <a:extLst>
                    <a:ext uri="{FF2B5EF4-FFF2-40B4-BE49-F238E27FC236}">
                      <a16:creationId xmlns:a16="http://schemas.microsoft.com/office/drawing/2014/main" id="{229A966C-AD4F-E074-1F32-B604F689C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0864" y="5223662"/>
                  <a:ext cx="53162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732895-8E3F-B548-311E-700332636ED6}"/>
                </a:ext>
              </a:extLst>
            </p:cNvPr>
            <p:cNvCxnSpPr>
              <a:cxnSpLocks/>
            </p:cNvCxnSpPr>
            <p:nvPr/>
          </p:nvCxnSpPr>
          <p:spPr>
            <a:xfrm>
              <a:off x="4083789" y="5040339"/>
              <a:ext cx="33189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A9A2C6-817C-BCF8-4D68-2A5EE8598735}"/>
                </a:ext>
              </a:extLst>
            </p:cNvPr>
            <p:cNvCxnSpPr>
              <a:cxnSpLocks/>
            </p:cNvCxnSpPr>
            <p:nvPr/>
          </p:nvCxnSpPr>
          <p:spPr>
            <a:xfrm>
              <a:off x="4083789" y="6032934"/>
              <a:ext cx="33189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7E1AD9-1480-CDB3-B0EF-D3489808D13A}"/>
                </a:ext>
              </a:extLst>
            </p:cNvPr>
            <p:cNvCxnSpPr/>
            <p:nvPr/>
          </p:nvCxnSpPr>
          <p:spPr>
            <a:xfrm>
              <a:off x="4278719" y="5026587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B1">
                  <a:extLst>
                    <a:ext uri="{FF2B5EF4-FFF2-40B4-BE49-F238E27FC236}">
                      <a16:creationId xmlns:a16="http://schemas.microsoft.com/office/drawing/2014/main" id="{2F6F5CBB-B002-DF50-0998-53A747106150}"/>
                    </a:ext>
                  </a:extLst>
                </p:cNvPr>
                <p:cNvSpPr txBox="1"/>
                <p:nvPr/>
              </p:nvSpPr>
              <p:spPr>
                <a:xfrm>
                  <a:off x="4540990" y="5231784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2" name="B1">
                  <a:extLst>
                    <a:ext uri="{FF2B5EF4-FFF2-40B4-BE49-F238E27FC236}">
                      <a16:creationId xmlns:a16="http://schemas.microsoft.com/office/drawing/2014/main" id="{2F6F5CBB-B002-DF50-0998-53A747106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990" y="5231784"/>
                  <a:ext cx="531627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70EABD6-731A-603E-D4C5-C985A6B02547}"/>
                </a:ext>
              </a:extLst>
            </p:cNvPr>
            <p:cNvCxnSpPr/>
            <p:nvPr/>
          </p:nvCxnSpPr>
          <p:spPr>
            <a:xfrm>
              <a:off x="5246282" y="501907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76504A8-A8A1-A8A7-1309-207AE8B1F9E8}"/>
                </a:ext>
              </a:extLst>
            </p:cNvPr>
            <p:cNvCxnSpPr/>
            <p:nvPr/>
          </p:nvCxnSpPr>
          <p:spPr>
            <a:xfrm>
              <a:off x="6217389" y="504033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FD4C601-AA32-4F50-ECB6-D37858620F65}"/>
                </a:ext>
              </a:extLst>
            </p:cNvPr>
            <p:cNvCxnSpPr/>
            <p:nvPr/>
          </p:nvCxnSpPr>
          <p:spPr>
            <a:xfrm>
              <a:off x="7227483" y="504033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0FD3E-249B-7490-BB15-41D8925B983C}"/>
                </a:ext>
              </a:extLst>
            </p:cNvPr>
            <p:cNvCxnSpPr/>
            <p:nvPr/>
          </p:nvCxnSpPr>
          <p:spPr>
            <a:xfrm>
              <a:off x="8226942" y="504033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4FBAD8-F579-223F-3100-D1F7D76C800F}"/>
                </a:ext>
              </a:extLst>
            </p:cNvPr>
            <p:cNvCxnSpPr/>
            <p:nvPr/>
          </p:nvCxnSpPr>
          <p:spPr>
            <a:xfrm>
              <a:off x="9194505" y="504033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7D551F-0CC2-76F9-4E73-5ABF9FD25CD2}"/>
                </a:ext>
              </a:extLst>
            </p:cNvPr>
            <p:cNvCxnSpPr/>
            <p:nvPr/>
          </p:nvCxnSpPr>
          <p:spPr>
            <a:xfrm>
              <a:off x="10193966" y="504033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B1">
                  <a:extLst>
                    <a:ext uri="{FF2B5EF4-FFF2-40B4-BE49-F238E27FC236}">
                      <a16:creationId xmlns:a16="http://schemas.microsoft.com/office/drawing/2014/main" id="{AAC4E1D1-E894-E07F-FDF8-BFBB204D8CF1}"/>
                    </a:ext>
                  </a:extLst>
                </p:cNvPr>
                <p:cNvSpPr txBox="1"/>
                <p:nvPr/>
              </p:nvSpPr>
              <p:spPr>
                <a:xfrm>
                  <a:off x="5508552" y="5243011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9" name="B1">
                  <a:extLst>
                    <a:ext uri="{FF2B5EF4-FFF2-40B4-BE49-F238E27FC236}">
                      <a16:creationId xmlns:a16="http://schemas.microsoft.com/office/drawing/2014/main" id="{AAC4E1D1-E894-E07F-FDF8-BFBB204D8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552" y="5243011"/>
                  <a:ext cx="531627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B1">
                  <a:extLst>
                    <a:ext uri="{FF2B5EF4-FFF2-40B4-BE49-F238E27FC236}">
                      <a16:creationId xmlns:a16="http://schemas.microsoft.com/office/drawing/2014/main" id="{12CB6EE2-4F5F-2EDA-288B-E5F03DF6DE46}"/>
                    </a:ext>
                  </a:extLst>
                </p:cNvPr>
                <p:cNvSpPr txBox="1"/>
                <p:nvPr/>
              </p:nvSpPr>
              <p:spPr>
                <a:xfrm>
                  <a:off x="6499155" y="5231783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0" name="B1">
                  <a:extLst>
                    <a:ext uri="{FF2B5EF4-FFF2-40B4-BE49-F238E27FC236}">
                      <a16:creationId xmlns:a16="http://schemas.microsoft.com/office/drawing/2014/main" id="{12CB6EE2-4F5F-2EDA-288B-E5F03DF6D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9155" y="5231783"/>
                  <a:ext cx="53162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B1">
                  <a:extLst>
                    <a:ext uri="{FF2B5EF4-FFF2-40B4-BE49-F238E27FC236}">
                      <a16:creationId xmlns:a16="http://schemas.microsoft.com/office/drawing/2014/main" id="{19616BAA-EF70-A70E-81E7-3354C458BAE9}"/>
                    </a:ext>
                  </a:extLst>
                </p:cNvPr>
                <p:cNvSpPr txBox="1"/>
                <p:nvPr/>
              </p:nvSpPr>
              <p:spPr>
                <a:xfrm>
                  <a:off x="7503926" y="5231783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1" name="B1">
                  <a:extLst>
                    <a:ext uri="{FF2B5EF4-FFF2-40B4-BE49-F238E27FC236}">
                      <a16:creationId xmlns:a16="http://schemas.microsoft.com/office/drawing/2014/main" id="{19616BAA-EF70-A70E-81E7-3354C45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3926" y="5231783"/>
                  <a:ext cx="531627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B1">
                  <a:extLst>
                    <a:ext uri="{FF2B5EF4-FFF2-40B4-BE49-F238E27FC236}">
                      <a16:creationId xmlns:a16="http://schemas.microsoft.com/office/drawing/2014/main" id="{725A6189-5CB3-7BEA-9828-490F7FE6ACBD}"/>
                    </a:ext>
                  </a:extLst>
                </p:cNvPr>
                <p:cNvSpPr txBox="1"/>
                <p:nvPr/>
              </p:nvSpPr>
              <p:spPr>
                <a:xfrm>
                  <a:off x="8503384" y="523178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2" name="B1">
                  <a:extLst>
                    <a:ext uri="{FF2B5EF4-FFF2-40B4-BE49-F238E27FC236}">
                      <a16:creationId xmlns:a16="http://schemas.microsoft.com/office/drawing/2014/main" id="{725A6189-5CB3-7BEA-9828-490F7FE6A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3384" y="5231782"/>
                  <a:ext cx="531627" cy="584775"/>
                </a:xfrm>
                <a:prstGeom prst="rect">
                  <a:avLst/>
                </a:prstGeom>
                <a:blipFill>
                  <a:blip r:embed="rId11"/>
                  <a:stretch>
                    <a:fillRect l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B1">
                  <a:extLst>
                    <a:ext uri="{FF2B5EF4-FFF2-40B4-BE49-F238E27FC236}">
                      <a16:creationId xmlns:a16="http://schemas.microsoft.com/office/drawing/2014/main" id="{E7322179-E371-C42B-4310-83968C65B348}"/>
                    </a:ext>
                  </a:extLst>
                </p:cNvPr>
                <p:cNvSpPr txBox="1"/>
                <p:nvPr/>
              </p:nvSpPr>
              <p:spPr>
                <a:xfrm>
                  <a:off x="9485116" y="5231781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3" name="B1">
                  <a:extLst>
                    <a:ext uri="{FF2B5EF4-FFF2-40B4-BE49-F238E27FC236}">
                      <a16:creationId xmlns:a16="http://schemas.microsoft.com/office/drawing/2014/main" id="{E7322179-E371-C42B-4310-83968C65B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116" y="5231781"/>
                  <a:ext cx="531627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B1">
                  <a:extLst>
                    <a:ext uri="{FF2B5EF4-FFF2-40B4-BE49-F238E27FC236}">
                      <a16:creationId xmlns:a16="http://schemas.microsoft.com/office/drawing/2014/main" id="{0CD5EF35-5291-7D76-46E2-FBB9D2D30DF2}"/>
                    </a:ext>
                  </a:extLst>
                </p:cNvPr>
                <p:cNvSpPr txBox="1"/>
                <p:nvPr/>
              </p:nvSpPr>
              <p:spPr>
                <a:xfrm>
                  <a:off x="10516487" y="5217836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4" name="B1">
                  <a:extLst>
                    <a:ext uri="{FF2B5EF4-FFF2-40B4-BE49-F238E27FC236}">
                      <a16:creationId xmlns:a16="http://schemas.microsoft.com/office/drawing/2014/main" id="{0CD5EF35-5291-7D76-46E2-FBB9D2D30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6487" y="5217836"/>
                  <a:ext cx="531627" cy="5847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5D3F253E-3BAF-2603-0786-0A7A712C258B}"/>
                </a:ext>
              </a:extLst>
            </p:cNvPr>
            <p:cNvSpPr/>
            <p:nvPr/>
          </p:nvSpPr>
          <p:spPr>
            <a:xfrm>
              <a:off x="5273884" y="5942789"/>
              <a:ext cx="832882" cy="729030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A0">
                  <a:extLst>
                    <a:ext uri="{FF2B5EF4-FFF2-40B4-BE49-F238E27FC236}">
                      <a16:creationId xmlns:a16="http://schemas.microsoft.com/office/drawing/2014/main" id="{B82DDF3B-503F-CE7A-CEA9-57FE601DC2AF}"/>
                    </a:ext>
                  </a:extLst>
                </p:cNvPr>
                <p:cNvSpPr txBox="1"/>
                <p:nvPr/>
              </p:nvSpPr>
              <p:spPr>
                <a:xfrm>
                  <a:off x="5441191" y="6156795"/>
                  <a:ext cx="5316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A0">
                  <a:extLst>
                    <a:ext uri="{FF2B5EF4-FFF2-40B4-BE49-F238E27FC236}">
                      <a16:creationId xmlns:a16="http://schemas.microsoft.com/office/drawing/2014/main" id="{B82DDF3B-503F-CE7A-CEA9-57FE601DC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1191" y="6156795"/>
                  <a:ext cx="531627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5FD978-C7BA-0869-7DFF-D4B08A5F95E0}"/>
                </a:ext>
              </a:extLst>
            </p:cNvPr>
            <p:cNvCxnSpPr>
              <a:cxnSpLocks/>
            </p:cNvCxnSpPr>
            <p:nvPr/>
          </p:nvCxnSpPr>
          <p:spPr>
            <a:xfrm>
              <a:off x="8035553" y="5040339"/>
              <a:ext cx="424075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67D23B5-535E-BD21-A48C-9556DA892C12}"/>
                </a:ext>
              </a:extLst>
            </p:cNvPr>
            <p:cNvCxnSpPr>
              <a:cxnSpLocks/>
            </p:cNvCxnSpPr>
            <p:nvPr/>
          </p:nvCxnSpPr>
          <p:spPr>
            <a:xfrm>
              <a:off x="8035553" y="6036791"/>
              <a:ext cx="424075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838781-9819-1D98-48AB-08D42A03007B}"/>
                </a:ext>
              </a:extLst>
            </p:cNvPr>
            <p:cNvCxnSpPr/>
            <p:nvPr/>
          </p:nvCxnSpPr>
          <p:spPr>
            <a:xfrm>
              <a:off x="11270494" y="504033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B1">
                  <a:extLst>
                    <a:ext uri="{FF2B5EF4-FFF2-40B4-BE49-F238E27FC236}">
                      <a16:creationId xmlns:a16="http://schemas.microsoft.com/office/drawing/2014/main" id="{EE65A7D6-F3F6-E4AE-703B-C4F74D465E6A}"/>
                    </a:ext>
                  </a:extLst>
                </p:cNvPr>
                <p:cNvSpPr txBox="1"/>
                <p:nvPr/>
              </p:nvSpPr>
              <p:spPr>
                <a:xfrm>
                  <a:off x="11593014" y="5214378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7" name="B1">
                  <a:extLst>
                    <a:ext uri="{FF2B5EF4-FFF2-40B4-BE49-F238E27FC236}">
                      <a16:creationId xmlns:a16="http://schemas.microsoft.com/office/drawing/2014/main" id="{EE65A7D6-F3F6-E4AE-703B-C4F74D465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3014" y="5214378"/>
                  <a:ext cx="531627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64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AF6-BE74-20C8-981C-75C7FB34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shorthand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E8B88-8614-194F-D762-D3C36F14BD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we often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as a string over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shorthand can only be used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, which we can assume without loss of generality by renaming states if necessary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E8B88-8614-194F-D762-D3C36F14B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0699C-4AE4-D654-9E07-AFFAAA90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12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150497</TotalTime>
  <Words>1240</Words>
  <Application>Microsoft Office PowerPoint</Application>
  <PresentationFormat>Widescreen</PresentationFormat>
  <Paragraphs>137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Problem set 1</vt:lpstr>
      <vt:lpstr>Which problems can be solved through computation?</vt:lpstr>
      <vt:lpstr>Turing machines</vt:lpstr>
      <vt:lpstr>Defining Turing machines rigorously</vt:lpstr>
      <vt:lpstr>State diagram</vt:lpstr>
      <vt:lpstr>Defining TM computation rigorously</vt:lpstr>
      <vt:lpstr>Configurations of a Turing machine</vt:lpstr>
      <vt:lpstr>Configuration shorthand</vt:lpstr>
      <vt:lpstr>Equivalent configurations</vt:lpstr>
      <vt:lpstr>The initial configuration</vt:lpstr>
      <vt:lpstr>The “next” configuration</vt:lpstr>
      <vt:lpstr>Halting configurations</vt:lpstr>
      <vt:lpstr>Computation history</vt:lpstr>
      <vt:lpstr>Accepting, rejecting, and looping</vt:lpstr>
      <vt:lpstr>Time</vt:lpstr>
      <vt:lpstr>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391</cp:revision>
  <dcterms:created xsi:type="dcterms:W3CDTF">2022-12-12T23:26:37Z</dcterms:created>
  <dcterms:modified xsi:type="dcterms:W3CDTF">2024-03-20T15:37:32Z</dcterms:modified>
</cp:coreProperties>
</file>