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00" r:id="rId2"/>
    <p:sldId id="726" r:id="rId3"/>
    <p:sldId id="727" r:id="rId4"/>
    <p:sldId id="728" r:id="rId5"/>
    <p:sldId id="897" r:id="rId6"/>
    <p:sldId id="739" r:id="rId7"/>
    <p:sldId id="901" r:id="rId8"/>
    <p:sldId id="950" r:id="rId9"/>
    <p:sldId id="903" r:id="rId10"/>
    <p:sldId id="965" r:id="rId11"/>
    <p:sldId id="964" r:id="rId12"/>
    <p:sldId id="948" r:id="rId13"/>
    <p:sldId id="423" r:id="rId14"/>
    <p:sldId id="742" r:id="rId15"/>
    <p:sldId id="910" r:id="rId16"/>
    <p:sldId id="911" r:id="rId17"/>
    <p:sldId id="972" r:id="rId18"/>
    <p:sldId id="714" r:id="rId19"/>
    <p:sldId id="984" r:id="rId20"/>
    <p:sldId id="985" r:id="rId21"/>
    <p:sldId id="951" r:id="rId22"/>
    <p:sldId id="983" r:id="rId23"/>
    <p:sldId id="952" r:id="rId24"/>
    <p:sldId id="977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4472C4"/>
    <a:srgbClr val="FFCCFF"/>
    <a:srgbClr val="FF99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0166" autoAdjust="0"/>
  </p:normalViewPr>
  <p:slideViewPr>
    <p:cSldViewPr snapToGrid="0">
      <p:cViewPr>
        <p:scale>
          <a:sx n="90" d="100"/>
          <a:sy n="90" d="100"/>
        </p:scale>
        <p:origin x="912" y="4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“Prime Number Theorem” is a famous, more refined variant of Chebyshev’s Estimate. https://en.wikipedia.org/wiki/Prime_number_theorem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39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PIT is more commonly defined in terms of arithmetic *circuits* rather than arithmetic formulas, but the distinction is not important for our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569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79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4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7.png"/><Relationship Id="rId7" Type="http://schemas.openxmlformats.org/officeDocument/2006/relationships/image" Target="../media/image1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9" Type="http://schemas.openxmlformats.org/officeDocument/2006/relationships/image" Target="../media/image17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18" Type="http://schemas.openxmlformats.org/officeDocument/2006/relationships/image" Target="../media/image56.png"/><Relationship Id="rId3" Type="http://schemas.openxmlformats.org/officeDocument/2006/relationships/image" Target="../media/image40.png"/><Relationship Id="rId21" Type="http://schemas.openxmlformats.org/officeDocument/2006/relationships/image" Target="../media/image59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39.png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9.png"/><Relationship Id="rId5" Type="http://schemas.openxmlformats.org/officeDocument/2006/relationships/image" Target="../media/image42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19" Type="http://schemas.openxmlformats.org/officeDocument/2006/relationships/image" Target="../media/image57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5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DDA4E60-F601-0A34-5907-BFDF57FA5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F0BD-14C7-4E1E-A2F0-BE9251DF8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830"/>
            <a:ext cx="10515600" cy="1325563"/>
          </a:xfrm>
        </p:spPr>
        <p:txBody>
          <a:bodyPr/>
          <a:lstStyle/>
          <a:p>
            <a:r>
              <a:rPr lang="en-US" dirty="0"/>
              <a:t>Step 1: Legendre’s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412D3-E98F-A129-984E-AE9637ED58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971" y="3428999"/>
                <a:ext cx="11353800" cy="3276599"/>
              </a:xfrm>
            </p:spPr>
            <p:txBody>
              <a:bodyPr/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Among the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of them are multiples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of them are multiples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of them are multiples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7412D3-E98F-A129-984E-AE9637ED5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971" y="3428999"/>
                <a:ext cx="11353800" cy="3276599"/>
              </a:xfrm>
              <a:blipFill>
                <a:blip r:embed="rId2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98A04C-A1D7-590D-77DC-858A43CA3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A26D274-0014-FD7F-8129-C003A671A251}"/>
                  </a:ext>
                </a:extLst>
              </p:cNvPr>
              <p:cNvSpPr/>
              <p:nvPr/>
            </p:nvSpPr>
            <p:spPr>
              <a:xfrm>
                <a:off x="278645" y="1608824"/>
                <a:ext cx="11379956" cy="168931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Legendre’s Formula:</a:t>
                </a:r>
                <a:r>
                  <a:rPr lang="en-US" sz="2800" dirty="0">
                    <a:solidFill>
                      <a:schemeClr val="tx1"/>
                    </a:solidFill>
                  </a:rPr>
                  <a:t> For any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any prime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 exponent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the prime factorization of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precisely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d>
                          <m:dPr>
                            <m:begChr m:val="⌊"/>
                            <m:endChr m:val="⌋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m:rPr>
                                <m:lit/>
                              </m:r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A26D274-0014-FD7F-8129-C003A671A2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45" y="1608824"/>
                <a:ext cx="11379956" cy="16893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2350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5C50B-13BB-FF61-65B1-7F58D3425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507"/>
            <a:ext cx="10515600" cy="1325563"/>
          </a:xfrm>
        </p:spPr>
        <p:txBody>
          <a:bodyPr/>
          <a:lstStyle/>
          <a:p>
            <a:r>
              <a:rPr lang="en-US" dirty="0"/>
              <a:t>Proof of Chebyshev’s 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7971F-DBD0-F011-2E38-B7100D64FB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2144" y="1494745"/>
                <a:ext cx="11843656" cy="519407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Legendre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begChr m:val="⌊"/>
                                  <m:endChr m:val="⌋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e>
                      </m:func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sup>
                      </m:sSub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27971F-DBD0-F011-2E38-B7100D64FB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2144" y="1494745"/>
                <a:ext cx="11843656" cy="5194073"/>
              </a:xfrm>
              <a:blipFill>
                <a:blip r:embed="rId2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BF7AC-8611-BB3C-DD31-19598D2FD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680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2971D41-31BA-5354-A28C-C3491640B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E3A4A2-C241-C6BA-8ED1-40B022D060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</p:spPr>
            <p:txBody>
              <a:bodyPr/>
              <a:lstStyle/>
              <a:p>
                <a:r>
                  <a:rPr lang="en-US" dirty="0"/>
                  <a:t>Randomized communication 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E3A4A2-C241-C6BA-8ED1-40B022D060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  <a:blipFill>
                <a:blip r:embed="rId2"/>
                <a:stretch>
                  <a:fillRect l="-2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12C109-BABD-DB8B-A8EF-585BB0265D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370" y="1690688"/>
                <a:ext cx="11757546" cy="48001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be any constant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Randomized protocols are exponentially better than deterministic protocols!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12C109-BABD-DB8B-A8EF-585BB0265D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370" y="1690688"/>
                <a:ext cx="11757546" cy="4800156"/>
              </a:xfrm>
              <a:blipFill>
                <a:blip r:embed="rId3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0E7F0-EF5E-9CB8-414A-7C8543F8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658D4B-390E-B3B2-6249-6DB3B88A1336}"/>
                  </a:ext>
                </a:extLst>
              </p:cNvPr>
              <p:cNvSpPr/>
              <p:nvPr/>
            </p:nvSpPr>
            <p:spPr>
              <a:xfrm>
                <a:off x="406022" y="3016251"/>
                <a:ext cx="11379956" cy="1917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randomized</a:t>
                </a:r>
                <a:r>
                  <a:rPr lang="en-US" sz="2800" dirty="0">
                    <a:solidFill>
                      <a:schemeClr val="tx1"/>
                    </a:solidFill>
                  </a:rPr>
                  <a:t> communication protocol with cost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error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658D4B-390E-B3B2-6249-6DB3B88A13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2" y="3016251"/>
                <a:ext cx="11379956" cy="1917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79AB0D7-060F-D533-2913-CE585582F1AB}"/>
              </a:ext>
            </a:extLst>
          </p:cNvPr>
          <p:cNvGrpSpPr/>
          <p:nvPr/>
        </p:nvGrpSpPr>
        <p:grpSpPr>
          <a:xfrm>
            <a:off x="4703927" y="130187"/>
            <a:ext cx="7267433" cy="2657374"/>
            <a:chOff x="4602804" y="3977893"/>
            <a:chExt cx="7267433" cy="26573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4C5786-F149-DC6A-BDFE-84ADC62857F7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61E6B012-88E2-61C6-9D18-3FDB52393ED1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Which of the following best describes the protocol?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C423F0-940D-E45D-0B80-E3185A16F080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1C1A4E6E-FFCE-331E-13D7-7B92CBD747A4}"/>
                  </a:ext>
                </a:extLst>
              </p:cNvPr>
              <p:cNvSpPr/>
              <p:nvPr/>
            </p:nvSpPr>
            <p:spPr>
              <a:xfrm>
                <a:off x="8345826" y="96010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 amount of communication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is rarely more than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1C1A4E6E-FFCE-331E-13D7-7B92CBD74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826" y="960106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Hexagon 10">
            <a:extLst>
              <a:ext uri="{FF2B5EF4-FFF2-40B4-BE49-F238E27FC236}">
                <a16:creationId xmlns:a16="http://schemas.microsoft.com/office/drawing/2014/main" id="{40DA45AF-A43E-D3BA-7933-6473BB4F646D}"/>
              </a:ext>
            </a:extLst>
          </p:cNvPr>
          <p:cNvSpPr/>
          <p:nvPr/>
        </p:nvSpPr>
        <p:spPr>
          <a:xfrm>
            <a:off x="4790120" y="960106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The protocol succeeds on most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pairs of inputs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9A041167-2C50-BF26-9A5A-48F7B7200701}"/>
              </a:ext>
            </a:extLst>
          </p:cNvPr>
          <p:cNvSpPr/>
          <p:nvPr/>
        </p:nvSpPr>
        <p:spPr>
          <a:xfrm>
            <a:off x="8339267" y="1683532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It is likely that for every pair of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inputs, the protocol succeeds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7B01A169-EF39-42CD-798F-26BA15C9642F}"/>
              </a:ext>
            </a:extLst>
          </p:cNvPr>
          <p:cNvSpPr/>
          <p:nvPr/>
        </p:nvSpPr>
        <p:spPr>
          <a:xfrm>
            <a:off x="4779470" y="1683532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For every pair of inputs, the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protocol is likely to succeed</a:t>
            </a:r>
          </a:p>
        </p:txBody>
      </p:sp>
    </p:spTree>
    <p:extLst>
      <p:ext uri="{BB962C8B-B14F-4D97-AF65-F5344CB8AC3E}">
        <p14:creationId xmlns:p14="http://schemas.microsoft.com/office/powerpoint/2010/main" val="545505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32E-1997-D342-B523-9355CF7A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18B0E-DC8B-9CB2-25EC-39B67A2B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791630-E5CB-4BFB-DB47-C37294545EFB}"/>
              </a:ext>
            </a:extLst>
          </p:cNvPr>
          <p:cNvCxnSpPr/>
          <p:nvPr/>
        </p:nvCxnSpPr>
        <p:spPr>
          <a:xfrm>
            <a:off x="6227135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5D83B4-E4DE-03CD-48D9-2DEAD3F5F7D6}"/>
              </a:ext>
            </a:extLst>
          </p:cNvPr>
          <p:cNvCxnSpPr>
            <a:cxnSpLocks/>
          </p:cNvCxnSpPr>
          <p:nvPr/>
        </p:nvCxnSpPr>
        <p:spPr>
          <a:xfrm>
            <a:off x="5515200" y="2418796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2AEDA1-7544-90A6-1570-ED312458B5BB}"/>
              </a:ext>
            </a:extLst>
          </p:cNvPr>
          <p:cNvCxnSpPr/>
          <p:nvPr/>
        </p:nvCxnSpPr>
        <p:spPr>
          <a:xfrm>
            <a:off x="7187610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0AEA77-8870-0339-BAB9-6DC595EC52E7}"/>
              </a:ext>
            </a:extLst>
          </p:cNvPr>
          <p:cNvCxnSpPr/>
          <p:nvPr/>
        </p:nvCxnSpPr>
        <p:spPr>
          <a:xfrm>
            <a:off x="8165805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60F4DE-9467-8BD9-4112-CD311597A440}"/>
              </a:ext>
            </a:extLst>
          </p:cNvPr>
          <p:cNvCxnSpPr/>
          <p:nvPr/>
        </p:nvCxnSpPr>
        <p:spPr>
          <a:xfrm>
            <a:off x="9122735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2AE9CE-B467-81D7-4AA9-FB5234C14BC2}"/>
              </a:ext>
            </a:extLst>
          </p:cNvPr>
          <p:cNvCxnSpPr/>
          <p:nvPr/>
        </p:nvCxnSpPr>
        <p:spPr>
          <a:xfrm>
            <a:off x="10090298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F3CDAF-E64C-BEAC-E93C-558B035D15C2}"/>
              </a:ext>
            </a:extLst>
          </p:cNvPr>
          <p:cNvCxnSpPr/>
          <p:nvPr/>
        </p:nvCxnSpPr>
        <p:spPr>
          <a:xfrm>
            <a:off x="11100391" y="2397531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45E977-0C46-2B60-7AE8-DA030511B89C}"/>
              </a:ext>
            </a:extLst>
          </p:cNvPr>
          <p:cNvCxnSpPr/>
          <p:nvPr/>
        </p:nvCxnSpPr>
        <p:spPr>
          <a:xfrm>
            <a:off x="12046688" y="2418796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0C5095-4036-E959-EE48-309955FB248B}"/>
              </a:ext>
            </a:extLst>
          </p:cNvPr>
          <p:cNvGrpSpPr/>
          <p:nvPr/>
        </p:nvGrpSpPr>
        <p:grpSpPr>
          <a:xfrm>
            <a:off x="7432162" y="2610244"/>
            <a:ext cx="2381690" cy="592290"/>
            <a:chOff x="7432162" y="893197"/>
            <a:chExt cx="2381690" cy="592290"/>
          </a:xfrm>
        </p:grpSpPr>
        <p:sp>
          <p:nvSpPr>
            <p:cNvPr id="17" name="A0">
              <a:extLst>
                <a:ext uri="{FF2B5EF4-FFF2-40B4-BE49-F238E27FC236}">
                  <a16:creationId xmlns:a16="http://schemas.microsoft.com/office/drawing/2014/main" id="{3233F7D9-79EB-68B7-7632-7472B258E475}"/>
                </a:ext>
              </a:extLst>
            </p:cNvPr>
            <p:cNvSpPr txBox="1"/>
            <p:nvPr/>
          </p:nvSpPr>
          <p:spPr>
            <a:xfrm>
              <a:off x="7432162" y="89319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8" name="B1">
              <a:extLst>
                <a:ext uri="{FF2B5EF4-FFF2-40B4-BE49-F238E27FC236}">
                  <a16:creationId xmlns:a16="http://schemas.microsoft.com/office/drawing/2014/main" id="{9B29607C-C4B3-A7D3-66AF-7E6A1676B129}"/>
                </a:ext>
              </a:extLst>
            </p:cNvPr>
            <p:cNvSpPr txBox="1"/>
            <p:nvPr/>
          </p:nvSpPr>
          <p:spPr>
            <a:xfrm>
              <a:off x="8378458" y="89319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9" name="C1">
              <a:extLst>
                <a:ext uri="{FF2B5EF4-FFF2-40B4-BE49-F238E27FC236}">
                  <a16:creationId xmlns:a16="http://schemas.microsoft.com/office/drawing/2014/main" id="{3621A697-A0EA-F1B1-B537-0D42F4112718}"/>
                </a:ext>
              </a:extLst>
            </p:cNvPr>
            <p:cNvSpPr txBox="1"/>
            <p:nvPr/>
          </p:nvSpPr>
          <p:spPr>
            <a:xfrm>
              <a:off x="9282225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265DF3-8266-D065-6E81-D398168F2968}"/>
              </a:ext>
            </a:extLst>
          </p:cNvPr>
          <p:cNvCxnSpPr/>
          <p:nvPr/>
        </p:nvCxnSpPr>
        <p:spPr>
          <a:xfrm>
            <a:off x="6227135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A528D73-6160-96B2-7684-499F7027BAA9}"/>
              </a:ext>
            </a:extLst>
          </p:cNvPr>
          <p:cNvCxnSpPr/>
          <p:nvPr/>
        </p:nvCxnSpPr>
        <p:spPr>
          <a:xfrm>
            <a:off x="7187610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AC7448F-8E4E-061B-6293-37360B6273F4}"/>
              </a:ext>
            </a:extLst>
          </p:cNvPr>
          <p:cNvCxnSpPr/>
          <p:nvPr/>
        </p:nvCxnSpPr>
        <p:spPr>
          <a:xfrm>
            <a:off x="8165805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E1BD5A8-2811-3F0A-6A14-08C345EA5E9E}"/>
              </a:ext>
            </a:extLst>
          </p:cNvPr>
          <p:cNvCxnSpPr/>
          <p:nvPr/>
        </p:nvCxnSpPr>
        <p:spPr>
          <a:xfrm>
            <a:off x="9122735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22DE8D-A5BE-B10A-4F35-6DCCB3121F82}"/>
              </a:ext>
            </a:extLst>
          </p:cNvPr>
          <p:cNvCxnSpPr/>
          <p:nvPr/>
        </p:nvCxnSpPr>
        <p:spPr>
          <a:xfrm>
            <a:off x="10090298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6B294F-F36C-717D-4D5F-C33D63F18C7D}"/>
              </a:ext>
            </a:extLst>
          </p:cNvPr>
          <p:cNvCxnSpPr/>
          <p:nvPr/>
        </p:nvCxnSpPr>
        <p:spPr>
          <a:xfrm>
            <a:off x="11100391" y="456845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D20A09E-503C-715A-1BF3-0291524F4E84}"/>
              </a:ext>
            </a:extLst>
          </p:cNvPr>
          <p:cNvCxnSpPr/>
          <p:nvPr/>
        </p:nvCxnSpPr>
        <p:spPr>
          <a:xfrm>
            <a:off x="12046688" y="458972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B6C1E7CB-B2A1-3C13-0294-CC54E95BC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01" y="4750110"/>
            <a:ext cx="702371" cy="702371"/>
          </a:xfrm>
          <a:prstGeom prst="rect">
            <a:avLst/>
          </a:prstGeom>
        </p:spPr>
      </p:pic>
      <p:pic>
        <p:nvPicPr>
          <p:cNvPr id="40" name="Picture 39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A9716B8A-638E-259E-69F0-6C28D506B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95" y="4743640"/>
            <a:ext cx="702371" cy="702371"/>
          </a:xfrm>
          <a:prstGeom prst="rect">
            <a:avLst/>
          </a:prstGeom>
        </p:spPr>
      </p:pic>
      <p:pic>
        <p:nvPicPr>
          <p:cNvPr id="41" name="Picture 40" descr="A close up of a coin&#10;&#10;Description automatically generated">
            <a:extLst>
              <a:ext uri="{FF2B5EF4-FFF2-40B4-BE49-F238E27FC236}">
                <a16:creationId xmlns:a16="http://schemas.microsoft.com/office/drawing/2014/main" id="{E5E90FC2-7DBC-4854-B74F-E3E4CE386E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06" y="4733008"/>
            <a:ext cx="702371" cy="702371"/>
          </a:xfrm>
          <a:prstGeom prst="rect">
            <a:avLst/>
          </a:prstGeom>
        </p:spPr>
      </p:pic>
      <p:pic>
        <p:nvPicPr>
          <p:cNvPr id="42" name="Picture 41" descr="A close up of a coin&#10;&#10;Description automatically generated">
            <a:extLst>
              <a:ext uri="{FF2B5EF4-FFF2-40B4-BE49-F238E27FC236}">
                <a16:creationId xmlns:a16="http://schemas.microsoft.com/office/drawing/2014/main" id="{F29B9000-BAAB-F499-2708-653F0F020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59" y="4729719"/>
            <a:ext cx="702371" cy="702371"/>
          </a:xfrm>
          <a:prstGeom prst="rect">
            <a:avLst/>
          </a:prstGeom>
        </p:spPr>
      </p:pic>
      <p:pic>
        <p:nvPicPr>
          <p:cNvPr id="43" name="Picture 42" descr="A close up of a coin&#10;&#10;Description automatically generated">
            <a:extLst>
              <a:ext uri="{FF2B5EF4-FFF2-40B4-BE49-F238E27FC236}">
                <a16:creationId xmlns:a16="http://schemas.microsoft.com/office/drawing/2014/main" id="{C3537D76-E299-45A3-7E71-0839F6CD0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57" y="4736298"/>
            <a:ext cx="702371" cy="702371"/>
          </a:xfrm>
          <a:prstGeom prst="rect">
            <a:avLst/>
          </a:prstGeom>
        </p:spPr>
      </p:pic>
      <p:sp>
        <p:nvSpPr>
          <p:cNvPr id="46" name="Diamond 45">
            <a:extLst>
              <a:ext uri="{FF2B5EF4-FFF2-40B4-BE49-F238E27FC236}">
                <a16:creationId xmlns:a16="http://schemas.microsoft.com/office/drawing/2014/main" id="{BD1D8FA3-73F4-54C8-04C0-17CF96F2087E}"/>
              </a:ext>
            </a:extLst>
          </p:cNvPr>
          <p:cNvSpPr/>
          <p:nvPr/>
        </p:nvSpPr>
        <p:spPr>
          <a:xfrm>
            <a:off x="4690444" y="5725203"/>
            <a:ext cx="603113" cy="62319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5A54E01-8A33-2278-29B0-9D5EC95FD9F0}"/>
              </a:ext>
            </a:extLst>
          </p:cNvPr>
          <p:cNvSpPr/>
          <p:nvPr/>
        </p:nvSpPr>
        <p:spPr>
          <a:xfrm>
            <a:off x="5171519" y="6138153"/>
            <a:ext cx="3466643" cy="364082"/>
          </a:xfrm>
          <a:custGeom>
            <a:avLst/>
            <a:gdLst>
              <a:gd name="connsiteX0" fmla="*/ 4192622 w 4429764"/>
              <a:gd name="connsiteY0" fmla="*/ 1712068 h 2024265"/>
              <a:gd name="connsiteX1" fmla="*/ 4085617 w 4429764"/>
              <a:gd name="connsiteY1" fmla="*/ 2023353 h 2024265"/>
              <a:gd name="connsiteX2" fmla="*/ 894945 w 4429764"/>
              <a:gd name="connsiteY2" fmla="*/ 1624519 h 2024265"/>
              <a:gd name="connsiteX3" fmla="*/ 1342417 w 4429764"/>
              <a:gd name="connsiteY3" fmla="*/ 379379 h 2024265"/>
              <a:gd name="connsiteX4" fmla="*/ 0 w 4429764"/>
              <a:gd name="connsiteY4" fmla="*/ 0 h 2024265"/>
              <a:gd name="connsiteX0" fmla="*/ 4192622 w 4232318"/>
              <a:gd name="connsiteY0" fmla="*/ 1712068 h 1995260"/>
              <a:gd name="connsiteX1" fmla="*/ 3112851 w 4232318"/>
              <a:gd name="connsiteY1" fmla="*/ 1994170 h 1995260"/>
              <a:gd name="connsiteX2" fmla="*/ 894945 w 4232318"/>
              <a:gd name="connsiteY2" fmla="*/ 1624519 h 1995260"/>
              <a:gd name="connsiteX3" fmla="*/ 1342417 w 4232318"/>
              <a:gd name="connsiteY3" fmla="*/ 379379 h 1995260"/>
              <a:gd name="connsiteX4" fmla="*/ 0 w 4232318"/>
              <a:gd name="connsiteY4" fmla="*/ 0 h 1995260"/>
              <a:gd name="connsiteX0" fmla="*/ 4192622 w 4192622"/>
              <a:gd name="connsiteY0" fmla="*/ 1712068 h 1996589"/>
              <a:gd name="connsiteX1" fmla="*/ 311285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6589"/>
              <a:gd name="connsiteX1" fmla="*/ 278211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4420"/>
              <a:gd name="connsiteX1" fmla="*/ 2782111 w 4192622"/>
              <a:gd name="connsiteY1" fmla="*/ 1994170 h 1994420"/>
              <a:gd name="connsiteX2" fmla="*/ 1034093 w 4192622"/>
              <a:gd name="connsiteY2" fmla="*/ 1723910 h 1994420"/>
              <a:gd name="connsiteX3" fmla="*/ 1342417 w 4192622"/>
              <a:gd name="connsiteY3" fmla="*/ 379379 h 1994420"/>
              <a:gd name="connsiteX4" fmla="*/ 0 w 4192622"/>
              <a:gd name="connsiteY4" fmla="*/ 0 h 1994420"/>
              <a:gd name="connsiteX0" fmla="*/ 4192622 w 4192622"/>
              <a:gd name="connsiteY0" fmla="*/ 1712068 h 1999620"/>
              <a:gd name="connsiteX1" fmla="*/ 2782111 w 4192622"/>
              <a:gd name="connsiteY1" fmla="*/ 1994170 h 1999620"/>
              <a:gd name="connsiteX2" fmla="*/ 1034093 w 4192622"/>
              <a:gd name="connsiteY2" fmla="*/ 1723910 h 1999620"/>
              <a:gd name="connsiteX3" fmla="*/ 0 w 4192622"/>
              <a:gd name="connsiteY3" fmla="*/ 0 h 1999620"/>
              <a:gd name="connsiteX0" fmla="*/ 3158529 w 3158529"/>
              <a:gd name="connsiteY0" fmla="*/ 0 h 287552"/>
              <a:gd name="connsiteX1" fmla="*/ 1748018 w 3158529"/>
              <a:gd name="connsiteY1" fmla="*/ 282102 h 287552"/>
              <a:gd name="connsiteX2" fmla="*/ 0 w 3158529"/>
              <a:gd name="connsiteY2" fmla="*/ 11842 h 287552"/>
              <a:gd name="connsiteX0" fmla="*/ 3128712 w 3128712"/>
              <a:gd name="connsiteY0" fmla="*/ 0 h 300583"/>
              <a:gd name="connsiteX1" fmla="*/ 1718201 w 3128712"/>
              <a:gd name="connsiteY1" fmla="*/ 282102 h 300583"/>
              <a:gd name="connsiteX2" fmla="*/ 0 w 3128712"/>
              <a:gd name="connsiteY2" fmla="*/ 51598 h 300583"/>
              <a:gd name="connsiteX0" fmla="*/ 3128712 w 3128712"/>
              <a:gd name="connsiteY0" fmla="*/ 0 h 51598"/>
              <a:gd name="connsiteX1" fmla="*/ 0 w 3128712"/>
              <a:gd name="connsiteY1" fmla="*/ 51598 h 51598"/>
              <a:gd name="connsiteX0" fmla="*/ 3128712 w 3128712"/>
              <a:gd name="connsiteY0" fmla="*/ 0 h 264978"/>
              <a:gd name="connsiteX1" fmla="*/ 0 w 3128712"/>
              <a:gd name="connsiteY1" fmla="*/ 51598 h 264978"/>
              <a:gd name="connsiteX0" fmla="*/ 3128712 w 3128712"/>
              <a:gd name="connsiteY0" fmla="*/ 0 h 377356"/>
              <a:gd name="connsiteX1" fmla="*/ 0 w 3128712"/>
              <a:gd name="connsiteY1" fmla="*/ 51598 h 377356"/>
              <a:gd name="connsiteX0" fmla="*/ 3466643 w 3466643"/>
              <a:gd name="connsiteY0" fmla="*/ 0 h 364082"/>
              <a:gd name="connsiteX1" fmla="*/ 0 w 3466643"/>
              <a:gd name="connsiteY1" fmla="*/ 21781 h 3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6643" h="364082">
                <a:moveTo>
                  <a:pt x="3466643" y="0"/>
                </a:moveTo>
                <a:cubicBezTo>
                  <a:pt x="3338139" y="573790"/>
                  <a:pt x="784487" y="382269"/>
                  <a:pt x="0" y="2178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5A5B4C-A20B-B060-2A56-B114B3C9258D}"/>
              </a:ext>
            </a:extLst>
          </p:cNvPr>
          <p:cNvSpPr txBox="1"/>
          <p:nvPr/>
        </p:nvSpPr>
        <p:spPr>
          <a:xfrm>
            <a:off x="1801655" y="2637233"/>
            <a:ext cx="280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tape 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0D6FDB-20FB-EBF2-E7EA-A4F45A7685C1}"/>
              </a:ext>
            </a:extLst>
          </p:cNvPr>
          <p:cNvSpPr txBox="1"/>
          <p:nvPr/>
        </p:nvSpPr>
        <p:spPr>
          <a:xfrm>
            <a:off x="691103" y="4839685"/>
            <a:ext cx="393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Randomness tape 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1">
                <a:extLst>
                  <a:ext uri="{FF2B5EF4-FFF2-40B4-BE49-F238E27FC236}">
                    <a16:creationId xmlns:a16="http://schemas.microsoft.com/office/drawing/2014/main" id="{63888AAA-08B7-04B9-9A39-3C750C4E1DEC}"/>
                  </a:ext>
                </a:extLst>
              </p:cNvPr>
              <p:cNvSpPr txBox="1"/>
              <p:nvPr/>
            </p:nvSpPr>
            <p:spPr>
              <a:xfrm>
                <a:off x="10361430" y="262619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C1">
                <a:extLst>
                  <a:ext uri="{FF2B5EF4-FFF2-40B4-BE49-F238E27FC236}">
                    <a16:creationId xmlns:a16="http://schemas.microsoft.com/office/drawing/2014/main" id="{63888AAA-08B7-04B9-9A39-3C750C4E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430" y="2626193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1">
                <a:extLst>
                  <a:ext uri="{FF2B5EF4-FFF2-40B4-BE49-F238E27FC236}">
                    <a16:creationId xmlns:a16="http://schemas.microsoft.com/office/drawing/2014/main" id="{7C4A829D-AF7E-C7D2-ED70-AD089BCA98C9}"/>
                  </a:ext>
                </a:extLst>
              </p:cNvPr>
              <p:cNvSpPr txBox="1"/>
              <p:nvPr/>
            </p:nvSpPr>
            <p:spPr>
              <a:xfrm>
                <a:off x="11361297" y="2613237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1">
                <a:extLst>
                  <a:ext uri="{FF2B5EF4-FFF2-40B4-BE49-F238E27FC236}">
                    <a16:creationId xmlns:a16="http://schemas.microsoft.com/office/drawing/2014/main" id="{7C4A829D-AF7E-C7D2-ED70-AD089BCA9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297" y="2613237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A0">
            <a:extLst>
              <a:ext uri="{FF2B5EF4-FFF2-40B4-BE49-F238E27FC236}">
                <a16:creationId xmlns:a16="http://schemas.microsoft.com/office/drawing/2014/main" id="{B3ED3D67-DEE1-DC2D-63AA-54DD0F45E6F7}"/>
              </a:ext>
            </a:extLst>
          </p:cNvPr>
          <p:cNvSpPr txBox="1"/>
          <p:nvPr/>
        </p:nvSpPr>
        <p:spPr>
          <a:xfrm>
            <a:off x="6471687" y="261024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1">
                <a:extLst>
                  <a:ext uri="{FF2B5EF4-FFF2-40B4-BE49-F238E27FC236}">
                    <a16:creationId xmlns:a16="http://schemas.microsoft.com/office/drawing/2014/main" id="{A6A4183F-6329-1353-4360-1F0F93B85CCA}"/>
                  </a:ext>
                </a:extLst>
              </p:cNvPr>
              <p:cNvSpPr txBox="1"/>
              <p:nvPr/>
            </p:nvSpPr>
            <p:spPr>
              <a:xfrm>
                <a:off x="5530704" y="2604202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C1">
                <a:extLst>
                  <a:ext uri="{FF2B5EF4-FFF2-40B4-BE49-F238E27FC236}">
                    <a16:creationId xmlns:a16="http://schemas.microsoft.com/office/drawing/2014/main" id="{A6A4183F-6329-1353-4360-1F0F93B85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704" y="2604202"/>
                <a:ext cx="53162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0520DE-FB2E-D787-B93A-B52A6F56BB54}"/>
              </a:ext>
            </a:extLst>
          </p:cNvPr>
          <p:cNvCxnSpPr>
            <a:cxnSpLocks/>
          </p:cNvCxnSpPr>
          <p:nvPr/>
        </p:nvCxnSpPr>
        <p:spPr>
          <a:xfrm>
            <a:off x="5515200" y="3415396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92CD71-B67E-ACA1-495A-B95C067B3EBD}"/>
              </a:ext>
            </a:extLst>
          </p:cNvPr>
          <p:cNvCxnSpPr>
            <a:cxnSpLocks/>
          </p:cNvCxnSpPr>
          <p:nvPr/>
        </p:nvCxnSpPr>
        <p:spPr>
          <a:xfrm>
            <a:off x="5515200" y="4576120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0006AAF-53E2-1BCE-EC05-D6C4229E711F}"/>
              </a:ext>
            </a:extLst>
          </p:cNvPr>
          <p:cNvCxnSpPr>
            <a:cxnSpLocks/>
          </p:cNvCxnSpPr>
          <p:nvPr/>
        </p:nvCxnSpPr>
        <p:spPr>
          <a:xfrm>
            <a:off x="5530704" y="5579459"/>
            <a:ext cx="6676800" cy="0"/>
          </a:xfrm>
          <a:prstGeom prst="line">
            <a:avLst/>
          </a:prstGeom>
          <a:ln w="38100">
            <a:gradFill flip="none" rotWithShape="1">
              <a:gsLst>
                <a:gs pos="0">
                  <a:schemeClr val="tx1">
                    <a:alpha val="0"/>
                  </a:schemeClr>
                </a:gs>
                <a:gs pos="8000">
                  <a:schemeClr val="tx1"/>
                </a:gs>
                <a:gs pos="100000">
                  <a:schemeClr val="tx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close up of a coin&#10;&#10;Description automatically generated">
            <a:extLst>
              <a:ext uri="{FF2B5EF4-FFF2-40B4-BE49-F238E27FC236}">
                <a16:creationId xmlns:a16="http://schemas.microsoft.com/office/drawing/2014/main" id="{2E46C82C-22EE-DD5A-21E3-93ED9CCEC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249" y="4727022"/>
            <a:ext cx="702371" cy="702371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53927B6-BB16-7182-5F71-9AB79FD2A34B}"/>
              </a:ext>
            </a:extLst>
          </p:cNvPr>
          <p:cNvSpPr/>
          <p:nvPr/>
        </p:nvSpPr>
        <p:spPr>
          <a:xfrm>
            <a:off x="6315741" y="3237503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BB58D08-DF5F-B7DF-D5C1-4B99CCC11C6D}"/>
              </a:ext>
            </a:extLst>
          </p:cNvPr>
          <p:cNvSpPr/>
          <p:nvPr/>
        </p:nvSpPr>
        <p:spPr>
          <a:xfrm>
            <a:off x="8222513" y="5385934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9D6665-8966-7DBA-F0FD-7FCB61630B8B}"/>
              </a:ext>
            </a:extLst>
          </p:cNvPr>
          <p:cNvSpPr/>
          <p:nvPr/>
        </p:nvSpPr>
        <p:spPr>
          <a:xfrm>
            <a:off x="5121824" y="3959158"/>
            <a:ext cx="1580561" cy="1911909"/>
          </a:xfrm>
          <a:custGeom>
            <a:avLst/>
            <a:gdLst>
              <a:gd name="connsiteX0" fmla="*/ 2276272 w 2324068"/>
              <a:gd name="connsiteY0" fmla="*/ 0 h 360615"/>
              <a:gd name="connsiteX1" fmla="*/ 2023353 w 2324068"/>
              <a:gd name="connsiteY1" fmla="*/ 340469 h 360615"/>
              <a:gd name="connsiteX2" fmla="*/ 0 w 2324068"/>
              <a:gd name="connsiteY2" fmla="*/ 291830 h 360615"/>
              <a:gd name="connsiteX0" fmla="*/ 2276272 w 2283976"/>
              <a:gd name="connsiteY0" fmla="*/ 0 h 360615"/>
              <a:gd name="connsiteX1" fmla="*/ 1624519 w 2283976"/>
              <a:gd name="connsiteY1" fmla="*/ 340469 h 360615"/>
              <a:gd name="connsiteX2" fmla="*/ 0 w 2283976"/>
              <a:gd name="connsiteY2" fmla="*/ 291830 h 360615"/>
              <a:gd name="connsiteX0" fmla="*/ 2276272 w 2276272"/>
              <a:gd name="connsiteY0" fmla="*/ 0 h 360615"/>
              <a:gd name="connsiteX1" fmla="*/ 1624519 w 2276272"/>
              <a:gd name="connsiteY1" fmla="*/ 340469 h 360615"/>
              <a:gd name="connsiteX2" fmla="*/ 0 w 2276272"/>
              <a:gd name="connsiteY2" fmla="*/ 291830 h 360615"/>
              <a:gd name="connsiteX0" fmla="*/ 2276272 w 2276272"/>
              <a:gd name="connsiteY0" fmla="*/ 0 h 385604"/>
              <a:gd name="connsiteX1" fmla="*/ 1435675 w 2276272"/>
              <a:gd name="connsiteY1" fmla="*/ 370286 h 385604"/>
              <a:gd name="connsiteX2" fmla="*/ 0 w 2276272"/>
              <a:gd name="connsiteY2" fmla="*/ 291830 h 385604"/>
              <a:gd name="connsiteX0" fmla="*/ 1242602 w 1242602"/>
              <a:gd name="connsiteY0" fmla="*/ 0 h 1893171"/>
              <a:gd name="connsiteX1" fmla="*/ 402005 w 1242602"/>
              <a:gd name="connsiteY1" fmla="*/ 370286 h 1893171"/>
              <a:gd name="connsiteX2" fmla="*/ 0 w 1242602"/>
              <a:gd name="connsiteY2" fmla="*/ 1892030 h 1893171"/>
              <a:gd name="connsiteX0" fmla="*/ 1242602 w 1242602"/>
              <a:gd name="connsiteY0" fmla="*/ 0 h 1892030"/>
              <a:gd name="connsiteX1" fmla="*/ 402005 w 1242602"/>
              <a:gd name="connsiteY1" fmla="*/ 370286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0 w 1580533"/>
              <a:gd name="connsiteY1" fmla="*/ 1911909 h 1911909"/>
              <a:gd name="connsiteX0" fmla="*/ 1580533 w 1580558"/>
              <a:gd name="connsiteY0" fmla="*/ 0 h 1911909"/>
              <a:gd name="connsiteX1" fmla="*/ 0 w 1580558"/>
              <a:gd name="connsiteY1" fmla="*/ 1911909 h 1911909"/>
              <a:gd name="connsiteX0" fmla="*/ 1580533 w 1580561"/>
              <a:gd name="connsiteY0" fmla="*/ 0 h 1911909"/>
              <a:gd name="connsiteX1" fmla="*/ 0 w 1580561"/>
              <a:gd name="connsiteY1" fmla="*/ 1911909 h 191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80561" h="1911909">
                <a:moveTo>
                  <a:pt x="1580533" y="0"/>
                </a:moveTo>
                <a:cubicBezTo>
                  <a:pt x="1586489" y="658903"/>
                  <a:pt x="642044" y="1418606"/>
                  <a:pt x="0" y="191190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C1">
                <a:extLst>
                  <a:ext uri="{FF2B5EF4-FFF2-40B4-BE49-F238E27FC236}">
                    <a16:creationId xmlns:a16="http://schemas.microsoft.com/office/drawing/2014/main" id="{78132BD8-9849-9C2E-D138-6F0CC447071C}"/>
                  </a:ext>
                </a:extLst>
              </p:cNvPr>
              <p:cNvSpPr txBox="1"/>
              <p:nvPr/>
            </p:nvSpPr>
            <p:spPr>
              <a:xfrm>
                <a:off x="5552280" y="4773850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C1">
                <a:extLst>
                  <a:ext uri="{FF2B5EF4-FFF2-40B4-BE49-F238E27FC236}">
                    <a16:creationId xmlns:a16="http://schemas.microsoft.com/office/drawing/2014/main" id="{78132BD8-9849-9C2E-D138-6F0CC4470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2280" y="4773850"/>
                <a:ext cx="53162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570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DC9AB-ACEE-6D46-1E13-335BA028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1E443-8191-09AA-1C4A-897575E3F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1583" y="1806169"/>
                <a:ext cx="11828834" cy="461408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 function (time bound)</a:t>
                </a:r>
              </a:p>
              <a:p>
                <a:r>
                  <a:rPr lang="en-US" b="1" dirty="0"/>
                  <a:t>Definition: </a:t>
                </a: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 time-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Turing machine</a:t>
                </a:r>
                <a:r>
                  <a:rPr lang="en-US" dirty="0"/>
                  <a:t> is a two-tape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, if we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tape 1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tape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then it halts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Interpretation: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</a:t>
                </a:r>
                <a:r>
                  <a:rPr lang="en-US" dirty="0"/>
                  <a:t>e input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the coin tosses</a:t>
                </a:r>
              </a:p>
              <a:p>
                <a:r>
                  <a:rPr lang="en-US" dirty="0"/>
                  <a:t>(Giving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more than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random bits would be pointless)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81E443-8191-09AA-1C4A-897575E3F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1583" y="1806169"/>
                <a:ext cx="11828834" cy="4614085"/>
              </a:xfrm>
              <a:blipFill>
                <a:blip r:embed="rId2"/>
                <a:stretch>
                  <a:fillRect l="-928" r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C96FA-0FDB-853B-2BA3-21F18CA5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3E508949-B163-53D4-4B99-4C1200C47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14" y="681037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19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B4F8-54CD-C8D7-B48D-F1ED5E853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1A3A5-669F-78A5-DB81-C8435EAB2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1" y="1690688"/>
                <a:ext cx="11012557" cy="46652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randomized Turing machine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To run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we 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uniformly at random</a:t>
                </a:r>
                <a:r>
                  <a:rPr lang="en-US" dirty="0"/>
                  <a:t> and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on tape 1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on tape 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accepts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: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accepts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when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tape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is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initialized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with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1A3A5-669F-78A5-DB81-C8435EAB2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1" y="1690688"/>
                <a:ext cx="11012557" cy="4665220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5015F-AA6D-ABE0-254C-2CB11E0DB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0DB62237-B298-10C8-70FF-46F4706BD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14" y="681037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09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3E98-AB17-5A68-D2AF-150CCC6E6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TMs: Deciding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BE1DE-1787-33CF-701A-91F422E55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randomized time-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Turing machine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say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 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if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5BE1DE-1787-33CF-701A-91F422E55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09B29-B88E-013B-B74C-1C17213D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82C12834-E432-D20E-042B-24468F576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9314" y="577461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90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84DB4C-D6DB-5F46-D94A-BFCFE0C1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84DB4C-D6DB-5F46-D94A-BFCFE0C1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D55F09-482F-3A96-C4C0-3EF3ACDC86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363200" cy="490591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is the set of languages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 there exists a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</a:t>
                </a:r>
                <a:r>
                  <a:rPr lang="en-US" dirty="0"/>
                  <a:t> polynomial-time Turing machine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“</a:t>
                </a:r>
                <a:r>
                  <a:rPr lang="en-US" u="sng" dirty="0"/>
                  <a:t>B</a:t>
                </a:r>
                <a:r>
                  <a:rPr lang="en-US" dirty="0"/>
                  <a:t>ounded-error </a:t>
                </a:r>
                <a:r>
                  <a:rPr lang="en-US" u="sng" dirty="0"/>
                  <a:t>P</a:t>
                </a:r>
                <a:r>
                  <a:rPr lang="en-US" dirty="0"/>
                  <a:t>robabilistic </a:t>
                </a:r>
                <a:r>
                  <a:rPr lang="en-US" u="sng" dirty="0"/>
                  <a:t>P</a:t>
                </a:r>
                <a:r>
                  <a:rPr lang="en-US" dirty="0"/>
                  <a:t>olynomial-time”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D55F09-482F-3A96-C4C0-3EF3ACDC86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363200" cy="4905915"/>
              </a:xfrm>
              <a:blipFill>
                <a:blip r:embed="rId3"/>
                <a:stretch>
                  <a:fillRect l="-1059" r="-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EB9C9-FCCF-9FCE-0725-6E59E884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4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3A254836-AB7B-E40F-0957-175C5D6CA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714" y="681037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133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D994A-E77D-2E2F-5C97-4EFFBD3B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High school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56A2A-6477-BB04-5B91-CCB5EA5884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“Expand and simplify: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How difficult</a:t>
                </a:r>
                <a:r>
                  <a:rPr lang="en-US" dirty="0"/>
                  <a:t> is this type of exercise?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56A2A-6477-BB04-5B91-CCB5EA588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213E5-B531-DF38-4610-1C232907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6BDC5B-7B86-5DF7-583C-759978C75FD7}"/>
              </a:ext>
            </a:extLst>
          </p:cNvPr>
          <p:cNvGrpSpPr/>
          <p:nvPr/>
        </p:nvGrpSpPr>
        <p:grpSpPr>
          <a:xfrm>
            <a:off x="4320000" y="2584803"/>
            <a:ext cx="2815200" cy="1192049"/>
            <a:chOff x="4320000" y="2584803"/>
            <a:chExt cx="2815200" cy="1192049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CBBE7E8C-AE1B-0FB5-A83C-C5635EC232BC}"/>
                </a:ext>
              </a:extLst>
            </p:cNvPr>
            <p:cNvSpPr/>
            <p:nvPr/>
          </p:nvSpPr>
          <p:spPr>
            <a:xfrm rot="5400000">
              <a:off x="5492615" y="1484188"/>
              <a:ext cx="304369" cy="2505600"/>
            </a:xfrm>
            <a:prstGeom prst="rightBrace">
              <a:avLst>
                <a:gd name="adj1" fmla="val 3252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9E30C3-B36B-10E1-5448-097EBB055336}"/>
                </a:ext>
              </a:extLst>
            </p:cNvPr>
            <p:cNvSpPr txBox="1"/>
            <p:nvPr/>
          </p:nvSpPr>
          <p:spPr>
            <a:xfrm>
              <a:off x="4320000" y="2896483"/>
              <a:ext cx="2815200" cy="880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This type of expression is called an </a:t>
              </a:r>
              <a:r>
                <a:rPr lang="en-US" dirty="0">
                  <a:solidFill>
                    <a:schemeClr val="accent1"/>
                  </a:solidFill>
                </a:rPr>
                <a:t>arithmetic formula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4717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Communication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582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D3A825D-A2B6-9949-F467-AE3CCBE2D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13E7-C9F9-EAF0-9A20-498C4C474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F18AE-E98E-73C0-2CC0-ACBCF0029C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8867" y="1690688"/>
                <a:ext cx="10515600" cy="4351338"/>
              </a:xfrm>
            </p:spPr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-variate </a:t>
                </a:r>
                <a:r>
                  <a:rPr lang="en-US" dirty="0">
                    <a:solidFill>
                      <a:schemeClr val="accent1"/>
                    </a:solidFill>
                  </a:rPr>
                  <a:t>arithmetic formula</a:t>
                </a:r>
                <a:r>
                  <a:rPr lang="en-US" dirty="0"/>
                  <a:t> is a rooted binary tree</a:t>
                </a:r>
              </a:p>
              <a:p>
                <a:pPr lvl="1"/>
                <a:r>
                  <a:rPr lang="en-US" dirty="0"/>
                  <a:t>Each internal node is labeled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leaf is labeled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or a variable among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5F18AE-E98E-73C0-2CC0-ACBCF0029C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8867" y="1690688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C60CA-54F9-4D60-53CA-78094EFF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95B7A66-99D2-43FF-4645-4380C963E2EA}"/>
              </a:ext>
            </a:extLst>
          </p:cNvPr>
          <p:cNvGrpSpPr/>
          <p:nvPr/>
        </p:nvGrpSpPr>
        <p:grpSpPr>
          <a:xfrm>
            <a:off x="9077818" y="3249053"/>
            <a:ext cx="2829568" cy="2792973"/>
            <a:chOff x="8730684" y="3141133"/>
            <a:chExt cx="2829568" cy="27929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B929F4E-952E-DAAE-A0DA-18690E378B7C}"/>
                    </a:ext>
                  </a:extLst>
                </p:cNvPr>
                <p:cNvSpPr/>
                <p:nvPr/>
              </p:nvSpPr>
              <p:spPr>
                <a:xfrm>
                  <a:off x="9861860" y="3141133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BB929F4E-952E-DAAE-A0DA-18690E378B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1860" y="3141133"/>
                  <a:ext cx="508000" cy="508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D7BF361-DF0A-9CC6-77A3-C5A018F36D92}"/>
                    </a:ext>
                  </a:extLst>
                </p:cNvPr>
                <p:cNvSpPr/>
                <p:nvPr/>
              </p:nvSpPr>
              <p:spPr>
                <a:xfrm>
                  <a:off x="9105302" y="3833514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AD7BF361-DF0A-9CC6-77A3-C5A018F36D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5302" y="3833514"/>
                  <a:ext cx="508000" cy="50800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3D5C315-F7E4-D2C2-1469-ED480D53DD4D}"/>
                    </a:ext>
                  </a:extLst>
                </p:cNvPr>
                <p:cNvSpPr/>
                <p:nvPr/>
              </p:nvSpPr>
              <p:spPr>
                <a:xfrm>
                  <a:off x="10608347" y="3866597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F3D5C315-F7E4-D2C2-1469-ED480D53DD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8347" y="3866597"/>
                  <a:ext cx="508000" cy="50800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2BC1D63-6942-4F07-E739-75816A8FCC92}"/>
                    </a:ext>
                  </a:extLst>
                </p:cNvPr>
                <p:cNvSpPr/>
                <p:nvPr/>
              </p:nvSpPr>
              <p:spPr>
                <a:xfrm>
                  <a:off x="8730684" y="4591148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F2BC1D63-6942-4F07-E739-75816A8FC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684" y="4591148"/>
                  <a:ext cx="508000" cy="50800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A0A8227-A09C-3B40-3F3F-7799FF0A3147}"/>
                    </a:ext>
                  </a:extLst>
                </p:cNvPr>
                <p:cNvSpPr/>
                <p:nvPr/>
              </p:nvSpPr>
              <p:spPr>
                <a:xfrm>
                  <a:off x="11052252" y="4603741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6A0A8227-A09C-3B40-3F3F-7799FF0A31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52252" y="4603741"/>
                  <a:ext cx="508000" cy="50800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B20DCF4-3288-00C3-DB34-45A34BEC9A4B}"/>
                    </a:ext>
                  </a:extLst>
                </p:cNvPr>
                <p:cNvSpPr/>
                <p:nvPr/>
              </p:nvSpPr>
              <p:spPr>
                <a:xfrm>
                  <a:off x="10266215" y="4603741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B20DCF4-3288-00C3-DB34-45A34BEC9A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6215" y="4603741"/>
                  <a:ext cx="508000" cy="508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60DD58B-99FE-B399-C87E-A30AC4D1E90E}"/>
                    </a:ext>
                  </a:extLst>
                </p:cNvPr>
                <p:cNvSpPr/>
                <p:nvPr/>
              </p:nvSpPr>
              <p:spPr>
                <a:xfrm>
                  <a:off x="9571876" y="4584896"/>
                  <a:ext cx="508000" cy="508000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×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A60DD58B-99FE-B399-C87E-A30AC4D1E9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71876" y="4584896"/>
                  <a:ext cx="508000" cy="508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63FFB7B-7389-B980-59D1-4875A9F3BAAF}"/>
                </a:ext>
              </a:extLst>
            </p:cNvPr>
            <p:cNvCxnSpPr>
              <a:stCxn id="8" idx="0"/>
              <a:endCxn id="6" idx="3"/>
            </p:cNvCxnSpPr>
            <p:nvPr/>
          </p:nvCxnSpPr>
          <p:spPr>
            <a:xfrm flipV="1">
              <a:off x="8984684" y="4267119"/>
              <a:ext cx="195013" cy="3240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74B65CF-7BBB-372B-5EAC-7D406A139087}"/>
                </a:ext>
              </a:extLst>
            </p:cNvPr>
            <p:cNvCxnSpPr>
              <a:cxnSpLocks/>
              <a:stCxn id="11" idx="0"/>
              <a:endCxn id="6" idx="5"/>
            </p:cNvCxnSpPr>
            <p:nvPr/>
          </p:nvCxnSpPr>
          <p:spPr>
            <a:xfrm flipH="1" flipV="1">
              <a:off x="9538907" y="4267119"/>
              <a:ext cx="286969" cy="31777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D8D5B9C-D578-2B01-8B6C-E419666834C3}"/>
                </a:ext>
              </a:extLst>
            </p:cNvPr>
            <p:cNvCxnSpPr>
              <a:cxnSpLocks/>
              <a:stCxn id="10" idx="0"/>
              <a:endCxn id="7" idx="3"/>
            </p:cNvCxnSpPr>
            <p:nvPr/>
          </p:nvCxnSpPr>
          <p:spPr>
            <a:xfrm flipV="1">
              <a:off x="10520215" y="4300202"/>
              <a:ext cx="162527" cy="3035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1EFB31C-DDD2-8763-A3C0-82CAD3561BAF}"/>
                </a:ext>
              </a:extLst>
            </p:cNvPr>
            <p:cNvCxnSpPr>
              <a:cxnSpLocks/>
              <a:stCxn id="9" idx="0"/>
              <a:endCxn id="7" idx="5"/>
            </p:cNvCxnSpPr>
            <p:nvPr/>
          </p:nvCxnSpPr>
          <p:spPr>
            <a:xfrm flipH="1" flipV="1">
              <a:off x="11041952" y="4300202"/>
              <a:ext cx="264300" cy="30353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BA76669-B31A-7FBD-D233-C3D4E98CA965}"/>
                </a:ext>
              </a:extLst>
            </p:cNvPr>
            <p:cNvCxnSpPr>
              <a:cxnSpLocks/>
              <a:stCxn id="6" idx="7"/>
              <a:endCxn id="5" idx="3"/>
            </p:cNvCxnSpPr>
            <p:nvPr/>
          </p:nvCxnSpPr>
          <p:spPr>
            <a:xfrm flipV="1">
              <a:off x="9538907" y="3574738"/>
              <a:ext cx="397348" cy="33317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5BF5AF6-C65C-0A51-6F21-B51373EBF71D}"/>
                </a:ext>
              </a:extLst>
            </p:cNvPr>
            <p:cNvCxnSpPr>
              <a:cxnSpLocks/>
              <a:stCxn id="7" idx="1"/>
              <a:endCxn id="5" idx="5"/>
            </p:cNvCxnSpPr>
            <p:nvPr/>
          </p:nvCxnSpPr>
          <p:spPr>
            <a:xfrm flipH="1" flipV="1">
              <a:off x="10295465" y="3574738"/>
              <a:ext cx="387277" cy="3662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1DBD5A4-548D-DEDC-0D66-9B3846884B0F}"/>
                    </a:ext>
                  </a:extLst>
                </p:cNvPr>
                <p:cNvSpPr/>
                <p:nvPr/>
              </p:nvSpPr>
              <p:spPr>
                <a:xfrm>
                  <a:off x="9942990" y="5415107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51DBD5A4-548D-DEDC-0D66-9B3846884B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990" y="5415107"/>
                  <a:ext cx="508000" cy="508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90AD797-CE71-6FDD-8C48-D2FC413AC940}"/>
                    </a:ext>
                  </a:extLst>
                </p:cNvPr>
                <p:cNvSpPr/>
                <p:nvPr/>
              </p:nvSpPr>
              <p:spPr>
                <a:xfrm>
                  <a:off x="9212666" y="5426106"/>
                  <a:ext cx="508000" cy="50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E90AD797-CE71-6FDD-8C48-D2FC413AC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2666" y="5426106"/>
                  <a:ext cx="508000" cy="508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3A49771-EACC-AB7E-AA28-55FD86BC2027}"/>
                </a:ext>
              </a:extLst>
            </p:cNvPr>
            <p:cNvCxnSpPr>
              <a:cxnSpLocks/>
              <a:stCxn id="22" idx="0"/>
              <a:endCxn id="11" idx="3"/>
            </p:cNvCxnSpPr>
            <p:nvPr/>
          </p:nvCxnSpPr>
          <p:spPr>
            <a:xfrm flipV="1">
              <a:off x="9466666" y="5018501"/>
              <a:ext cx="179605" cy="4076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7E55755-8E95-121E-F570-AF689A5D0C44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10005481" y="5018501"/>
              <a:ext cx="191509" cy="39660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54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90DC-4CDF-22C3-043A-766D6D6EC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identity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ACEE0-9C15-76B5-9A1E-AA147BD00C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</p:spPr>
            <p:txBody>
              <a:bodyPr/>
              <a:lstStyle/>
              <a:p>
                <a:r>
                  <a:rPr lang="en-US" b="1" dirty="0"/>
                  <a:t>Problem:</a:t>
                </a:r>
                <a:r>
                  <a:rPr lang="en-US" dirty="0"/>
                  <a:t> Given an arithmetic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b="1" dirty="0"/>
                  <a:t>As a language: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PIT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arithmetic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formula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High school algorithm: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Expand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into monomials, then </a:t>
                </a:r>
                <a:r>
                  <a:rPr lang="en-US" dirty="0">
                    <a:solidFill>
                      <a:schemeClr val="accent1"/>
                    </a:solidFill>
                  </a:rPr>
                  <a:t>simplify</a:t>
                </a:r>
                <a:r>
                  <a:rPr lang="en-US" dirty="0"/>
                  <a:t> by canceling like terms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EACEE0-9C15-76B5-9A1E-AA147BD00C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4862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F2739-5749-443C-CB42-F9F70BACF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1244CA-C03D-D5C6-186B-2C444C1A3F91}"/>
              </a:ext>
            </a:extLst>
          </p:cNvPr>
          <p:cNvGrpSpPr/>
          <p:nvPr/>
        </p:nvGrpSpPr>
        <p:grpSpPr>
          <a:xfrm>
            <a:off x="4353251" y="4077000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F39C16-6964-9D44-B666-569021659B66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37038ABC-7169-4760-989B-B5961B3D84DA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What is the time complexity of this algorithm?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B979AC-00A9-575F-EBDB-AF3882DE40E3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C321B7FF-5608-BC5C-8B8C-2063837AD808}"/>
                  </a:ext>
                </a:extLst>
              </p:cNvPr>
              <p:cNvSpPr/>
              <p:nvPr/>
            </p:nvSpPr>
            <p:spPr>
              <a:xfrm>
                <a:off x="4439444" y="563034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C321B7FF-5608-BC5C-8B8C-2063837AD8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444" y="563034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B3EF0F14-93F3-C222-3876-9E310B7A8F84}"/>
                  </a:ext>
                </a:extLst>
              </p:cNvPr>
              <p:cNvSpPr/>
              <p:nvPr/>
            </p:nvSpPr>
            <p:spPr>
              <a:xfrm>
                <a:off x="4439444" y="490691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B3EF0F14-93F3-C222-3876-9E310B7A8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444" y="490691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8A556CC7-3E57-1513-F261-F38655C56C9E}"/>
                  </a:ext>
                </a:extLst>
              </p:cNvPr>
              <p:cNvSpPr/>
              <p:nvPr/>
            </p:nvSpPr>
            <p:spPr>
              <a:xfrm>
                <a:off x="7988591" y="563034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8A556CC7-3E57-1513-F261-F38655C56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91" y="5630345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6E950505-66D1-7DE5-BF06-1B730CCD732F}"/>
                  </a:ext>
                </a:extLst>
              </p:cNvPr>
              <p:cNvSpPr/>
              <p:nvPr/>
            </p:nvSpPr>
            <p:spPr>
              <a:xfrm>
                <a:off x="7988591" y="490691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6E950505-66D1-7DE5-BF06-1B730CCD7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91" y="490691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180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8260C-22E7-FB74-AC98-C95252495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B55CA-FD5B-C800-8607-3A0D381C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Polynomial identity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59C22-8FDC-7F77-60EE-0F5D67FFA2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200" y="1825625"/>
                <a:ext cx="11044800" cy="4351338"/>
              </a:xfrm>
            </p:spPr>
            <p:txBody>
              <a:bodyPr>
                <a:normAutofit/>
              </a:bodyPr>
              <a:lstStyle/>
              <a:p>
                <a:r>
                  <a:rPr lang="pt-BR" sz="1800" dirty="0"/>
                  <a:t>Given: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pt-BR" sz="1800" dirty="0"/>
              </a:p>
              <a:p>
                <a:r>
                  <a:rPr lang="pt-BR" sz="1800" dirty="0"/>
                  <a:t>Expand: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𝑑𝑏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𝑑𝑏𝑒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𝑎𝑐𝑏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𝑎𝑐𝑏𝑒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𝑎𝑐𝑑𝑏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𝑎𝑐𝑑𝑏𝑒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𝑏𝑑𝑏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𝑏𝑑𝑏𝑒</m:t>
                      </m:r>
                    </m:oMath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𝑎𝑏𝑐𝑑𝑏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𝑎𝑏𝑐𝑑𝑏𝑒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𝑎𝑑𝑏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𝑎𝑑𝑏𝑒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𝑐𝑏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𝑐𝑏𝑒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𝑐𝑑𝑏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𝑐𝑑𝑏𝑒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𝑏𝑑𝑏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𝑏𝑑𝑏𝑒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𝑏𝑐𝑑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𝑏𝑐𝑑𝑒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𝑑𝑐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𝑑𝑐𝑎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𝑏𝑑𝑒𝑐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𝑏𝑑𝑒𝑐𝑎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𝑐𝑎</m:t>
                      </m:r>
                    </m:oMath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𝑏𝑒𝑐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𝑏𝑒𝑐𝑎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𝑏𝑑𝑐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𝑏𝑑𝑐𝑎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𝑑𝑒𝑐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𝑑𝑒𝑐𝑎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𝑏𝑐𝑎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𝑒𝑐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𝑒𝑐𝑎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𝑑𝑐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𝑑𝑐𝑎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𝑎𝑏𝑑𝑒𝑐</m:t>
                      </m:r>
                    </m:oMath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𝑎𝑏𝑑𝑒𝑐𝑎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pt-BR" sz="1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pt-BR" sz="180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𝑎𝑏𝑒𝑐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𝑎𝑏𝑒𝑐𝑎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𝑎𝑏𝑑𝑐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𝑎𝑏𝑑𝑐𝑎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𝑎𝑑𝑒𝑐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𝑎𝑑𝑒𝑐𝑎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𝑎𝑏𝑐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𝑎𝑏𝑐𝑎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𝑎𝑒𝑐</m:t>
                      </m:r>
                    </m:oMath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800" i="1" dirty="0" smtClean="0">
                          <a:latin typeface="Cambria Math" panose="02040503050406030204" pitchFamily="18" charset="0"/>
                        </a:rPr>
                        <m:t>𝑎𝑒𝑐𝑎</m:t>
                      </m:r>
                    </m:oMath>
                  </m:oMathPara>
                </a14:m>
                <a:endParaRPr lang="pt-BR" sz="1800" dirty="0"/>
              </a:p>
              <a:p>
                <a:r>
                  <a:rPr lang="pt-BR" sz="1800" dirty="0"/>
                  <a:t>Everything cancels out: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8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B59C22-8FDC-7F77-60EE-0F5D67FFA2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200" y="1825625"/>
                <a:ext cx="11044800" cy="4351338"/>
              </a:xfrm>
              <a:blipFill>
                <a:blip r:embed="rId2"/>
                <a:stretch>
                  <a:fillRect l="-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FA314-8DBE-5F5C-6BA3-315637113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93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6BA82-B447-19FD-F6C9-428AFE1B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identity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7781D-4D2C-E0E3-3521-E0F31ED24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7200" y="1690689"/>
                <a:ext cx="9770400" cy="38389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Expanding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time in some cases ☹️</a:t>
                </a:r>
              </a:p>
              <a:p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Open Question:</a:t>
                </a:r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PIT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Next 10 slides: We will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PIT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57781D-4D2C-E0E3-3521-E0F31ED24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7200" y="1690689"/>
                <a:ext cx="9770400" cy="3838912"/>
              </a:xfrm>
              <a:blipFill>
                <a:blip r:embed="rId3"/>
                <a:stretch>
                  <a:fillRect l="-1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290E43-9D0A-878C-AA5F-C42431C6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0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F029673-D067-0D9B-6FFF-3B5CE3237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91951-38D4-FED8-4448-756F450A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595"/>
            <a:ext cx="10515600" cy="1325563"/>
          </a:xfrm>
        </p:spPr>
        <p:txBody>
          <a:bodyPr/>
          <a:lstStyle/>
          <a:p>
            <a:r>
              <a:rPr lang="en-US" dirty="0"/>
              <a:t>Evaluating an arithmetic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1A4245-7E16-8A2E-452D-399A12E3CA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138" y="1470582"/>
                <a:ext cx="10805576" cy="50202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-variate arithmetic formula and let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1A4245-7E16-8A2E-452D-399A12E3CA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138" y="1470582"/>
                <a:ext cx="10805576" cy="5020262"/>
              </a:xfrm>
              <a:blipFill>
                <a:blip r:embed="rId2"/>
                <a:stretch>
                  <a:fillRect l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2795C-7BB6-671F-9EB7-35A57CC8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E03F9B-FFBB-568C-FD96-5F72CED41002}"/>
                  </a:ext>
                </a:extLst>
              </p:cNvPr>
              <p:cNvSpPr/>
              <p:nvPr/>
            </p:nvSpPr>
            <p:spPr>
              <a:xfrm>
                <a:off x="629138" y="2407726"/>
                <a:ext cx="10724662" cy="8441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Lemma: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one can compute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polynomial time.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CE03F9B-FFBB-568C-FD96-5F72CED410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38" y="2407726"/>
                <a:ext cx="10724662" cy="844144"/>
              </a:xfrm>
              <a:prstGeom prst="rect">
                <a:avLst/>
              </a:prstGeom>
              <a:blipFill>
                <a:blip r:embed="rId3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0C1101-3CCD-7FA8-DE24-7AF5539203E4}"/>
                  </a:ext>
                </a:extLst>
              </p:cNvPr>
              <p:cNvSpPr txBox="1"/>
              <p:nvPr/>
            </p:nvSpPr>
            <p:spPr>
              <a:xfrm>
                <a:off x="6574564" y="3965223"/>
                <a:ext cx="28012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2400" dirty="0"/>
                  <a:t> ✔️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0C1101-3CCD-7FA8-DE24-7AF553920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564" y="3965223"/>
                <a:ext cx="2801298" cy="1754326"/>
              </a:xfrm>
              <a:prstGeom prst="rect">
                <a:avLst/>
              </a:prstGeom>
              <a:blipFill>
                <a:blip r:embed="rId4"/>
                <a:stretch>
                  <a:fillRect l="-654" r="-5229" b="-3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DFA9AB-F318-6DDF-0DBC-B837A401FEC4}"/>
                  </a:ext>
                </a:extLst>
              </p:cNvPr>
              <p:cNvSpPr txBox="1"/>
              <p:nvPr/>
            </p:nvSpPr>
            <p:spPr>
              <a:xfrm>
                <a:off x="1050032" y="5480133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DFA9AB-F318-6DDF-0DBC-B837A401F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032" y="5480133"/>
                <a:ext cx="5719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79BF72-D123-3D9D-0B30-BA12E1609C60}"/>
                  </a:ext>
                </a:extLst>
              </p:cNvPr>
              <p:cNvSpPr txBox="1"/>
              <p:nvPr/>
            </p:nvSpPr>
            <p:spPr>
              <a:xfrm>
                <a:off x="3256087" y="5487305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579BF72-D123-3D9D-0B30-BA12E1609C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087" y="5487305"/>
                <a:ext cx="5719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78B94B-8108-D524-AC7B-2F1FC443012B}"/>
                  </a:ext>
                </a:extLst>
              </p:cNvPr>
              <p:cNvSpPr txBox="1"/>
              <p:nvPr/>
            </p:nvSpPr>
            <p:spPr>
              <a:xfrm>
                <a:off x="2578058" y="5537737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78B94B-8108-D524-AC7B-2F1FC4430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058" y="5537737"/>
                <a:ext cx="57195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8C886E-4CE1-40F7-5CD1-D9376E4B927C}"/>
                  </a:ext>
                </a:extLst>
              </p:cNvPr>
              <p:cNvSpPr txBox="1"/>
              <p:nvPr/>
            </p:nvSpPr>
            <p:spPr>
              <a:xfrm>
                <a:off x="2272945" y="6150075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78C886E-4CE1-40F7-5CD1-D9376E4B92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2945" y="6150075"/>
                <a:ext cx="5719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8FC4BC-A03E-B844-90BA-F83DCFD8BEF5}"/>
                  </a:ext>
                </a:extLst>
              </p:cNvPr>
              <p:cNvSpPr txBox="1"/>
              <p:nvPr/>
            </p:nvSpPr>
            <p:spPr>
              <a:xfrm>
                <a:off x="1335878" y="4453140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38FC4BC-A03E-B844-90BA-F83DCFD8B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878" y="4453140"/>
                <a:ext cx="5719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415B45-3B8C-E189-E0DF-1E461D875420}"/>
                  </a:ext>
                </a:extLst>
              </p:cNvPr>
              <p:cNvSpPr txBox="1"/>
              <p:nvPr/>
            </p:nvSpPr>
            <p:spPr>
              <a:xfrm>
                <a:off x="2960064" y="4485975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415B45-3B8C-E189-E0DF-1E461D875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064" y="4485975"/>
                <a:ext cx="57195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DFEE16-30BA-9533-2CD5-51D863204682}"/>
                  </a:ext>
                </a:extLst>
              </p:cNvPr>
              <p:cNvSpPr txBox="1"/>
              <p:nvPr/>
            </p:nvSpPr>
            <p:spPr>
              <a:xfrm>
                <a:off x="2098584" y="3786324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9DFEE16-30BA-9533-2CD5-51D863204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584" y="3786324"/>
                <a:ext cx="571954" cy="369332"/>
              </a:xfrm>
              <a:prstGeom prst="rect">
                <a:avLst/>
              </a:prstGeom>
              <a:blipFill>
                <a:blip r:embed="rId11"/>
                <a:stretch>
                  <a:fillRect r="-5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579D1995-0C2F-4327-8BE8-C14A75F44AF3}"/>
              </a:ext>
            </a:extLst>
          </p:cNvPr>
          <p:cNvGrpSpPr/>
          <p:nvPr/>
        </p:nvGrpSpPr>
        <p:grpSpPr>
          <a:xfrm>
            <a:off x="1353256" y="4133861"/>
            <a:ext cx="2188808" cy="2128423"/>
            <a:chOff x="1353256" y="4133861"/>
            <a:chExt cx="2188808" cy="212842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AE16114-B6FF-35EA-B7E4-7BE3413E535A}"/>
                </a:ext>
              </a:extLst>
            </p:cNvPr>
            <p:cNvGrpSpPr/>
            <p:nvPr/>
          </p:nvGrpSpPr>
          <p:grpSpPr>
            <a:xfrm>
              <a:off x="1353256" y="4133861"/>
              <a:ext cx="2188808" cy="2128423"/>
              <a:chOff x="1353256" y="4133861"/>
              <a:chExt cx="2188808" cy="212842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ACAC394-34A7-42C9-552C-E4F37B9B75AF}"/>
                      </a:ext>
                    </a:extLst>
                  </p:cNvPr>
                  <p:cNvSpPr/>
                  <p:nvPr/>
                </p:nvSpPr>
                <p:spPr>
                  <a:xfrm>
                    <a:off x="2217632" y="4133861"/>
                    <a:ext cx="388183" cy="388183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9ACAC394-34A7-42C9-552C-E4F37B9B75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7632" y="4133861"/>
                    <a:ext cx="388183" cy="388183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C3FB807-7D92-5A3B-DF18-502A611595FC}"/>
                      </a:ext>
                    </a:extLst>
                  </p:cNvPr>
                  <p:cNvSpPr/>
                  <p:nvPr/>
                </p:nvSpPr>
                <p:spPr>
                  <a:xfrm>
                    <a:off x="1639516" y="4662936"/>
                    <a:ext cx="388183" cy="388183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C3FB807-7D92-5A3B-DF18-502A611595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39516" y="4662936"/>
                    <a:ext cx="388183" cy="388183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70522301-6F5A-D82C-0E1C-5AF0CE8D7DCB}"/>
                      </a:ext>
                    </a:extLst>
                  </p:cNvPr>
                  <p:cNvSpPr/>
                  <p:nvPr/>
                </p:nvSpPr>
                <p:spPr>
                  <a:xfrm>
                    <a:off x="2788051" y="4688216"/>
                    <a:ext cx="388183" cy="388183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+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70522301-6F5A-D82C-0E1C-5AF0CE8D7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8051" y="4688216"/>
                    <a:ext cx="388183" cy="388183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75886AF9-F83D-BA52-7D6D-867285A2B5FA}"/>
                      </a:ext>
                    </a:extLst>
                  </p:cNvPr>
                  <p:cNvSpPr/>
                  <p:nvPr/>
                </p:nvSpPr>
                <p:spPr>
                  <a:xfrm>
                    <a:off x="1353256" y="5241874"/>
                    <a:ext cx="388183" cy="38818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75886AF9-F83D-BA52-7D6D-867285A2B5F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53256" y="5241874"/>
                    <a:ext cx="388183" cy="388183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CADA46D-00DA-63B5-0551-338FFB281611}"/>
                      </a:ext>
                    </a:extLst>
                  </p:cNvPr>
                  <p:cNvSpPr/>
                  <p:nvPr/>
                </p:nvSpPr>
                <p:spPr>
                  <a:xfrm>
                    <a:off x="3153881" y="5241281"/>
                    <a:ext cx="388183" cy="38818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CADA46D-00DA-63B5-0551-338FFB2816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53881" y="5241281"/>
                    <a:ext cx="388183" cy="388183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3392E32A-D714-41B7-ADF2-6079331E9109}"/>
                      </a:ext>
                    </a:extLst>
                  </p:cNvPr>
                  <p:cNvSpPr/>
                  <p:nvPr/>
                </p:nvSpPr>
                <p:spPr>
                  <a:xfrm>
                    <a:off x="2526615" y="5251497"/>
                    <a:ext cx="388183" cy="38818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3392E32A-D714-41B7-ADF2-6079331E91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6615" y="5251497"/>
                    <a:ext cx="388183" cy="388183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6826E05-895A-5099-2EFD-8A2287874517}"/>
                      </a:ext>
                    </a:extLst>
                  </p:cNvPr>
                  <p:cNvSpPr/>
                  <p:nvPr/>
                </p:nvSpPr>
                <p:spPr>
                  <a:xfrm>
                    <a:off x="1948604" y="5231300"/>
                    <a:ext cx="388183" cy="388183"/>
                  </a:xfrm>
                  <a:prstGeom prst="ellips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×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6826E05-895A-5099-2EFD-8A228787451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8604" y="5231300"/>
                    <a:ext cx="388183" cy="388183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27B7D54-579E-8646-1D4D-B9D1F7C01AD3}"/>
                  </a:ext>
                </a:extLst>
              </p:cNvPr>
              <p:cNvCxnSpPr>
                <a:stCxn id="32" idx="0"/>
                <a:endCxn id="30" idx="3"/>
              </p:cNvCxnSpPr>
              <p:nvPr/>
            </p:nvCxnSpPr>
            <p:spPr>
              <a:xfrm flipV="1">
                <a:off x="1547347" y="4994271"/>
                <a:ext cx="149017" cy="2476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AF061309-3746-3746-76B2-31E60F943B5B}"/>
                  </a:ext>
                </a:extLst>
              </p:cNvPr>
              <p:cNvCxnSpPr>
                <a:cxnSpLocks/>
                <a:stCxn id="35" idx="0"/>
                <a:endCxn id="30" idx="5"/>
              </p:cNvCxnSpPr>
              <p:nvPr/>
            </p:nvCxnSpPr>
            <p:spPr>
              <a:xfrm flipH="1" flipV="1">
                <a:off x="1970851" y="4994271"/>
                <a:ext cx="171845" cy="2370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7A19CD7-E167-31BE-FD25-43E0CBF8ED24}"/>
                  </a:ext>
                </a:extLst>
              </p:cNvPr>
              <p:cNvCxnSpPr>
                <a:cxnSpLocks/>
                <a:stCxn id="34" idx="0"/>
                <a:endCxn id="31" idx="3"/>
              </p:cNvCxnSpPr>
              <p:nvPr/>
            </p:nvCxnSpPr>
            <p:spPr>
              <a:xfrm flipV="1">
                <a:off x="2720706" y="5019551"/>
                <a:ext cx="124193" cy="2319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2D1173A-E655-F03E-59D0-6971587AE5F2}"/>
                  </a:ext>
                </a:extLst>
              </p:cNvPr>
              <p:cNvCxnSpPr>
                <a:cxnSpLocks/>
                <a:stCxn id="33" idx="0"/>
                <a:endCxn id="31" idx="5"/>
              </p:cNvCxnSpPr>
              <p:nvPr/>
            </p:nvCxnSpPr>
            <p:spPr>
              <a:xfrm flipH="1" flipV="1">
                <a:off x="3119386" y="5019551"/>
                <a:ext cx="228587" cy="22173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EB142EB-4B36-93E2-4778-84A8DCD3F772}"/>
                  </a:ext>
                </a:extLst>
              </p:cNvPr>
              <p:cNvCxnSpPr>
                <a:cxnSpLocks/>
                <a:stCxn id="30" idx="7"/>
                <a:endCxn id="29" idx="3"/>
              </p:cNvCxnSpPr>
              <p:nvPr/>
            </p:nvCxnSpPr>
            <p:spPr>
              <a:xfrm flipV="1">
                <a:off x="1970851" y="4465195"/>
                <a:ext cx="303629" cy="2545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6EE1910-1BCE-2351-A588-3FC375DB8F8C}"/>
                  </a:ext>
                </a:extLst>
              </p:cNvPr>
              <p:cNvCxnSpPr>
                <a:cxnSpLocks/>
                <a:stCxn id="31" idx="1"/>
                <a:endCxn id="29" idx="5"/>
              </p:cNvCxnSpPr>
              <p:nvPr/>
            </p:nvCxnSpPr>
            <p:spPr>
              <a:xfrm flipH="1" flipV="1">
                <a:off x="2548966" y="4465195"/>
                <a:ext cx="295933" cy="27986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04EAE13D-7A05-C4E4-A75D-6EF916CB6E1D}"/>
                      </a:ext>
                    </a:extLst>
                  </p:cNvPr>
                  <p:cNvSpPr/>
                  <p:nvPr/>
                </p:nvSpPr>
                <p:spPr>
                  <a:xfrm>
                    <a:off x="2232186" y="5865697"/>
                    <a:ext cx="388183" cy="38818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04EAE13D-7A05-C4E4-A75D-6EF916CB6E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2186" y="5865697"/>
                    <a:ext cx="388183" cy="388183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7F63FD7A-7085-4BED-AB92-74238DE452B1}"/>
                      </a:ext>
                    </a:extLst>
                  </p:cNvPr>
                  <p:cNvSpPr/>
                  <p:nvPr/>
                </p:nvSpPr>
                <p:spPr>
                  <a:xfrm>
                    <a:off x="1674117" y="5874101"/>
                    <a:ext cx="388183" cy="388183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7F63FD7A-7085-4BED-AB92-74238DE452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74117" y="5874101"/>
                    <a:ext cx="388183" cy="388183"/>
                  </a:xfrm>
                  <a:prstGeom prst="ellipse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793F46D-AD28-81EC-8578-539910573014}"/>
                </a:ext>
              </a:extLst>
            </p:cNvPr>
            <p:cNvCxnSpPr>
              <a:cxnSpLocks/>
              <a:stCxn id="42" idx="0"/>
              <a:endCxn id="35" idx="5"/>
            </p:cNvCxnSpPr>
            <p:nvPr/>
          </p:nvCxnSpPr>
          <p:spPr>
            <a:xfrm flipH="1" flipV="1">
              <a:off x="2279938" y="5562635"/>
              <a:ext cx="146339" cy="3030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5279F3A-6399-A466-AF52-9460C67130DC}"/>
                </a:ext>
              </a:extLst>
            </p:cNvPr>
            <p:cNvCxnSpPr>
              <a:cxnSpLocks/>
              <a:stCxn id="43" idx="0"/>
              <a:endCxn id="35" idx="3"/>
            </p:cNvCxnSpPr>
            <p:nvPr/>
          </p:nvCxnSpPr>
          <p:spPr>
            <a:xfrm flipV="1">
              <a:off x="1868209" y="5562635"/>
              <a:ext cx="137243" cy="3114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152F3C-745B-9F6B-F71F-71D9BCF2895A}"/>
                  </a:ext>
                </a:extLst>
              </p:cNvPr>
              <p:cNvSpPr txBox="1"/>
              <p:nvPr/>
            </p:nvSpPr>
            <p:spPr>
              <a:xfrm>
                <a:off x="1928714" y="4970798"/>
                <a:ext cx="5719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152F3C-745B-9F6B-F71F-71D9BCF28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714" y="4970798"/>
                <a:ext cx="5719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2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20" grpId="0" uiExpand="1" build="p"/>
      <p:bldP spid="21" grpId="0"/>
      <p:bldP spid="22" grpId="0"/>
      <p:bldP spid="23" grpId="0"/>
      <p:bldP spid="24" grpId="0"/>
      <p:bldP spid="25" grpId="0"/>
      <p:bldP spid="26" grpId="0"/>
      <p:bldP spid="27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B398-EF64-30F9-4212-CA2ACC24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379666"/>
            <a:ext cx="10515600" cy="1325563"/>
          </a:xfrm>
        </p:spPr>
        <p:txBody>
          <a:bodyPr/>
          <a:lstStyle/>
          <a:p>
            <a:r>
              <a:rPr lang="en-US" dirty="0"/>
              <a:t>Communication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CA28B-6E09-8E44-5D55-998710422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467" y="1825623"/>
                <a:ext cx="5327024" cy="50303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Goal: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using as little communication as possible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CA28B-6E09-8E44-5D55-998710422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467" y="1825623"/>
                <a:ext cx="5327024" cy="5030345"/>
              </a:xfrm>
              <a:blipFill>
                <a:blip r:embed="rId2"/>
                <a:stretch>
                  <a:fillRect l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24AFE-AA7C-5ACD-65F6-8898F478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53AE8C2-5170-9C31-FB2A-E1B45F8010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7"/>
          <a:stretch/>
        </p:blipFill>
        <p:spPr>
          <a:xfrm>
            <a:off x="5855898" y="1905273"/>
            <a:ext cx="1785328" cy="3874509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4071B7A-0A8E-C457-E14D-762767A96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0"/>
          <a:stretch/>
        </p:blipFill>
        <p:spPr>
          <a:xfrm>
            <a:off x="10231214" y="1905273"/>
            <a:ext cx="1477310" cy="3874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B01F88-C444-F0BF-4E70-D188C0E1BF66}"/>
                  </a:ext>
                </a:extLst>
              </p:cNvPr>
              <p:cNvSpPr txBox="1"/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Alice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B01F88-C444-F0BF-4E70-D188C0E1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DDEBB-AEBD-E34C-1274-8C1A25BB16DC}"/>
                  </a:ext>
                </a:extLst>
              </p:cNvPr>
              <p:cNvSpPr txBox="1"/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Bob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DDEBB-AEBD-E34C-1274-8C1A25BB1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ED02C9-7AD3-9F74-5A3C-6ED986486EB6}"/>
              </a:ext>
            </a:extLst>
          </p:cNvPr>
          <p:cNvCxnSpPr>
            <a:cxnSpLocks/>
          </p:cNvCxnSpPr>
          <p:nvPr/>
        </p:nvCxnSpPr>
        <p:spPr>
          <a:xfrm>
            <a:off x="7728438" y="2330200"/>
            <a:ext cx="234876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02C22E-07B5-7982-EC89-2B8DE0ACD4F2}"/>
              </a:ext>
            </a:extLst>
          </p:cNvPr>
          <p:cNvSpPr txBox="1"/>
          <p:nvPr/>
        </p:nvSpPr>
        <p:spPr>
          <a:xfrm>
            <a:off x="7072808" y="1825625"/>
            <a:ext cx="362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channel</a:t>
            </a:r>
          </a:p>
        </p:txBody>
      </p:sp>
    </p:spTree>
    <p:extLst>
      <p:ext uri="{BB962C8B-B14F-4D97-AF65-F5344CB8AC3E}">
        <p14:creationId xmlns:p14="http://schemas.microsoft.com/office/powerpoint/2010/main" val="361664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C5325-1D4D-822D-C7DB-A8E39E8F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complexity of 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5F02F-A70F-FE33-DEF7-C2DA62AE55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EQ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35F02F-A70F-FE33-DEF7-C2DA62AE5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97192-71AD-1BE8-FFDB-D0FEB0A2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D05DE2-D773-A756-E8EF-4092D87C7BA9}"/>
                  </a:ext>
                </a:extLst>
              </p:cNvPr>
              <p:cNvSpPr/>
              <p:nvPr/>
            </p:nvSpPr>
            <p:spPr>
              <a:xfrm>
                <a:off x="1315279" y="4492624"/>
                <a:ext cx="9561442" cy="17571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Every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deterministic</a:t>
                </a:r>
                <a:r>
                  <a:rPr lang="en-US" sz="2800" dirty="0">
                    <a:solidFill>
                      <a:schemeClr val="tx1"/>
                    </a:solidFill>
                  </a:rPr>
                  <a:t> communication protocol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cost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ED05DE2-D773-A756-E8EF-4092D87C7B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279" y="4492624"/>
                <a:ext cx="9561442" cy="17571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13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90C9AD3-73B4-C810-1227-B04D5D8F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7539-05BF-D9C5-FBFB-ECF7E9EF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379666"/>
            <a:ext cx="10515600" cy="1325563"/>
          </a:xfrm>
        </p:spPr>
        <p:txBody>
          <a:bodyPr/>
          <a:lstStyle/>
          <a:p>
            <a:r>
              <a:rPr lang="en-US" dirty="0"/>
              <a:t>Randomized communication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347F3-7342-EE8E-454A-1022DD47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FEDF6B-A715-E67B-421E-8AEA6108A5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7"/>
          <a:stretch/>
        </p:blipFill>
        <p:spPr>
          <a:xfrm>
            <a:off x="5855898" y="1905273"/>
            <a:ext cx="1785328" cy="3874509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A6D8E1-12AB-2360-230A-F9287B4271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0"/>
          <a:stretch/>
        </p:blipFill>
        <p:spPr>
          <a:xfrm>
            <a:off x="10231214" y="1905273"/>
            <a:ext cx="1477310" cy="3874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9A6EBC-6F01-104B-EAEF-153169F365E2}"/>
                  </a:ext>
                </a:extLst>
              </p:cNvPr>
              <p:cNvSpPr txBox="1"/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Alice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9A6EBC-6F01-104B-EAEF-153169F36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CD1AB-A02D-4DC7-89DD-22F18E06914B}"/>
                  </a:ext>
                </a:extLst>
              </p:cNvPr>
              <p:cNvSpPr txBox="1"/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Bob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9CD1AB-A02D-4DC7-89DD-22F18E069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579345-B48E-0CC3-E535-8CBB8150235B}"/>
              </a:ext>
            </a:extLst>
          </p:cNvPr>
          <p:cNvCxnSpPr>
            <a:cxnSpLocks/>
          </p:cNvCxnSpPr>
          <p:nvPr/>
        </p:nvCxnSpPr>
        <p:spPr>
          <a:xfrm>
            <a:off x="7728438" y="2330200"/>
            <a:ext cx="234876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8F5212-0615-9924-B4B8-B02FF54DB264}"/>
              </a:ext>
            </a:extLst>
          </p:cNvPr>
          <p:cNvSpPr txBox="1"/>
          <p:nvPr/>
        </p:nvSpPr>
        <p:spPr>
          <a:xfrm>
            <a:off x="7072808" y="1825625"/>
            <a:ext cx="362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channel</a:t>
            </a:r>
          </a:p>
        </p:txBody>
      </p:sp>
      <p:pic>
        <p:nvPicPr>
          <p:cNvPr id="10" name="Picture 9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450C61AD-F1FD-0EE0-AD59-75B93BFE0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153" y="3492523"/>
            <a:ext cx="485035" cy="485035"/>
          </a:xfrm>
          <a:prstGeom prst="rect">
            <a:avLst/>
          </a:prstGeom>
        </p:spPr>
      </p:pic>
      <p:pic>
        <p:nvPicPr>
          <p:cNvPr id="11" name="Picture 10" descr="A close up of a coin&#10;&#10;Description automatically generated">
            <a:extLst>
              <a:ext uri="{FF2B5EF4-FFF2-40B4-BE49-F238E27FC236}">
                <a16:creationId xmlns:a16="http://schemas.microsoft.com/office/drawing/2014/main" id="{E81EC351-EFBE-1684-4888-1487E0726E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7205" y="3600010"/>
            <a:ext cx="485034" cy="485034"/>
          </a:xfrm>
          <a:prstGeom prst="rect">
            <a:avLst/>
          </a:prstGeo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C20F44F-045D-F658-EE1F-2EAEBF53B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0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DBD055-0469-DAF5-6C56-8525BA1EA5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</p:spPr>
            <p:txBody>
              <a:bodyPr/>
              <a:lstStyle/>
              <a:p>
                <a:r>
                  <a:rPr lang="en-US" dirty="0"/>
                  <a:t>Randomized communication 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DBD055-0469-DAF5-6C56-8525BA1EA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  <a:blipFill>
                <a:blip r:embed="rId2"/>
                <a:stretch>
                  <a:fillRect l="-2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39884-9E0A-7297-F74F-F7FEFEE4C8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4370" y="1690688"/>
                <a:ext cx="11757546" cy="48001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be any constant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Randomized protocols are exponentially better than deterministic protocols!</a:t>
                </a:r>
              </a:p>
              <a:p>
                <a:r>
                  <a:rPr lang="en-US" dirty="0"/>
                  <a:t>Proof: Next five slides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739884-9E0A-7297-F74F-F7FEFEE4C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4370" y="1690688"/>
                <a:ext cx="11757546" cy="4800156"/>
              </a:xfrm>
              <a:blipFill>
                <a:blip r:embed="rId3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B5999-B02A-48E9-9531-E01C78A4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5CE67A-B0D6-13BA-3C97-42FA7DE7AFCE}"/>
                  </a:ext>
                </a:extLst>
              </p:cNvPr>
              <p:cNvSpPr/>
              <p:nvPr/>
            </p:nvSpPr>
            <p:spPr>
              <a:xfrm>
                <a:off x="406022" y="2618318"/>
                <a:ext cx="11379956" cy="1917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randomized</a:t>
                </a:r>
                <a:r>
                  <a:rPr lang="en-US" sz="2800" dirty="0">
                    <a:solidFill>
                      <a:schemeClr val="tx1"/>
                    </a:solidFill>
                  </a:rPr>
                  <a:t> communication protocol with cost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error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25CE67A-B0D6-13BA-3C97-42FA7DE7AF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022" y="2618318"/>
                <a:ext cx="11379956" cy="1917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311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074ECE3-213C-1CA2-5364-32CCA5AAD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6B89599-CC07-7B50-F7AB-4AC639B298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</p:spPr>
            <p:txBody>
              <a:bodyPr/>
              <a:lstStyle/>
              <a:p>
                <a:r>
                  <a:rPr lang="en-US" dirty="0"/>
                  <a:t>Randomized protocol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6B89599-CC07-7B50-F7AB-4AC639B29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9903" y="365125"/>
                <a:ext cx="11491415" cy="1325563"/>
              </a:xfrm>
              <a:blipFill>
                <a:blip r:embed="rId2"/>
                <a:stretch>
                  <a:fillRect l="-2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A6B9E-3150-6CDE-E8F1-85E07AF94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2800" y="1828800"/>
                <a:ext cx="11491415" cy="4775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Think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as </a:t>
                </a:r>
                <a:r>
                  <a:rPr lang="en-US" dirty="0">
                    <a:solidFill>
                      <a:schemeClr val="accent1"/>
                    </a:solidFill>
                  </a:rPr>
                  <a:t>numbers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≤…</m:t>
                    </m:r>
                  </m:oMath>
                </a14:m>
                <a:r>
                  <a:rPr lang="en-US" dirty="0"/>
                  <a:t> be the sequence of all </a:t>
                </a:r>
                <a:r>
                  <a:rPr lang="en-US" dirty="0">
                    <a:solidFill>
                      <a:schemeClr val="accent1"/>
                    </a:solidFill>
                  </a:rPr>
                  <a:t>prime numbers</a:t>
                </a:r>
                <a:endParaRPr lang="en-US" dirty="0"/>
              </a:p>
              <a:p>
                <a:r>
                  <a:rPr lang="en-US" b="1" dirty="0"/>
                  <a:t>Protocol: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Alice picks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 uniformly at random </a:t>
                </a:r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(WLOG,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 is a power of two)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Alice sends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Bob sends a bit indicating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so, they accept, otherwise, they reject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8A6B9E-3150-6CDE-E8F1-85E07AF94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2800" y="1828800"/>
                <a:ext cx="11491415" cy="4775200"/>
              </a:xfrm>
              <a:blipFill>
                <a:blip r:embed="rId3"/>
                <a:stretch>
                  <a:fillRect l="-955" b="-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E3D63-D05F-8734-66DB-E4D40803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5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0EC5E-BEEC-6E75-BCFE-9C85E3ED3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4FF4-6BCE-C8A4-3DD8-D439995A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393469"/>
            <a:ext cx="10515600" cy="1325563"/>
          </a:xfrm>
        </p:spPr>
        <p:txBody>
          <a:bodyPr/>
          <a:lstStyle/>
          <a:p>
            <a:r>
              <a:rPr lang="en-US" dirty="0"/>
              <a:t>Analysis of the protocol: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94F2F-CFBE-7DD9-CBA1-B44FA4337C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320" y="1825625"/>
                <a:ext cx="11165840" cy="473212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✔️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mod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divides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BAD</m:t>
                    </m:r>
                  </m:oMath>
                </a14:m>
                <a:r>
                  <a:rPr lang="en-US" dirty="0"/>
                  <a:t> be the set of prime numbers that divide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BAD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∏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BAD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BAD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BAD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294F2F-CFBE-7DD9-CBA1-B44FA4337C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320" y="1825625"/>
                <a:ext cx="11165840" cy="4732124"/>
              </a:xfrm>
              <a:blipFill>
                <a:blip r:embed="rId2"/>
                <a:stretch>
                  <a:fillRect l="-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EFBF0-0CD7-0452-2A80-A5D162C1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AE6C253-BA42-6335-A0AE-A83DFFC4C793}"/>
                  </a:ext>
                </a:extLst>
              </p:cNvPr>
              <p:cNvSpPr/>
              <p:nvPr/>
            </p:nvSpPr>
            <p:spPr>
              <a:xfrm>
                <a:off x="9312000" y="260329"/>
                <a:ext cx="2743200" cy="151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1"/>
                    </a:solidFill>
                  </a:rPr>
                  <a:t>Protocol: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1400" dirty="0">
                    <a:solidFill>
                      <a:schemeClr val="tx1"/>
                    </a:solidFill>
                  </a:rPr>
                  <a:t>Pick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u.a.r.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1400" dirty="0">
                    <a:solidFill>
                      <a:schemeClr val="tx1"/>
                    </a:solidFill>
                  </a:rPr>
                  <a:t>Send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1400" dirty="0">
                    <a:solidFill>
                      <a:schemeClr val="tx1"/>
                    </a:solidFill>
                  </a:rPr>
                  <a:t>Check whether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AE6C253-BA42-6335-A0AE-A83DFFC4C7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000" y="260329"/>
                <a:ext cx="2743200" cy="1512000"/>
              </a:xfrm>
              <a:prstGeom prst="rect">
                <a:avLst/>
              </a:prstGeom>
              <a:blipFill>
                <a:blip r:embed="rId3"/>
                <a:stretch>
                  <a:fillRect l="-6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704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416B4F9-3E8B-27C2-7948-7EDC694FC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4444-745F-5E1A-6382-AED80620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the protocol: Efficiency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98CB9-9677-C3E6-2C0D-CBC152E34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8319" y="1554480"/>
                <a:ext cx="11319123" cy="50032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Sending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communication ✔️</a:t>
                </a:r>
              </a:p>
              <a:p>
                <a:r>
                  <a:rPr lang="en-US" dirty="0"/>
                  <a:t>Sending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costs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communication</a:t>
                </a:r>
              </a:p>
              <a:p>
                <a:r>
                  <a:rPr lang="en-US" dirty="0"/>
                  <a:t>How big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prime)?</a:t>
                </a:r>
              </a:p>
              <a:p>
                <a:pPr>
                  <a:lnSpc>
                    <a:spcPct val="200000"/>
                  </a:lnSpc>
                </a:pPr>
                <a:endParaRPr lang="en-US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✔️</a:t>
                </a:r>
              </a:p>
              <a:p>
                <a:r>
                  <a:rPr lang="en-US" dirty="0"/>
                  <a:t>All that remains is to prove Chebyshev’s Estimate… (Next two slides)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398CB9-9677-C3E6-2C0D-CBC152E34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8319" y="1554480"/>
                <a:ext cx="11319123" cy="5003269"/>
              </a:xfrm>
              <a:blipFill>
                <a:blip r:embed="rId3"/>
                <a:stretch>
                  <a:fillRect l="-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9DF7A-027C-3B65-1A3D-EB2794C1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A65C4D-22F8-F966-449C-528337B0F738}"/>
                  </a:ext>
                </a:extLst>
              </p:cNvPr>
              <p:cNvSpPr/>
              <p:nvPr/>
            </p:nvSpPr>
            <p:spPr>
              <a:xfrm>
                <a:off x="669803" y="3880697"/>
                <a:ext cx="10993877" cy="8441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Chebyshev’s Estimate: </a:t>
                </a:r>
                <a:r>
                  <a:rPr lang="en-US" sz="2800" dirty="0">
                    <a:solidFill>
                      <a:schemeClr val="tx1"/>
                    </a:solidFill>
                  </a:rPr>
                  <a:t>Let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be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</a:t>
                </a:r>
                <a:r>
                  <a:rPr lang="en-US" sz="2800" dirty="0" err="1">
                    <a:solidFill>
                      <a:schemeClr val="tx1"/>
                    </a:solidFill>
                  </a:rPr>
                  <a:t>th</a:t>
                </a:r>
                <a:r>
                  <a:rPr lang="en-US" sz="2800" dirty="0">
                    <a:solidFill>
                      <a:schemeClr val="tx1"/>
                    </a:solidFill>
                  </a:rPr>
                  <a:t> prime.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9A65C4D-22F8-F966-449C-528337B0F7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03" y="3880697"/>
                <a:ext cx="10993877" cy="844144"/>
              </a:xfrm>
              <a:prstGeom prst="rect">
                <a:avLst/>
              </a:prstGeom>
              <a:blipFill>
                <a:blip r:embed="rId4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D813515-D4F9-DA3D-5865-F1CA5AA9D9DB}"/>
                  </a:ext>
                </a:extLst>
              </p:cNvPr>
              <p:cNvSpPr/>
              <p:nvPr/>
            </p:nvSpPr>
            <p:spPr>
              <a:xfrm>
                <a:off x="9312000" y="260329"/>
                <a:ext cx="2743200" cy="1512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tx1"/>
                    </a:solidFill>
                  </a:rPr>
                  <a:t>Protocol: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1400" dirty="0">
                    <a:solidFill>
                      <a:schemeClr val="tx1"/>
                    </a:solidFill>
                  </a:rPr>
                  <a:t>Pick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lit/>
                          </m:r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 err="1">
                    <a:solidFill>
                      <a:schemeClr val="tx1"/>
                    </a:solidFill>
                  </a:rPr>
                  <a:t>u.a.r.</a:t>
                </a:r>
                <a:endParaRPr lang="en-US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1400" dirty="0">
                    <a:solidFill>
                      <a:schemeClr val="tx1"/>
                    </a:solidFill>
                  </a:rPr>
                  <a:t>Send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US" sz="1400" dirty="0">
                    <a:solidFill>
                      <a:schemeClr val="tx1"/>
                    </a:solidFill>
                  </a:rPr>
                  <a:t>Check whether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D813515-D4F9-DA3D-5865-F1CA5AA9D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000" y="260329"/>
                <a:ext cx="2743200" cy="1512000"/>
              </a:xfrm>
              <a:prstGeom prst="rect">
                <a:avLst/>
              </a:prstGeom>
              <a:blipFill>
                <a:blip r:embed="rId5"/>
                <a:stretch>
                  <a:fillRect l="-6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04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194443</TotalTime>
  <Words>1548</Words>
  <Application>Microsoft Office PowerPoint</Application>
  <PresentationFormat>Widescreen</PresentationFormat>
  <Paragraphs>203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2025 Instructor: William Hoza</vt:lpstr>
      <vt:lpstr>Communication Complexity</vt:lpstr>
      <vt:lpstr>Communication complexity</vt:lpstr>
      <vt:lpstr>Communication complexity of equality</vt:lpstr>
      <vt:lpstr>Randomized communication complexity</vt:lpstr>
      <vt:lpstr>Randomized communication complexity of 〖"EQ" 〗_n</vt:lpstr>
      <vt:lpstr>Randomized protocol for 〖"EQ" 〗_n</vt:lpstr>
      <vt:lpstr>Analysis of the protocol: Correctness</vt:lpstr>
      <vt:lpstr>Analysis of the protocol: Efficiency</vt:lpstr>
      <vt:lpstr>Step 1: Legendre’s Formula</vt:lpstr>
      <vt:lpstr>Proof of Chebyshev’s Estimate</vt:lpstr>
      <vt:lpstr>Randomized communication complexity of 〖"EQ" 〗_n</vt:lpstr>
      <vt:lpstr>Which problems can be solved through computation?</vt:lpstr>
      <vt:lpstr>Randomized Turing machines</vt:lpstr>
      <vt:lpstr>Randomized Turing machines</vt:lpstr>
      <vt:lpstr>Acceptance probability</vt:lpstr>
      <vt:lpstr>Randomized TMs: Deciding a language</vt:lpstr>
      <vt:lpstr>The complexity class "BPP"</vt:lpstr>
      <vt:lpstr>Example: High school algebra</vt:lpstr>
      <vt:lpstr>Arithmetic formulas</vt:lpstr>
      <vt:lpstr>Polynomial identity testing</vt:lpstr>
      <vt:lpstr>Example: Polynomial identity testing</vt:lpstr>
      <vt:lpstr>Polynomial identity testing</vt:lpstr>
      <vt:lpstr>Evaluating an arithmetic formula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1111</cp:revision>
  <dcterms:created xsi:type="dcterms:W3CDTF">2022-12-12T23:26:37Z</dcterms:created>
  <dcterms:modified xsi:type="dcterms:W3CDTF">2025-04-18T20:47:30Z</dcterms:modified>
</cp:coreProperties>
</file>