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00" r:id="rId2"/>
    <p:sldId id="423" r:id="rId3"/>
    <p:sldId id="854" r:id="rId4"/>
    <p:sldId id="875" r:id="rId5"/>
    <p:sldId id="877" r:id="rId6"/>
    <p:sldId id="878" r:id="rId7"/>
    <p:sldId id="604" r:id="rId8"/>
    <p:sldId id="556" r:id="rId9"/>
    <p:sldId id="584" r:id="rId10"/>
    <p:sldId id="585" r:id="rId11"/>
    <p:sldId id="831" r:id="rId12"/>
    <p:sldId id="588" r:id="rId13"/>
    <p:sldId id="829" r:id="rId14"/>
    <p:sldId id="591" r:id="rId15"/>
    <p:sldId id="882" r:id="rId16"/>
    <p:sldId id="832" r:id="rId17"/>
    <p:sldId id="884" r:id="rId18"/>
    <p:sldId id="883" r:id="rId19"/>
    <p:sldId id="596" r:id="rId20"/>
    <p:sldId id="692" r:id="rId21"/>
    <p:sldId id="693" r:id="rId22"/>
    <p:sldId id="694" r:id="rId23"/>
    <p:sldId id="889" r:id="rId24"/>
    <p:sldId id="885" r:id="rId25"/>
    <p:sldId id="888" r:id="rId26"/>
    <p:sldId id="890" r:id="rId27"/>
    <p:sldId id="891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166" autoAdjust="0"/>
  </p:normalViewPr>
  <p:slideViewPr>
    <p:cSldViewPr snapToGrid="0">
      <p:cViewPr>
        <p:scale>
          <a:sx n="60" d="100"/>
          <a:sy n="60" d="100"/>
        </p:scale>
        <p:origin x="2064" y="10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3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0.png"/><Relationship Id="rId13" Type="http://schemas.openxmlformats.org/officeDocument/2006/relationships/image" Target="../media/image1811.png"/><Relationship Id="rId3" Type="http://schemas.openxmlformats.org/officeDocument/2006/relationships/image" Target="../media/image171.png"/><Relationship Id="rId7" Type="http://schemas.openxmlformats.org/officeDocument/2006/relationships/image" Target="../media/image1750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0.png"/><Relationship Id="rId10" Type="http://schemas.openxmlformats.org/officeDocument/2006/relationships/image" Target="../media/image1780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810.png"/><Relationship Id="rId7" Type="http://schemas.openxmlformats.org/officeDocument/2006/relationships/image" Target="../media/image13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01.png"/><Relationship Id="rId10" Type="http://schemas.openxmlformats.org/officeDocument/2006/relationships/image" Target="../media/image161.png"/><Relationship Id="rId4" Type="http://schemas.openxmlformats.org/officeDocument/2006/relationships/image" Target="../media/image910.png"/><Relationship Id="rId9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8.png"/><Relationship Id="rId7" Type="http://schemas.openxmlformats.org/officeDocument/2006/relationships/image" Target="../media/image40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9.png"/><Relationship Id="rId7" Type="http://schemas.openxmlformats.org/officeDocument/2006/relationships/image" Target="../media/image6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4.png"/><Relationship Id="rId5" Type="http://schemas.openxmlformats.org/officeDocument/2006/relationships/image" Target="../media/image67.png"/><Relationship Id="rId10" Type="http://schemas.openxmlformats.org/officeDocument/2006/relationships/image" Target="../media/image73.png"/><Relationship Id="rId4" Type="http://schemas.openxmlformats.org/officeDocument/2006/relationships/image" Target="../media/image66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77.png"/><Relationship Id="rId7" Type="http://schemas.openxmlformats.org/officeDocument/2006/relationships/image" Target="../media/image72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1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9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890.png"/><Relationship Id="rId3" Type="http://schemas.openxmlformats.org/officeDocument/2006/relationships/image" Target="../media/image780.png"/><Relationship Id="rId7" Type="http://schemas.openxmlformats.org/officeDocument/2006/relationships/image" Target="../media/image830.png"/><Relationship Id="rId12" Type="http://schemas.openxmlformats.org/officeDocument/2006/relationships/image" Target="../media/image88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11" Type="http://schemas.openxmlformats.org/officeDocument/2006/relationships/image" Target="../media/image870.png"/><Relationship Id="rId5" Type="http://schemas.openxmlformats.org/officeDocument/2006/relationships/image" Target="../media/image811.png"/><Relationship Id="rId15" Type="http://schemas.openxmlformats.org/officeDocument/2006/relationships/image" Target="../media/image91.png"/><Relationship Id="rId10" Type="http://schemas.openxmlformats.org/officeDocument/2006/relationships/image" Target="../media/image860.png"/><Relationship Id="rId4" Type="http://schemas.openxmlformats.org/officeDocument/2006/relationships/image" Target="../media/image790.png"/><Relationship Id="rId9" Type="http://schemas.openxmlformats.org/officeDocument/2006/relationships/image" Target="../media/image850.png"/><Relationship Id="rId14" Type="http://schemas.openxmlformats.org/officeDocument/2006/relationships/image" Target="../media/image9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.png"/><Relationship Id="rId7" Type="http://schemas.openxmlformats.org/officeDocument/2006/relationships/image" Target="../media/image6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98.png"/><Relationship Id="rId7" Type="http://schemas.openxmlformats.org/officeDocument/2006/relationships/image" Target="../media/image104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99.png"/><Relationship Id="rId9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.png"/><Relationship Id="rId7" Type="http://schemas.openxmlformats.org/officeDocument/2006/relationships/image" Target="../media/image6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559B-A9C5-A6A0-5D11-AF06890E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B851-E17E-CF25-2E8F-035AA511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252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Helpful picture: We are given a set of “dominos”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Goal: Determine whether it is possible to generate a “match”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which the sequence of symbols on top equals the sequence of symbols on the bottom</a:t>
            </a:r>
          </a:p>
          <a:p>
            <a:pPr>
              <a:lnSpc>
                <a:spcPct val="150000"/>
              </a:lnSpc>
            </a:pPr>
            <a:r>
              <a:rPr lang="en-US" dirty="0"/>
              <a:t>Using the same domino multiple times is permitted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4A76-CCD1-DF35-D2EA-B2FED4F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1A39C-0B6D-E261-6ED1-293F579D84C8}"/>
              </a:ext>
            </a:extLst>
          </p:cNvPr>
          <p:cNvGrpSpPr/>
          <p:nvPr/>
        </p:nvGrpSpPr>
        <p:grpSpPr>
          <a:xfrm>
            <a:off x="1541721" y="2307153"/>
            <a:ext cx="3788733" cy="680484"/>
            <a:chOff x="1541721" y="2307153"/>
            <a:chExt cx="3788733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/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/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/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/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/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918C4-5EFB-49B9-84A0-320C4A99DF8F}"/>
              </a:ext>
            </a:extLst>
          </p:cNvPr>
          <p:cNvGrpSpPr/>
          <p:nvPr/>
        </p:nvGrpSpPr>
        <p:grpSpPr>
          <a:xfrm>
            <a:off x="1935125" y="3871893"/>
            <a:ext cx="3819514" cy="680484"/>
            <a:chOff x="1935125" y="3871893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/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/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/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/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/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/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/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3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B72D13A-4F14-6632-AF6F-7641C2E0D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DE50-04A6-91FB-1FF4-EAA2194F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9CF8-DA69-6945-386C-E362067A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Suppose we are given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is a </a:t>
            </a:r>
            <a:r>
              <a:rPr lang="en-US" dirty="0">
                <a:solidFill>
                  <a:schemeClr val="accent1"/>
                </a:solidFill>
              </a:rPr>
              <a:t>YES</a:t>
            </a:r>
            <a:r>
              <a:rPr lang="en-US" dirty="0"/>
              <a:t> case.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9F413-9D2F-367E-5B59-BFBA654A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9FC6F1-65ED-E05F-34CE-02A8D9365FEE}"/>
              </a:ext>
            </a:extLst>
          </p:cNvPr>
          <p:cNvGrpSpPr/>
          <p:nvPr/>
        </p:nvGrpSpPr>
        <p:grpSpPr>
          <a:xfrm>
            <a:off x="1436721" y="2615682"/>
            <a:ext cx="3467547" cy="680484"/>
            <a:chOff x="1436721" y="2615682"/>
            <a:chExt cx="3467547" cy="6804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FEB44F-EF61-536A-90F0-9ECF8B5B6967}"/>
                </a:ext>
              </a:extLst>
            </p:cNvPr>
            <p:cNvGrpSpPr/>
            <p:nvPr/>
          </p:nvGrpSpPr>
          <p:grpSpPr>
            <a:xfrm>
              <a:off x="1436721" y="2615682"/>
              <a:ext cx="2492451" cy="680484"/>
              <a:chOff x="1436721" y="2615682"/>
              <a:chExt cx="2492451" cy="680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E5EBA71-420A-7764-4E93-5A881607B1A1}"/>
                      </a:ext>
                    </a:extLst>
                  </p:cNvPr>
                  <p:cNvSpPr/>
                  <p:nvPr/>
                </p:nvSpPr>
                <p:spPr>
                  <a:xfrm>
                    <a:off x="1436721" y="2615682"/>
                    <a:ext cx="542259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E5EBA71-420A-7764-4E93-5A881607B1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721" y="2615682"/>
                    <a:ext cx="542259" cy="6804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D218B3DD-3E66-4E4A-05DC-4813937EDD13}"/>
                      </a:ext>
                    </a:extLst>
                  </p:cNvPr>
                  <p:cNvSpPr/>
                  <p:nvPr/>
                </p:nvSpPr>
                <p:spPr>
                  <a:xfrm>
                    <a:off x="2411817" y="2615682"/>
                    <a:ext cx="542259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D218B3DD-3E66-4E4A-05DC-4813937EDD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817" y="2615682"/>
                    <a:ext cx="542259" cy="6804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988BD10-F3D3-0FE0-E503-9D7A78923104}"/>
                      </a:ext>
                    </a:extLst>
                  </p:cNvPr>
                  <p:cNvSpPr/>
                  <p:nvPr/>
                </p:nvSpPr>
                <p:spPr>
                  <a:xfrm>
                    <a:off x="3386913" y="2615682"/>
                    <a:ext cx="542259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ϵ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988BD10-F3D3-0FE0-E503-9D7A789231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3" y="2615682"/>
                    <a:ext cx="542259" cy="6804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A71397B-D4D1-68BE-5C34-5CA9A5047DDA}"/>
                    </a:ext>
                  </a:extLst>
                </p:cNvPr>
                <p:cNvSpPr/>
                <p:nvPr/>
              </p:nvSpPr>
              <p:spPr>
                <a:xfrm>
                  <a:off x="4362009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A71397B-D4D1-68BE-5C34-5CA9A5047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009" y="2615682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2DCB3-E358-4110-1FAD-25858AE69953}"/>
              </a:ext>
            </a:extLst>
          </p:cNvPr>
          <p:cNvGrpSpPr/>
          <p:nvPr/>
        </p:nvGrpSpPr>
        <p:grpSpPr>
          <a:xfrm>
            <a:off x="1716775" y="4414783"/>
            <a:ext cx="5360771" cy="680484"/>
            <a:chOff x="1716775" y="4414783"/>
            <a:chExt cx="5360771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1E80445-1CE0-BE15-B610-307746D0477A}"/>
                    </a:ext>
                  </a:extLst>
                </p:cNvPr>
                <p:cNvSpPr/>
                <p:nvPr/>
              </p:nvSpPr>
              <p:spPr>
                <a:xfrm>
                  <a:off x="1716775" y="441478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1E80445-1CE0-BE15-B610-307746D0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775" y="4414783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B098867-2610-E80A-7B8E-C164A846B52B}"/>
                    </a:ext>
                  </a:extLst>
                </p:cNvPr>
                <p:cNvSpPr/>
                <p:nvPr/>
              </p:nvSpPr>
              <p:spPr>
                <a:xfrm>
                  <a:off x="2259034" y="441478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B098867-2610-E80A-7B8E-C164A846B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034" y="441478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D79123A-DB0E-E93D-A115-6366B7EB074F}"/>
                    </a:ext>
                  </a:extLst>
                </p:cNvPr>
                <p:cNvSpPr/>
                <p:nvPr/>
              </p:nvSpPr>
              <p:spPr>
                <a:xfrm>
                  <a:off x="2801293" y="441478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D79123A-DB0E-E93D-A115-6366B7EB07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293" y="441478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0D4FC6-59AD-4832-D5B3-982636D91B73}"/>
                    </a:ext>
                  </a:extLst>
                </p:cNvPr>
                <p:cNvSpPr/>
                <p:nvPr/>
              </p:nvSpPr>
              <p:spPr>
                <a:xfrm>
                  <a:off x="3343552" y="441478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0D4FC6-59AD-4832-D5B3-982636D91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552" y="441478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BA2A71-14B7-CE66-0F56-E1FD80857605}"/>
                    </a:ext>
                  </a:extLst>
                </p:cNvPr>
                <p:cNvSpPr txBox="1"/>
                <p:nvPr/>
              </p:nvSpPr>
              <p:spPr>
                <a:xfrm>
                  <a:off x="4079164" y="4431859"/>
                  <a:ext cx="2998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1100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1100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BA2A71-14B7-CE66-0F56-E1FD80857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164" y="4431859"/>
                  <a:ext cx="2998382" cy="646331"/>
                </a:xfrm>
                <a:prstGeom prst="rect">
                  <a:avLst/>
                </a:prstGeom>
                <a:blipFill>
                  <a:blip r:embed="rId10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6F6A-FD8E-5CFF-AD08-EA81B25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21FFD-168A-A80B-D1EA-C292608EB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we are given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is a </a:t>
                </a:r>
                <a:r>
                  <a:rPr lang="en-US" dirty="0">
                    <a:solidFill>
                      <a:schemeClr val="accent1"/>
                    </a:solidFill>
                  </a:rPr>
                  <a:t>NO</a:t>
                </a:r>
                <a:r>
                  <a:rPr lang="en-US" dirty="0"/>
                  <a:t> case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</a:t>
                </a:r>
                <a:r>
                  <a:rPr lang="en-US" dirty="0"/>
                  <a:t> A match would have to start with         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But a sequence containing          cannot be a match, because such a sequence has more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dirty="0"/>
                  <a:t> symbols on the bottom than on the top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21FFD-168A-A80B-D1EA-C292608EB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6E79-924B-FDD9-C3A3-E2D520C0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E89F46-F059-A187-7A33-A73786B95BD0}"/>
              </a:ext>
            </a:extLst>
          </p:cNvPr>
          <p:cNvGrpSpPr/>
          <p:nvPr/>
        </p:nvGrpSpPr>
        <p:grpSpPr>
          <a:xfrm>
            <a:off x="1436721" y="2615682"/>
            <a:ext cx="2492451" cy="680484"/>
            <a:chOff x="1436721" y="2615682"/>
            <a:chExt cx="2492451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101291D-1338-425F-0EAE-EEDAB227AB1F}"/>
                    </a:ext>
                  </a:extLst>
                </p:cNvPr>
                <p:cNvSpPr/>
                <p:nvPr/>
              </p:nvSpPr>
              <p:spPr>
                <a:xfrm>
                  <a:off x="1436721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#$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101291D-1338-425F-0EAE-EEDAB227A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721" y="2615682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5AE5FA-0CAF-6278-0661-2017ADA8B418}"/>
                    </a:ext>
                  </a:extLst>
                </p:cNvPr>
                <p:cNvSpPr/>
                <p:nvPr/>
              </p:nvSpPr>
              <p:spPr>
                <a:xfrm>
                  <a:off x="2411817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$#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$#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5AE5FA-0CAF-6278-0661-2017ADA8B4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17" y="2615682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AADBF10-E6D6-D1F1-A0F2-B4012F342121}"/>
                    </a:ext>
                  </a:extLst>
                </p:cNvPr>
                <p:cNvSpPr/>
                <p:nvPr/>
              </p:nvSpPr>
              <p:spPr>
                <a:xfrm>
                  <a:off x="3386913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$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#$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AADBF10-E6D6-D1F1-A0F2-B4012F3421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913" y="2615682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A94CBD-F968-8A2F-3B15-0AE78B3963FF}"/>
                  </a:ext>
                </a:extLst>
              </p:cNvPr>
              <p:cNvSpPr/>
              <p:nvPr/>
            </p:nvSpPr>
            <p:spPr>
              <a:xfrm>
                <a:off x="7062229" y="4158233"/>
                <a:ext cx="542259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#$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A94CBD-F968-8A2F-3B15-0AE78B396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229" y="4158233"/>
                <a:ext cx="542259" cy="680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2A056D0-74AC-B3CA-DF0D-17717E4B15DE}"/>
                  </a:ext>
                </a:extLst>
              </p:cNvPr>
              <p:cNvSpPr/>
              <p:nvPr/>
            </p:nvSpPr>
            <p:spPr>
              <a:xfrm>
                <a:off x="5095526" y="4970122"/>
                <a:ext cx="542259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#$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2A056D0-74AC-B3CA-DF0D-17717E4B1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526" y="4970122"/>
                <a:ext cx="542259" cy="6804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0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4B4CED4-9927-E95D-4D20-36766C07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8748BBCA-ECDC-D058-CE55-3BD0B72C59AC}"/>
              </a:ext>
            </a:extLst>
          </p:cNvPr>
          <p:cNvSpPr/>
          <p:nvPr/>
        </p:nvSpPr>
        <p:spPr>
          <a:xfrm>
            <a:off x="2002704" y="5376518"/>
            <a:ext cx="6194239" cy="392158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527AC-1E29-2CFB-B20E-F3FF9FD6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Post’s correspondence problem, formulated as a language: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Proof on the upcoming 18 slides. Outline:</a:t>
                </a:r>
              </a:p>
              <a:p>
                <a:pPr lvl="1"/>
                <a:r>
                  <a:rPr lang="en-US" dirty="0"/>
                  <a:t>Step 1: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to a modified version (“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”)</a:t>
                </a:r>
              </a:p>
              <a:p>
                <a:pPr lvl="1"/>
                <a:r>
                  <a:rPr lang="en-US" dirty="0"/>
                  <a:t>Step 2: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8F9A-B22F-07D9-10D8-1E767D0A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6F22-E649-40D9-9702-E5C18319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difference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: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, matches must start with the </a:t>
                </a:r>
                <a:r>
                  <a:rPr lang="en-US" dirty="0">
                    <a:solidFill>
                      <a:schemeClr val="accent1"/>
                    </a:solidFill>
                  </a:rPr>
                  <a:t>first</a:t>
                </a:r>
                <a:r>
                  <a:rPr lang="en-US" dirty="0"/>
                  <a:t> domino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We’ll use a double outline to indicate the special first domino: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  <a:blipFill>
                <a:blip r:embed="rId2"/>
                <a:stretch>
                  <a:fillRect l="-916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FA307-473B-A947-B647-5296964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29CD56-E275-A0D7-5477-068CE0FB8ED5}"/>
                  </a:ext>
                </a:extLst>
              </p:cNvPr>
              <p:cNvSpPr/>
              <p:nvPr/>
            </p:nvSpPr>
            <p:spPr>
              <a:xfrm>
                <a:off x="9676896" y="4146881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 cmpd="db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29CD56-E275-A0D7-5477-068CE0FB8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896" y="4146881"/>
                <a:ext cx="696878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B8C664-4130-4C27-5578-691B93CE7AE9}"/>
                  </a:ext>
                </a:extLst>
              </p:cNvPr>
              <p:cNvSpPr/>
              <p:nvPr/>
            </p:nvSpPr>
            <p:spPr>
              <a:xfrm>
                <a:off x="3610654" y="507331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B8C664-4130-4C27-5578-691B93CE7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654" y="5073311"/>
                <a:ext cx="4995500" cy="1160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10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F73A6FB-E0B0-80EA-9DF2-AD0AEC52D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AD269C-1C49-AF0E-197C-8F72DB70D3F0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4F8DA5-40A3-C54B-4B15-34BD802C96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4F8DA5-40A3-C54B-4B15-34BD802C9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D3A6E-6004-F895-DFF7-102542CCE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D3A6E-6004-F895-DFF7-102542CCE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00A3-0BA8-C469-B8B4-2719EACF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084F0A8C-5800-A882-F595-2AA3ADC04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9E8F5CA-1886-2654-0970-32DB2E98A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BB31A0F9-A112-7711-2BAF-7CDF34F86FC6}"/>
              </a:ext>
            </a:extLst>
          </p:cNvPr>
          <p:cNvSpPr/>
          <p:nvPr/>
        </p:nvSpPr>
        <p:spPr>
          <a:xfrm>
            <a:off x="2104102" y="4211999"/>
            <a:ext cx="7032698" cy="417635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FE8DFD-31F6-4ED2-8760-6855D7286AC4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(details on upcoming slides)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FE8DFD-31F6-4ED2-8760-6855D7286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 r="-7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534E03B-C513-F68D-2B6D-DD15E8952E22}"/>
              </a:ext>
            </a:extLst>
          </p:cNvPr>
          <p:cNvGrpSpPr/>
          <p:nvPr/>
        </p:nvGrpSpPr>
        <p:grpSpPr>
          <a:xfrm>
            <a:off x="53333" y="3333600"/>
            <a:ext cx="868728" cy="3157244"/>
            <a:chOff x="53333" y="3677306"/>
            <a:chExt cx="86872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B83B2F99-767C-AA86-BF05-4FC4FC8CEE79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14C301-C15E-83B2-D8CC-11CC1C40A68D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14C301-C15E-83B2-D8CC-11CC1C40A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8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24 C -0.07304 -0.04352 -0.125 0.03426 -0.11575 0.15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uiExpand="1" build="p"/>
      <p:bldP spid="6" grpId="0" animBg="1"/>
      <p:bldP spid="7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1BB6-5A23-424D-BCC2-57875C604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89E529-B4E1-B0D2-F2EC-6C984A9807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89E529-B4E1-B0D2-F2EC-6C984A980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B5224-F8EC-C5AE-CD91-4D5F9EE87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209" y="1825625"/>
                <a:ext cx="1121599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are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Our job is to produce a sequence of dominos</a:t>
                </a:r>
              </a:p>
              <a:p>
                <a:r>
                  <a:rPr lang="en-US" dirty="0"/>
                  <a:t>Plan: Produce dominos such that constructing a match is equivalent to constructing a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 computation history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B5224-F8EC-C5AE-CD91-4D5F9EE87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209" y="1825625"/>
                <a:ext cx="11215991" cy="4351338"/>
              </a:xfrm>
              <a:blipFill>
                <a:blip r:embed="rId3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C520C-BEAE-02BD-ABB8-6108CE4E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8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52D1BEB-17B0-DD5F-BAAE-5F87AC18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D69899-F920-C0FE-5210-4079C996F5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8524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Reducing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D69899-F920-C0FE-5210-4079C996F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8524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22604-47A0-6AD5-BC5A-1C5AFDAAD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488" y="1099458"/>
                <a:ext cx="12032512" cy="575651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initial configuration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Dominos:</a:t>
                </a:r>
              </a:p>
              <a:p>
                <a:pPr>
                  <a:lnSpc>
                    <a:spcPct val="180000"/>
                  </a:lnSpc>
                </a:pPr>
                <a:r>
                  <a:rPr lang="en-US" dirty="0"/>
                  <a:t> 	          ,         ,         , and</a:t>
                </a:r>
              </a:p>
              <a:p>
                <a:pPr>
                  <a:lnSpc>
                    <a:spcPct val="18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b="0" dirty="0"/>
                  <a:t>, we include                 , and we include 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we include                  , and we include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80000"/>
                  </a:lnSpc>
                </a:pPr>
                <a:r>
                  <a:rPr lang="en-US" dirty="0"/>
                  <a:t>        ,                 , and  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22604-47A0-6AD5-BC5A-1C5AFDAAD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88" y="1099458"/>
                <a:ext cx="12032512" cy="5756512"/>
              </a:xfrm>
              <a:blipFill>
                <a:blip r:embed="rId3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B70A-E17B-6EEA-4CBB-86BAA10B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86BFDA-290D-0245-3A29-6BA8ABAF09DB}"/>
              </a:ext>
            </a:extLst>
          </p:cNvPr>
          <p:cNvGrpSpPr/>
          <p:nvPr/>
        </p:nvGrpSpPr>
        <p:grpSpPr>
          <a:xfrm>
            <a:off x="571122" y="5657349"/>
            <a:ext cx="3909614" cy="680484"/>
            <a:chOff x="571122" y="5657349"/>
            <a:chExt cx="39096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72E232-A49B-D1F1-2EE5-EE644B72D801}"/>
                    </a:ext>
                  </a:extLst>
                </p:cNvPr>
                <p:cNvSpPr/>
                <p:nvPr/>
              </p:nvSpPr>
              <p:spPr>
                <a:xfrm>
                  <a:off x="571122" y="5657349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72E232-A49B-D1F1-2EE5-EE644B72D8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22" y="5657349"/>
                  <a:ext cx="399972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08AA4B0-6462-8800-9162-A64F27F07D9C}"/>
                    </a:ext>
                  </a:extLst>
                </p:cNvPr>
                <p:cNvSpPr/>
                <p:nvPr/>
              </p:nvSpPr>
              <p:spPr>
                <a:xfrm>
                  <a:off x="1436056" y="5657349"/>
                  <a:ext cx="99336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08AA4B0-6462-8800-9162-A64F27F07D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056" y="5657349"/>
                  <a:ext cx="993367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63594C6-5659-DE5D-780F-64599766ED38}"/>
                    </a:ext>
                  </a:extLst>
                </p:cNvPr>
                <p:cNvSpPr/>
                <p:nvPr/>
              </p:nvSpPr>
              <p:spPr>
                <a:xfrm>
                  <a:off x="3487370" y="5657349"/>
                  <a:ext cx="99336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eject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63594C6-5659-DE5D-780F-64599766E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370" y="5657349"/>
                  <a:ext cx="993366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7E965B-718D-64B3-6C73-DCDEF92E4730}"/>
              </a:ext>
            </a:extLst>
          </p:cNvPr>
          <p:cNvGrpSpPr/>
          <p:nvPr/>
        </p:nvGrpSpPr>
        <p:grpSpPr>
          <a:xfrm>
            <a:off x="526721" y="2140493"/>
            <a:ext cx="4948607" cy="680484"/>
            <a:chOff x="526721" y="2140493"/>
            <a:chExt cx="4948607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91184A-27CE-6801-A9F7-CFA300E578F2}"/>
                    </a:ext>
                  </a:extLst>
                </p:cNvPr>
                <p:cNvSpPr/>
                <p:nvPr/>
              </p:nvSpPr>
              <p:spPr>
                <a:xfrm>
                  <a:off x="526721" y="2140493"/>
                  <a:ext cx="122541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0" cmpd="dbl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91184A-27CE-6801-A9F7-CFA300E578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721" y="2140493"/>
                  <a:ext cx="1225417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9524EC7-CFB6-ED4E-F682-A8E7E07BAD5D}"/>
                    </a:ext>
                  </a:extLst>
                </p:cNvPr>
                <p:cNvSpPr/>
                <p:nvPr/>
              </p:nvSpPr>
              <p:spPr>
                <a:xfrm>
                  <a:off x="4439670" y="2140493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9524EC7-CFB6-ED4E-F682-A8E7E07BA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670" y="2140493"/>
                  <a:ext cx="1035658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F1B35A-DD01-F16A-84DA-32BACE4C9149}"/>
                    </a:ext>
                  </a:extLst>
                </p:cNvPr>
                <p:cNvSpPr/>
                <p:nvPr/>
              </p:nvSpPr>
              <p:spPr>
                <a:xfrm>
                  <a:off x="2230797" y="2140493"/>
                  <a:ext cx="396713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F1B35A-DD01-F16A-84DA-32BACE4C91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97" y="2140493"/>
                  <a:ext cx="396713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279B70C-249C-2F4B-545B-115237D29729}"/>
                    </a:ext>
                  </a:extLst>
                </p:cNvPr>
                <p:cNvSpPr/>
                <p:nvPr/>
              </p:nvSpPr>
              <p:spPr>
                <a:xfrm>
                  <a:off x="3053942" y="2140493"/>
                  <a:ext cx="41171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279B70C-249C-2F4B-545B-115237D297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942" y="2140493"/>
                  <a:ext cx="411716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8C120C-D75C-1B98-FA9E-64D0C21BB5BB}"/>
              </a:ext>
            </a:extLst>
          </p:cNvPr>
          <p:cNvGrpSpPr/>
          <p:nvPr/>
        </p:nvGrpSpPr>
        <p:grpSpPr>
          <a:xfrm>
            <a:off x="5265286" y="3936800"/>
            <a:ext cx="3918586" cy="686932"/>
            <a:chOff x="5265286" y="3936800"/>
            <a:chExt cx="3918586" cy="686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FBF38D5-232C-3D9A-ACB1-70B050EE4C98}"/>
                    </a:ext>
                  </a:extLst>
                </p:cNvPr>
                <p:cNvSpPr/>
                <p:nvPr/>
              </p:nvSpPr>
              <p:spPr>
                <a:xfrm>
                  <a:off x="5265286" y="3943248"/>
                  <a:ext cx="9104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FBF38D5-232C-3D9A-ACB1-70B050EE4C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286" y="3943248"/>
                  <a:ext cx="910458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B64DFB7-E192-138D-36D7-730F03C0C232}"/>
                    </a:ext>
                  </a:extLst>
                </p:cNvPr>
                <p:cNvSpPr/>
                <p:nvPr/>
              </p:nvSpPr>
              <p:spPr>
                <a:xfrm>
                  <a:off x="8486994" y="3936800"/>
                  <a:ext cx="69687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𝑏𝑎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B64DFB7-E192-138D-36D7-730F03C0C2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994" y="3936800"/>
                  <a:ext cx="696878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551B0D-424C-86A3-769C-321847AE89B2}"/>
              </a:ext>
            </a:extLst>
          </p:cNvPr>
          <p:cNvGrpSpPr/>
          <p:nvPr/>
        </p:nvGrpSpPr>
        <p:grpSpPr>
          <a:xfrm>
            <a:off x="5265286" y="4839619"/>
            <a:ext cx="3918586" cy="688147"/>
            <a:chOff x="5265286" y="4839619"/>
            <a:chExt cx="3918586" cy="68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F0FF5E-3669-78CD-047D-FAC2096BB64C}"/>
                    </a:ext>
                  </a:extLst>
                </p:cNvPr>
                <p:cNvSpPr/>
                <p:nvPr/>
              </p:nvSpPr>
              <p:spPr>
                <a:xfrm>
                  <a:off x="8486994" y="4847282"/>
                  <a:ext cx="69687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F0FF5E-3669-78CD-047D-FAC2096BB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994" y="4847282"/>
                  <a:ext cx="696878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1C6077E-331F-8A04-5459-CD9193D880FB}"/>
                    </a:ext>
                  </a:extLst>
                </p:cNvPr>
                <p:cNvSpPr/>
                <p:nvPr/>
              </p:nvSpPr>
              <p:spPr>
                <a:xfrm>
                  <a:off x="5265286" y="4839619"/>
                  <a:ext cx="9104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1C6077E-331F-8A04-5459-CD9193D8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286" y="4839619"/>
                  <a:ext cx="910458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144EA-2C34-996D-702A-6AFF6B4878E2}"/>
              </a:ext>
            </a:extLst>
          </p:cNvPr>
          <p:cNvGrpSpPr/>
          <p:nvPr/>
        </p:nvGrpSpPr>
        <p:grpSpPr>
          <a:xfrm>
            <a:off x="4765079" y="308091"/>
            <a:ext cx="7267433" cy="2657374"/>
            <a:chOff x="4602804" y="3977893"/>
            <a:chExt cx="7267433" cy="265737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AF85C7-796D-59AA-EC7E-052C6B9D01DE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4B177FE8-A7F2-7433-9612-3B6DFBE741CA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how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does one construct these dominos?</a:t>
                  </a:r>
                  <a:endParaRPr lang="en-US" sz="1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4B177FE8-A7F2-7433-9612-3B6DFBE74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CA611F-0B56-2590-6A28-F1F6F0E825C8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CC703BE4-07AC-F8CB-75F9-B3B19BCBDD72}"/>
                  </a:ext>
                </a:extLst>
              </p:cNvPr>
              <p:cNvSpPr/>
              <p:nvPr/>
            </p:nvSpPr>
            <p:spPr>
              <a:xfrm>
                <a:off x="4851272" y="186143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There does not exist an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algorithm that computes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CC703BE4-07AC-F8CB-75F9-B3B19BCBD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272" y="186143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6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E0F04A6E-251C-EFDC-222B-2E7EEAC346F5}"/>
                  </a:ext>
                </a:extLst>
              </p:cNvPr>
              <p:cNvSpPr/>
              <p:nvPr/>
            </p:nvSpPr>
            <p:spPr>
              <a:xfrm>
                <a:off x="4851272" y="1138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If it accepts,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accept; if it rejects, reject</a:t>
                </a:r>
              </a:p>
            </p:txBody>
          </p:sp>
        </mc:Choice>
        <mc:Fallback xmlns=""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E0F04A6E-251C-EFDC-222B-2E7EEAC34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272" y="1138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7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0477E590-13AD-33D8-C685-BA7D648DB873}"/>
                  </a:ext>
                </a:extLst>
              </p:cNvPr>
              <p:cNvSpPr/>
              <p:nvPr/>
            </p:nvSpPr>
            <p:spPr>
              <a:xfrm>
                <a:off x="8406978" y="1138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copy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whatever dominos it produces</a:t>
                </a:r>
              </a:p>
            </p:txBody>
          </p:sp>
        </mc:Choice>
        <mc:Fallback xmlns=""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0477E590-13AD-33D8-C685-BA7D648DB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78" y="1138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8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15960A1F-E056-71C7-34EA-C2A2FC1E6A01}"/>
                  </a:ext>
                </a:extLst>
              </p:cNvPr>
              <p:cNvSpPr/>
              <p:nvPr/>
            </p:nvSpPr>
            <p:spPr>
              <a:xfrm>
                <a:off x="8406978" y="186143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Inspect the transition function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figure out the dominos</a:t>
                </a:r>
              </a:p>
            </p:txBody>
          </p:sp>
        </mc:Choice>
        <mc:Fallback xmlns=""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15960A1F-E056-71C7-34EA-C2A2FC1E6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978" y="186143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9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41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B072169-F0C6-6BAB-1580-0EDB1788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C7B67F-8037-428B-6FCD-D79A86E84536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916000-CE65-C855-8E30-5A593F0268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916000-CE65-C855-8E30-5A593F026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3C264-D7B3-A216-2336-E3E0203D8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3C264-D7B3-A216-2336-E3E0203D8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FE51-6EEA-3D8D-E0B0-431B2042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03FF00EC-80BF-2C18-35B9-D58FFEE7B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1FF1BF-C257-F4DD-CFBB-4B20F0026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2250" y="905336"/>
            <a:ext cx="1690913" cy="1690913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A8857EAB-3C72-8753-0C2A-173237754815}"/>
              </a:ext>
            </a:extLst>
          </p:cNvPr>
          <p:cNvSpPr/>
          <p:nvPr/>
        </p:nvSpPr>
        <p:spPr>
          <a:xfrm>
            <a:off x="9742714" y="3881651"/>
            <a:ext cx="2224972" cy="831863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536FDB-0673-AE5F-0D0B-414EEAFDCEEB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(details on preceding slides)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536FDB-0673-AE5F-0D0B-414EEAFDC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41AE881-90AC-E3C9-95C8-09C4F6A531AE}"/>
              </a:ext>
            </a:extLst>
          </p:cNvPr>
          <p:cNvGrpSpPr/>
          <p:nvPr/>
        </p:nvGrpSpPr>
        <p:grpSpPr>
          <a:xfrm>
            <a:off x="53333" y="3333600"/>
            <a:ext cx="868728" cy="3157244"/>
            <a:chOff x="53333" y="3677306"/>
            <a:chExt cx="86872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315A4ADE-F8CA-E4A6-803E-634BF73B28F5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6CA1DC-E377-9A83-0B95-572DA31D963D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6CA1DC-E377-9A83-0B95-572DA31D9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39196-AC37-21E5-76D9-11842ACFD9CE}"/>
                  </a:ext>
                </a:extLst>
              </p:cNvPr>
              <p:cNvSpPr txBox="1"/>
              <p:nvPr/>
            </p:nvSpPr>
            <p:spPr>
              <a:xfrm>
                <a:off x="9568543" y="3333600"/>
                <a:ext cx="2503714" cy="235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Need to show: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then there is a match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there is a match,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39196-AC37-21E5-76D9-11842ACF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543" y="3333600"/>
                <a:ext cx="2503714" cy="2352182"/>
              </a:xfrm>
              <a:prstGeom prst="rect">
                <a:avLst/>
              </a:prstGeom>
              <a:blipFill>
                <a:blip r:embed="rId9"/>
                <a:stretch>
                  <a:fillRect l="-2683" b="-3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7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D35A-D31B-16DF-A07C-A15471FB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1B10-62B8-2E19-53B3-1D6A46B8B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3987"/>
                <a:ext cx="10515600" cy="5025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dirty="0"/>
                  <a:t>Domino Feature 1:</a:t>
                </a:r>
                <a:r>
                  <a:rPr lang="en-US" dirty="0"/>
                  <a:t> For every non-halting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there is a sequence of dominos such that the top string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and bottom string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Example: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Think of this sequence as one “super-domino”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1B10-62B8-2E19-53B3-1D6A46B8B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3987"/>
                <a:ext cx="10515600" cy="5025798"/>
              </a:xfrm>
              <a:blipFill>
                <a:blip r:embed="rId2"/>
                <a:stretch>
                  <a:fillRect l="-1043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43F15-F143-65EA-AF0A-B0E6D871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54BE2F-9925-1805-9D6D-2C8BF7C9A3E7}"/>
                  </a:ext>
                </a:extLst>
              </p:cNvPr>
              <p:cNvSpPr/>
              <p:nvPr/>
            </p:nvSpPr>
            <p:spPr>
              <a:xfrm>
                <a:off x="8069520" y="5513360"/>
                <a:ext cx="1336098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NEXT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54BE2F-9925-1805-9D6D-2C8BF7C9A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20" y="5513360"/>
                <a:ext cx="1336098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6348F3A-340D-9A7F-A9B5-E4404B483B77}"/>
              </a:ext>
            </a:extLst>
          </p:cNvPr>
          <p:cNvGrpSpPr/>
          <p:nvPr/>
        </p:nvGrpSpPr>
        <p:grpSpPr>
          <a:xfrm>
            <a:off x="2753311" y="4486692"/>
            <a:ext cx="3901684" cy="680484"/>
            <a:chOff x="5137283" y="3933825"/>
            <a:chExt cx="390168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0AFBD9-81B0-D0BF-AE33-397104DBE4C3}"/>
                    </a:ext>
                  </a:extLst>
                </p:cNvPr>
                <p:cNvSpPr/>
                <p:nvPr/>
              </p:nvSpPr>
              <p:spPr>
                <a:xfrm>
                  <a:off x="5137283" y="3933825"/>
                  <a:ext cx="396713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0AFBD9-81B0-D0BF-AE33-397104DBE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283" y="3933825"/>
                  <a:ext cx="396713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5B8B545-2979-5DEF-6088-05E029101170}"/>
                    </a:ext>
                  </a:extLst>
                </p:cNvPr>
                <p:cNvSpPr/>
                <p:nvPr/>
              </p:nvSpPr>
              <p:spPr>
                <a:xfrm>
                  <a:off x="5530737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5B8B545-2979-5DEF-6088-05E029101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37" y="3933825"/>
                  <a:ext cx="399972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B976AEE-F4AE-4404-9B3D-ECA9B2ACFAE8}"/>
                    </a:ext>
                  </a:extLst>
                </p:cNvPr>
                <p:cNvSpPr/>
                <p:nvPr/>
              </p:nvSpPr>
              <p:spPr>
                <a:xfrm>
                  <a:off x="5929650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B976AEE-F4AE-4404-9B3D-ECA9B2ACFA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50" y="3933825"/>
                  <a:ext cx="399972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D7BE169-4A1B-4595-F21B-CAE34F0E89B1}"/>
                    </a:ext>
                  </a:extLst>
                </p:cNvPr>
                <p:cNvSpPr/>
                <p:nvPr/>
              </p:nvSpPr>
              <p:spPr>
                <a:xfrm>
                  <a:off x="8627251" y="3933825"/>
                  <a:ext cx="41171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D7BE169-4A1B-4595-F21B-CAE34F0E8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251" y="3933825"/>
                  <a:ext cx="411716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8230844-F246-EBB9-1624-B0523D1874C6}"/>
                    </a:ext>
                  </a:extLst>
                </p:cNvPr>
                <p:cNvSpPr/>
                <p:nvPr/>
              </p:nvSpPr>
              <p:spPr>
                <a:xfrm>
                  <a:off x="6324163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8230844-F246-EBB9-1624-B0523D1874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163" y="3933825"/>
                  <a:ext cx="399972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FEE8B1-9A4E-5BC7-B34F-0074E295D2E1}"/>
                    </a:ext>
                  </a:extLst>
                </p:cNvPr>
                <p:cNvSpPr/>
                <p:nvPr/>
              </p:nvSpPr>
              <p:spPr>
                <a:xfrm>
                  <a:off x="6723076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FEE8B1-9A4E-5BC7-B34F-0074E295D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76" y="3933825"/>
                  <a:ext cx="399972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45485D2-3410-9DD4-71E8-1DE89C762F2B}"/>
                    </a:ext>
                  </a:extLst>
                </p:cNvPr>
                <p:cNvSpPr/>
                <p:nvPr/>
              </p:nvSpPr>
              <p:spPr>
                <a:xfrm>
                  <a:off x="7127797" y="3933825"/>
                  <a:ext cx="69687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45485D2-3410-9DD4-71E8-1DE89C762F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797" y="3933825"/>
                  <a:ext cx="696878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A60594D-282F-B8CC-6267-96D7046932AF}"/>
                    </a:ext>
                  </a:extLst>
                </p:cNvPr>
                <p:cNvSpPr/>
                <p:nvPr/>
              </p:nvSpPr>
              <p:spPr>
                <a:xfrm>
                  <a:off x="7825991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A60594D-282F-B8CC-6267-96D704693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991" y="3933825"/>
                  <a:ext cx="399972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2764805-4B8D-8D08-AE41-F7CD99C44CAA}"/>
                    </a:ext>
                  </a:extLst>
                </p:cNvPr>
                <p:cNvSpPr/>
                <p:nvPr/>
              </p:nvSpPr>
              <p:spPr>
                <a:xfrm>
                  <a:off x="8227279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2764805-4B8D-8D08-AE41-F7CD99C44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279" y="3933825"/>
                  <a:ext cx="399972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88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A51FB4-4FAD-66B8-5EBA-A0D71C0059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there is a match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A51FB4-4FAD-66B8-5EBA-A0D71C00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08318-B865-605D-8204-9A3EF8772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03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be the rejecting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Partial match: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At this point, we have an extra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on the bottom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08318-B865-605D-8204-9A3EF8772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034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70681-9933-8D3F-1298-EE04E205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09B46A-65CA-9C46-DAA3-0A275ED79F72}"/>
                  </a:ext>
                </a:extLst>
              </p:cNvPr>
              <p:cNvSpPr/>
              <p:nvPr/>
            </p:nvSpPr>
            <p:spPr>
              <a:xfrm>
                <a:off x="2803900" y="3693641"/>
                <a:ext cx="818385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09B46A-65CA-9C46-DAA3-0A275ED79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900" y="3693641"/>
                <a:ext cx="818385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3C8078-474F-AE76-4FFD-9CD405B661F9}"/>
                  </a:ext>
                </a:extLst>
              </p:cNvPr>
              <p:cNvSpPr/>
              <p:nvPr/>
            </p:nvSpPr>
            <p:spPr>
              <a:xfrm>
                <a:off x="3622285" y="3693641"/>
                <a:ext cx="83337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3C8078-474F-AE76-4FFD-9CD405B66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85" y="3693641"/>
                <a:ext cx="833374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1E6FA-218F-4C25-15F9-3AC168564508}"/>
                  </a:ext>
                </a:extLst>
              </p:cNvPr>
              <p:cNvSpPr txBox="1"/>
              <p:nvPr/>
            </p:nvSpPr>
            <p:spPr>
              <a:xfrm>
                <a:off x="4522297" y="3849217"/>
                <a:ext cx="476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1E6FA-218F-4C25-15F9-3AC16856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297" y="3849217"/>
                <a:ext cx="476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2FEAEA-0EFB-5B79-4C88-DF1849C276BA}"/>
                  </a:ext>
                </a:extLst>
              </p:cNvPr>
              <p:cNvSpPr/>
              <p:nvPr/>
            </p:nvSpPr>
            <p:spPr>
              <a:xfrm>
                <a:off x="5009339" y="3693641"/>
                <a:ext cx="1086661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2FEAEA-0EFB-5B79-4C88-DF1849C27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39" y="3693641"/>
                <a:ext cx="1086661" cy="6804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977496-2EF2-4F1F-669B-4953239BE51E}"/>
                  </a:ext>
                </a:extLst>
              </p:cNvPr>
              <p:cNvSpPr/>
              <p:nvPr/>
            </p:nvSpPr>
            <p:spPr>
              <a:xfrm>
                <a:off x="1558668" y="3693641"/>
                <a:ext cx="122541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 cmpd="db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977496-2EF2-4F1F-669B-4953239BE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68" y="3693641"/>
                <a:ext cx="1225417" cy="6804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43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/>
      <p:bldP spid="11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C966-A57D-4F16-CCE6-99F75020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6F89F-A5B3-C9E4-6A4F-8347A6AEC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4886"/>
                <a:ext cx="10515600" cy="495595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Domino Feature 2:</a:t>
                </a:r>
                <a:r>
                  <a:rPr lang="en-US" dirty="0"/>
                  <a:t> For every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</a:t>
                </a:r>
                <a:r>
                  <a:rPr lang="en-US" dirty="0"/>
                  <a:t>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there is a sequence of dominos such that the top string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and the bottom string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rejecting configuration* of length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*Possibly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Example:</a:t>
                </a:r>
              </a:p>
              <a:p>
                <a:r>
                  <a:rPr lang="en-US" dirty="0"/>
                  <a:t>Think of this sequence as one “super domino”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6F89F-A5B3-C9E4-6A4F-8347A6AEC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4886"/>
                <a:ext cx="10515600" cy="49559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7DDF1-B8AA-77CE-8E79-6726C778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C7E218-E7BC-397B-A148-B1B32A91BAAE}"/>
                  </a:ext>
                </a:extLst>
              </p:cNvPr>
              <p:cNvSpPr/>
              <p:nvPr/>
            </p:nvSpPr>
            <p:spPr>
              <a:xfrm>
                <a:off x="8043347" y="5037515"/>
                <a:ext cx="60893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C7E218-E7BC-397B-A148-B1B32A91B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47" y="5037515"/>
                <a:ext cx="608936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53EA6D5-9AD7-B835-57FE-103248077664}"/>
              </a:ext>
            </a:extLst>
          </p:cNvPr>
          <p:cNvGrpSpPr/>
          <p:nvPr/>
        </p:nvGrpSpPr>
        <p:grpSpPr>
          <a:xfrm>
            <a:off x="2772396" y="4357031"/>
            <a:ext cx="4171646" cy="680484"/>
            <a:chOff x="5202597" y="4001294"/>
            <a:chExt cx="4171646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E68BCF-CC76-AB63-437E-C5B8434DBA79}"/>
                    </a:ext>
                  </a:extLst>
                </p:cNvPr>
                <p:cNvSpPr/>
                <p:nvPr/>
              </p:nvSpPr>
              <p:spPr>
                <a:xfrm>
                  <a:off x="5202597" y="4001294"/>
                  <a:ext cx="396713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E68BCF-CC76-AB63-437E-C5B8434DBA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597" y="4001294"/>
                  <a:ext cx="396713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3F96878-7857-414A-BACC-700295B5AB07}"/>
                    </a:ext>
                  </a:extLst>
                </p:cNvPr>
                <p:cNvSpPr/>
                <p:nvPr/>
              </p:nvSpPr>
              <p:spPr>
                <a:xfrm>
                  <a:off x="5596051" y="4001294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3F96878-7857-414A-BACC-700295B5AB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051" y="4001294"/>
                  <a:ext cx="399972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3F17C75-366B-947D-72F2-2B2E9640F529}"/>
                    </a:ext>
                  </a:extLst>
                </p:cNvPr>
                <p:cNvSpPr/>
                <p:nvPr/>
              </p:nvSpPr>
              <p:spPr>
                <a:xfrm>
                  <a:off x="5994964" y="4001294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3F17C75-366B-947D-72F2-2B2E9640F5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964" y="4001294"/>
                  <a:ext cx="399972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4FA68C6-980A-EF23-D5AE-41409B80BEAC}"/>
                    </a:ext>
                  </a:extLst>
                </p:cNvPr>
                <p:cNvSpPr/>
                <p:nvPr/>
              </p:nvSpPr>
              <p:spPr>
                <a:xfrm>
                  <a:off x="8962527" y="4001294"/>
                  <a:ext cx="41171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4FA68C6-980A-EF23-D5AE-41409B80B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527" y="4001294"/>
                  <a:ext cx="411716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08B847F-A9B2-89AC-FC9D-24CEAF788FBB}"/>
                    </a:ext>
                  </a:extLst>
                </p:cNvPr>
                <p:cNvSpPr/>
                <p:nvPr/>
              </p:nvSpPr>
              <p:spPr>
                <a:xfrm>
                  <a:off x="6389477" y="4001294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08B847F-A9B2-89AC-FC9D-24CEAF788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77" y="4001294"/>
                  <a:ext cx="399972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C352F7F-7DCE-A3A9-6EC6-9E7B4AB70AC7}"/>
                    </a:ext>
                  </a:extLst>
                </p:cNvPr>
                <p:cNvSpPr/>
                <p:nvPr/>
              </p:nvSpPr>
              <p:spPr>
                <a:xfrm>
                  <a:off x="6788390" y="4001294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C352F7F-7DCE-A3A9-6EC6-9E7B4AB70A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90" y="4001294"/>
                  <a:ext cx="399972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B78471A-3C5A-274F-32E5-02578BCD8FC1}"/>
                    </a:ext>
                  </a:extLst>
                </p:cNvPr>
                <p:cNvSpPr/>
                <p:nvPr/>
              </p:nvSpPr>
              <p:spPr>
                <a:xfrm>
                  <a:off x="8173165" y="4001294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B78471A-3C5A-274F-32E5-02578BCD8F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65" y="4001294"/>
                  <a:ext cx="399972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5BF530F-43F2-A621-0C43-F2D66C253EC4}"/>
                    </a:ext>
                  </a:extLst>
                </p:cNvPr>
                <p:cNvSpPr/>
                <p:nvPr/>
              </p:nvSpPr>
              <p:spPr>
                <a:xfrm>
                  <a:off x="8557881" y="4001294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5BF530F-43F2-A621-0C43-F2D66C253E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881" y="4001294"/>
                  <a:ext cx="399972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2A4AD90-B54A-7D83-020C-B9C43C2199DF}"/>
                    </a:ext>
                  </a:extLst>
                </p:cNvPr>
                <p:cNvSpPr/>
                <p:nvPr/>
              </p:nvSpPr>
              <p:spPr>
                <a:xfrm>
                  <a:off x="7182903" y="4001294"/>
                  <a:ext cx="99336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2A4AD90-B54A-7D83-020C-B9C43C219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903" y="4001294"/>
                  <a:ext cx="993367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25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6C7349-C224-7E9E-B46D-F4C3452061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there is a match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6C7349-C224-7E9E-B46D-F4C345206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AF33E-5728-AABD-7BE0-2924068E0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construct a sequence of </a:t>
                </a:r>
                <a:r>
                  <a:rPr lang="en-US" dirty="0">
                    <a:solidFill>
                      <a:schemeClr val="accent1"/>
                    </a:solidFill>
                  </a:rPr>
                  <a:t>shorter and shorter rejecting configurations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 such that we have a super-domino            </a:t>
                </a:r>
                <a:br>
                  <a:rPr lang="en-US" dirty="0"/>
                </a:b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Full match: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AF33E-5728-AABD-7BE0-2924068E0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  <a:blipFill>
                <a:blip r:embed="rId3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8DD40-7649-E026-C233-4FF3650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35CD57-D7E2-B1DE-63A0-AA486944208D}"/>
                  </a:ext>
                </a:extLst>
              </p:cNvPr>
              <p:cNvSpPr/>
              <p:nvPr/>
            </p:nvSpPr>
            <p:spPr>
              <a:xfrm>
                <a:off x="10224330" y="2569479"/>
                <a:ext cx="849858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35CD57-D7E2-B1DE-63A0-AA4869442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330" y="2569479"/>
                <a:ext cx="849858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96BD08A-4DEA-AA7D-A577-50ABA1CF89B7}"/>
                  </a:ext>
                </a:extLst>
              </p:cNvPr>
              <p:cNvSpPr/>
              <p:nvPr/>
            </p:nvSpPr>
            <p:spPr>
              <a:xfrm>
                <a:off x="2247138" y="5160002"/>
                <a:ext cx="818385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96BD08A-4DEA-AA7D-A577-50ABA1CF8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138" y="5160002"/>
                <a:ext cx="818385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8339199-F671-AF34-F7CF-159D51173140}"/>
                  </a:ext>
                </a:extLst>
              </p:cNvPr>
              <p:cNvSpPr/>
              <p:nvPr/>
            </p:nvSpPr>
            <p:spPr>
              <a:xfrm>
                <a:off x="3065523" y="5160002"/>
                <a:ext cx="83337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8339199-F671-AF34-F7CF-159D51173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523" y="5160002"/>
                <a:ext cx="833374" cy="680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D5609C-A713-8E10-D5BF-E9818F5B78C2}"/>
                  </a:ext>
                </a:extLst>
              </p:cNvPr>
              <p:cNvSpPr txBox="1"/>
              <p:nvPr/>
            </p:nvSpPr>
            <p:spPr>
              <a:xfrm>
                <a:off x="3965535" y="5315578"/>
                <a:ext cx="476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D5609C-A713-8E10-D5BF-E9818F5B7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35" y="5315578"/>
                <a:ext cx="4766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D2F736B-05DA-F6D2-3AF0-682EC62A4487}"/>
                  </a:ext>
                </a:extLst>
              </p:cNvPr>
              <p:cNvSpPr/>
              <p:nvPr/>
            </p:nvSpPr>
            <p:spPr>
              <a:xfrm>
                <a:off x="4452577" y="5160002"/>
                <a:ext cx="1086661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D2F736B-05DA-F6D2-3AF0-682EC62A4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577" y="5160002"/>
                <a:ext cx="1086661" cy="6804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6CFD9BE-5571-D6FD-CA1E-F6F8D766C40D}"/>
                  </a:ext>
                </a:extLst>
              </p:cNvPr>
              <p:cNvSpPr/>
              <p:nvPr/>
            </p:nvSpPr>
            <p:spPr>
              <a:xfrm>
                <a:off x="1001906" y="5160002"/>
                <a:ext cx="122541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 cmpd="db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6CFD9BE-5571-D6FD-CA1E-F6F8D766C4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06" y="5160002"/>
                <a:ext cx="1225417" cy="6804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B53FA8E-36FD-5EA0-D76D-9A7377A4B095}"/>
                  </a:ext>
                </a:extLst>
              </p:cNvPr>
              <p:cNvSpPr/>
              <p:nvPr/>
            </p:nvSpPr>
            <p:spPr>
              <a:xfrm>
                <a:off x="5549588" y="5160002"/>
                <a:ext cx="98283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B53FA8E-36FD-5EA0-D76D-9A7377A4B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588" y="5160002"/>
                <a:ext cx="982834" cy="6804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6226346-8117-3B04-620B-A8A4F2C4B374}"/>
                  </a:ext>
                </a:extLst>
              </p:cNvPr>
              <p:cNvSpPr/>
              <p:nvPr/>
            </p:nvSpPr>
            <p:spPr>
              <a:xfrm>
                <a:off x="6527583" y="5160002"/>
                <a:ext cx="98283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6226346-8117-3B04-620B-A8A4F2C4B3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583" y="5160002"/>
                <a:ext cx="982834" cy="6804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BB9734-EEDB-0F28-90DE-C13135B2FB5E}"/>
                  </a:ext>
                </a:extLst>
              </p:cNvPr>
              <p:cNvSpPr/>
              <p:nvPr/>
            </p:nvSpPr>
            <p:spPr>
              <a:xfrm>
                <a:off x="7505578" y="5160002"/>
                <a:ext cx="98283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BB9734-EEDB-0F28-90DE-C13135B2F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78" y="5160002"/>
                <a:ext cx="982834" cy="6804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6D8FF-18BE-12B1-CFBB-F7C4CC17BAD0}"/>
                  </a:ext>
                </a:extLst>
              </p:cNvPr>
              <p:cNvSpPr txBox="1"/>
              <p:nvPr/>
            </p:nvSpPr>
            <p:spPr>
              <a:xfrm>
                <a:off x="8567863" y="5313474"/>
                <a:ext cx="476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B6D8FF-18BE-12B1-CFBB-F7C4CC17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863" y="5313474"/>
                <a:ext cx="4766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361C9F5-D90A-4DC3-3AF3-56C47684D65E}"/>
                  </a:ext>
                </a:extLst>
              </p:cNvPr>
              <p:cNvSpPr/>
              <p:nvPr/>
            </p:nvSpPr>
            <p:spPr>
              <a:xfrm>
                <a:off x="9044555" y="5160002"/>
                <a:ext cx="98283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reject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361C9F5-D90A-4DC3-3AF3-56C47684D6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555" y="5160002"/>
                <a:ext cx="982834" cy="6804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188F1E-835B-44E5-2316-54F73C4C4679}"/>
                  </a:ext>
                </a:extLst>
              </p:cNvPr>
              <p:cNvSpPr/>
              <p:nvPr/>
            </p:nvSpPr>
            <p:spPr>
              <a:xfrm>
                <a:off x="10038530" y="5157898"/>
                <a:ext cx="103565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reject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188F1E-835B-44E5-2316-54F73C4C4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530" y="5157898"/>
                <a:ext cx="1035658" cy="6804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5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4" grpId="0" animBg="1"/>
      <p:bldP spid="55" grpId="0" animBg="1"/>
      <p:bldP spid="56" grpId="0"/>
      <p:bldP spid="57" grpId="0" animBg="1"/>
      <p:bldP spid="5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BB5BFAC-C254-0393-2167-E1F8D94BA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C2CD2E-951B-DA88-7CC0-63CDEDFFC29D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2770428-A7E5-888C-7978-1680CF214A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2770428-A7E5-888C-7978-1680CF214A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C0E8C-7DCD-1A35-948F-64D09A89E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C0E8C-7DCD-1A35-948F-64D09A89E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2379D-AA79-23A8-F251-AF55F3AA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0C768582-161C-2B9A-4A27-6765558CB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E88D6C-5CDB-072F-8801-7EB6C8C37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3086" y="837625"/>
            <a:ext cx="1690913" cy="1690913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652C180A-24B2-C44A-4D48-625883EC0998}"/>
              </a:ext>
            </a:extLst>
          </p:cNvPr>
          <p:cNvSpPr/>
          <p:nvPr/>
        </p:nvSpPr>
        <p:spPr>
          <a:xfrm>
            <a:off x="9662044" y="4853919"/>
            <a:ext cx="2224972" cy="831863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C96816-B9B9-1E45-819D-E12CA0758690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(details on preceding slides)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C96816-B9B9-1E45-819D-E12CA0758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2F3F4DA-57CF-5C24-041A-0A33A01B53EB}"/>
              </a:ext>
            </a:extLst>
          </p:cNvPr>
          <p:cNvGrpSpPr/>
          <p:nvPr/>
        </p:nvGrpSpPr>
        <p:grpSpPr>
          <a:xfrm>
            <a:off x="53333" y="3333600"/>
            <a:ext cx="868728" cy="3157244"/>
            <a:chOff x="53333" y="3677306"/>
            <a:chExt cx="86872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882EDD40-EE03-A8BD-A6DF-48F367A168AD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4F82A7B-54F9-E9D5-A438-30CB2B8B838E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4F82A7B-54F9-E9D5-A438-30CB2B8B8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EC387E-D9DD-6C84-CE90-E68B3DE04798}"/>
                  </a:ext>
                </a:extLst>
              </p:cNvPr>
              <p:cNvSpPr txBox="1"/>
              <p:nvPr/>
            </p:nvSpPr>
            <p:spPr>
              <a:xfrm>
                <a:off x="9568543" y="3333600"/>
                <a:ext cx="2503714" cy="235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Need to show: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then there is a match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there is a match,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EC387E-D9DD-6C84-CE90-E68B3DE04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543" y="3333600"/>
                <a:ext cx="2503714" cy="2352182"/>
              </a:xfrm>
              <a:prstGeom prst="rect">
                <a:avLst/>
              </a:prstGeom>
              <a:blipFill>
                <a:blip r:embed="rId9"/>
                <a:stretch>
                  <a:fillRect l="-2683" b="-3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2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B71B-663B-2EB4-5B0A-2E0D7274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Features 3 and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14E9F-8D01-4706-4F23-4C5ADBBE3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128" y="1697955"/>
                <a:ext cx="10787743" cy="47928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dirty="0"/>
                  <a:t>Domino Feature 3: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non-halting</a:t>
                </a:r>
                <a:r>
                  <a:rPr lang="en-US" dirty="0"/>
                  <a:t> configuration, then every sequence of dominos in which the top string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must</a:t>
                </a:r>
                <a:r>
                  <a:rPr lang="en-US" dirty="0"/>
                  <a:t> begin with the following super-domino: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b="1" dirty="0"/>
                  <a:t>Domino Feature 4: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</a:t>
                </a:r>
                <a:r>
                  <a:rPr lang="en-US" dirty="0"/>
                  <a:t> configuration, then there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exist</a:t>
                </a:r>
                <a:r>
                  <a:rPr lang="en-US" dirty="0"/>
                  <a:t> a sequence of dominos in which the top string begins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14E9F-8D01-4706-4F23-4C5ADBBE3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128" y="1697955"/>
                <a:ext cx="10787743" cy="4792889"/>
              </a:xfrm>
              <a:blipFill>
                <a:blip r:embed="rId2"/>
                <a:stretch>
                  <a:fillRect l="-1017" r="-1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DC515-21EE-31FE-D677-6E8C680F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61D01A-B079-DD38-18D2-A1815AEDD2D9}"/>
                  </a:ext>
                </a:extLst>
              </p:cNvPr>
              <p:cNvSpPr/>
              <p:nvPr/>
            </p:nvSpPr>
            <p:spPr>
              <a:xfrm>
                <a:off x="6177642" y="3636496"/>
                <a:ext cx="1336098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NEXT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61D01A-B079-DD38-18D2-A1815AEDD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642" y="3636496"/>
                <a:ext cx="1336098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17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4180578-6ECB-BA70-A37C-868AB4931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F901AE-66D9-94F3-DECC-6F7D8A1B0F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If there is a match,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F901AE-66D9-94F3-DECC-6F7D8A1B0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10A0A-60ED-F986-A954-52F4819AF5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31286" cy="47602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is a match</a:t>
                </a:r>
              </a:p>
              <a:p>
                <a:r>
                  <a:rPr lang="en-US" dirty="0"/>
                  <a:t>By Domino Feature 3, it must have the form</a:t>
                </a:r>
              </a:p>
              <a:p>
                <a:pPr marL="0" indent="0">
                  <a:lnSpc>
                    <a:spcPct val="2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a halting configuration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By Domino Feature 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cannot be accepting, so it must be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10A0A-60ED-F986-A954-52F4819AF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31286" cy="4760232"/>
              </a:xfrm>
              <a:blipFill>
                <a:blip r:embed="rId3"/>
                <a:stretch>
                  <a:fillRect l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E82E9-7BB3-7577-F29E-B5BEA94A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A0426-D0B6-777D-1381-6F2607C0F773}"/>
                  </a:ext>
                </a:extLst>
              </p:cNvPr>
              <p:cNvSpPr/>
              <p:nvPr/>
            </p:nvSpPr>
            <p:spPr>
              <a:xfrm>
                <a:off x="3303052" y="3525257"/>
                <a:ext cx="818385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A0426-D0B6-777D-1381-6F2607C0F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052" y="3525257"/>
                <a:ext cx="818385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FDB5A8-F780-776C-5B21-67A6D56BC2A4}"/>
                  </a:ext>
                </a:extLst>
              </p:cNvPr>
              <p:cNvSpPr/>
              <p:nvPr/>
            </p:nvSpPr>
            <p:spPr>
              <a:xfrm>
                <a:off x="4121437" y="3525257"/>
                <a:ext cx="83337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2FDB5A8-F780-776C-5B21-67A6D56BC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437" y="3525257"/>
                <a:ext cx="833374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49D09F-7D0D-93F4-7FF9-465440F26598}"/>
                  </a:ext>
                </a:extLst>
              </p:cNvPr>
              <p:cNvSpPr txBox="1"/>
              <p:nvPr/>
            </p:nvSpPr>
            <p:spPr>
              <a:xfrm>
                <a:off x="5021449" y="3680833"/>
                <a:ext cx="476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49D09F-7D0D-93F4-7FF9-465440F26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49" y="3680833"/>
                <a:ext cx="476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054D9D-288F-3AC2-B9C1-0FA80A9CF024}"/>
                  </a:ext>
                </a:extLst>
              </p:cNvPr>
              <p:cNvSpPr/>
              <p:nvPr/>
            </p:nvSpPr>
            <p:spPr>
              <a:xfrm>
                <a:off x="5508491" y="3525257"/>
                <a:ext cx="1086661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9054D9D-288F-3AC2-B9C1-0FA80A9CF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91" y="3525257"/>
                <a:ext cx="1086661" cy="6804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92B385-0263-E720-D23C-3C546968BCB6}"/>
                  </a:ext>
                </a:extLst>
              </p:cNvPr>
              <p:cNvSpPr/>
              <p:nvPr/>
            </p:nvSpPr>
            <p:spPr>
              <a:xfrm>
                <a:off x="2057820" y="3525257"/>
                <a:ext cx="122541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 cmpd="db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F92B385-0263-E720-D23C-3C546968B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20" y="3525257"/>
                <a:ext cx="1225417" cy="6804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7B26F4-0517-0A80-2A9E-97427D3B87CF}"/>
                  </a:ext>
                </a:extLst>
              </p:cNvPr>
              <p:cNvSpPr/>
              <p:nvPr/>
            </p:nvSpPr>
            <p:spPr>
              <a:xfrm>
                <a:off x="6595152" y="3525257"/>
                <a:ext cx="968508" cy="6804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7B26F4-0517-0A80-2A9E-97427D3B8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52" y="3525257"/>
                <a:ext cx="968508" cy="6804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96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9353270-5B28-0D0C-249D-A7C8E6BB2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A89B84-9F4C-FA35-FF69-CF4065ECCE43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2DE77-45D0-3017-00A3-CF05B7B50D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2DE77-45D0-3017-00A3-CF05B7B50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AD0E8B-EEBC-D466-3F60-EBEC550BD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AD0E8B-EEBC-D466-3F60-EBEC550BD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25E8-79DD-4095-9152-7E981777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F0AAEF4E-A1A8-BA20-75AD-D7CE2BFF9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AECA864-71CA-FF9F-6CAD-B898B4CCE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3086" y="837625"/>
            <a:ext cx="1690913" cy="1690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B7EA8A-C268-0ED3-6A8B-73E52BA91C64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(details on preceding slides)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B7EA8A-C268-0ED3-6A8B-73E52BA91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308F888-A86C-EF86-4F21-FF498FD64016}"/>
              </a:ext>
            </a:extLst>
          </p:cNvPr>
          <p:cNvGrpSpPr/>
          <p:nvPr/>
        </p:nvGrpSpPr>
        <p:grpSpPr>
          <a:xfrm>
            <a:off x="53333" y="3333600"/>
            <a:ext cx="868728" cy="3157244"/>
            <a:chOff x="53333" y="3677306"/>
            <a:chExt cx="86872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02368D9C-E436-856D-E550-C5263BE2D0D1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F7B2199-62F2-47A9-0BC6-C776A784F06A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F7B2199-62F2-47A9-0BC6-C776A784F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4D7F22-B795-378E-92B1-694FB40EE6CD}"/>
                  </a:ext>
                </a:extLst>
              </p:cNvPr>
              <p:cNvSpPr txBox="1"/>
              <p:nvPr/>
            </p:nvSpPr>
            <p:spPr>
              <a:xfrm>
                <a:off x="9448800" y="3333600"/>
                <a:ext cx="2623457" cy="2350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Need to show: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then there is a match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there is a match,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✔️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4D7F22-B795-378E-92B1-694FB40EE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333600"/>
                <a:ext cx="2623457" cy="2350900"/>
              </a:xfrm>
              <a:prstGeom prst="rect">
                <a:avLst/>
              </a:prstGeom>
              <a:blipFill>
                <a:blip r:embed="rId9"/>
                <a:stretch>
                  <a:fillRect l="-2326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363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59DD07-D8F1-F86E-250D-921D3A4F1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5C23E3D8-34F1-B32E-7FBA-9F1604399A2D}"/>
              </a:ext>
            </a:extLst>
          </p:cNvPr>
          <p:cNvSpPr/>
          <p:nvPr/>
        </p:nvSpPr>
        <p:spPr>
          <a:xfrm>
            <a:off x="1055647" y="5997757"/>
            <a:ext cx="3810267" cy="392158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4249C-755E-A71D-DEBF-DBA25C97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B7AF1-9EF1-5E88-8A4E-D18ABC82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Post’s correspondence problem, formulated as a language: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Proof outline:</a:t>
                </a:r>
              </a:p>
              <a:p>
                <a:pPr lvl="1"/>
                <a:r>
                  <a:rPr lang="en-US" dirty="0"/>
                  <a:t>Step 1: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to a modified version (“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”) ✔️</a:t>
                </a:r>
              </a:p>
              <a:p>
                <a:pPr lvl="1"/>
                <a:r>
                  <a:rPr lang="en-US" dirty="0"/>
                  <a:t>Step 2: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B7AF1-9EF1-5E88-8A4E-D18ABC82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C80D7-2EFB-EEAD-4D7F-BADC9EB3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D1EA2-98AF-2595-367B-221A443CF190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D1EA2-98AF-2595-367B-221A443CF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8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3DEC3-F48E-F259-4C6A-334485FA0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7642-DC4D-F104-7BE9-D6EA54F2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9B568-207D-CDDD-1687-59BD9259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BF4A0BE-B25B-07ED-4C1A-C183A0706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BE2-691D-02FE-D92A-6235205E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763"/>
            <a:ext cx="10515600" cy="1137749"/>
          </a:xfrm>
        </p:spPr>
        <p:txBody>
          <a:bodyPr/>
          <a:lstStyle/>
          <a:p>
            <a:r>
              <a:rPr lang="en-US" dirty="0"/>
              <a:t>The rejection problem is undecidable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89AEE-56D9-A749-8182-7D5D30EDC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4" y="2434303"/>
                <a:ext cx="10515600" cy="57182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89AEE-56D9-A749-8182-7D5D30EDC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4" y="2434303"/>
                <a:ext cx="10515600" cy="571822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AC23-0A2A-408C-E068-8A9E53E1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DFFDD18-C3C8-49EF-2612-4D1736686C71}"/>
                  </a:ext>
                </a:extLst>
              </p:cNvPr>
              <p:cNvSpPr/>
              <p:nvPr/>
            </p:nvSpPr>
            <p:spPr>
              <a:xfrm>
                <a:off x="3219778" y="3430417"/>
                <a:ext cx="5530772" cy="6715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DFFDD18-C3C8-49EF-2612-4D1736686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78" y="3430417"/>
                <a:ext cx="5530772" cy="671505"/>
              </a:xfrm>
              <a:prstGeom prst="rect">
                <a:avLst/>
              </a:prstGeom>
              <a:blipFill>
                <a:blip r:embed="rId3"/>
                <a:stretch>
                  <a:fillRect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B57894F-5A84-A340-148D-2D14296F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93CF9F-3469-5EA2-3452-748A472AFC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93CF9F-3469-5EA2-3452-748A472AF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E681C-FAB7-0A7C-8AC0-4E145157A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for the sake of contradiction that there is</a:t>
                </a:r>
                <a:br>
                  <a:rPr lang="en-US" dirty="0"/>
                </a:br>
                <a:r>
                  <a:rPr lang="en-US" dirty="0"/>
                  <a:t>some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E681C-FAB7-0A7C-8AC0-4E145157A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1A0B0-4163-3037-9BD3-4EB8AAF1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81805E6E-8C78-97F0-49D4-E126B8857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147553-EBEE-B9C2-E4A2-74099BED3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BE700-1190-E400-528B-338A1A5A44AA}"/>
                  </a:ext>
                </a:extLst>
              </p:cNvPr>
              <p:cNvSpPr/>
              <p:nvPr/>
            </p:nvSpPr>
            <p:spPr>
              <a:xfrm>
                <a:off x="1107191" y="3677306"/>
                <a:ext cx="7404841" cy="2813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the input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“Copy and paste” to construct the string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BE700-1190-E400-528B-338A1A5A4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677306"/>
                <a:ext cx="7404841" cy="28135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DD2CDEF-BFF5-2FF3-D950-4456EDFD012B}"/>
              </a:ext>
            </a:extLst>
          </p:cNvPr>
          <p:cNvGrpSpPr/>
          <p:nvPr/>
        </p:nvGrpSpPr>
        <p:grpSpPr>
          <a:xfrm>
            <a:off x="53333" y="3677306"/>
            <a:ext cx="868728" cy="2813538"/>
            <a:chOff x="53333" y="3677306"/>
            <a:chExt cx="86872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28F5A6C6-9DEF-46ED-8F15-CFE5AD6DE799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4CE53A-D1C4-E4D2-A962-E67F2F1CA43A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4CE53A-D1C4-E4D2-A962-E67F2F1CA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A7C3F2-699B-E0FF-5A7C-4D36441121F7}"/>
                  </a:ext>
                </a:extLst>
              </p:cNvPr>
              <p:cNvSpPr txBox="1"/>
              <p:nvPr/>
            </p:nvSpPr>
            <p:spPr>
              <a:xfrm>
                <a:off x="8817114" y="3760000"/>
                <a:ext cx="3084282" cy="263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and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accepts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and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rejects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A7C3F2-699B-E0FF-5A7C-4D3644112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114" y="3760000"/>
                <a:ext cx="3084282" cy="2639633"/>
              </a:xfrm>
              <a:prstGeom prst="rect">
                <a:avLst/>
              </a:prstGeom>
              <a:blipFill>
                <a:blip r:embed="rId9"/>
                <a:stretch>
                  <a:fillRect l="-1186" r="-3162" b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6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24 C -0.07304 -0.04352 -0.125 0.03426 -0.11575 0.15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9A0B-F2A2-92F2-7DEC-4AA2FCA5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706EF-8144-AD03-DF2A-100FB3275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945" y="1825625"/>
                <a:ext cx="10979833" cy="4351338"/>
              </a:xfrm>
            </p:spPr>
            <p:txBody>
              <a:bodyPr/>
              <a:lstStyle/>
              <a:p>
                <a:r>
                  <a:rPr lang="en-US" dirty="0"/>
                  <a:t>Amazing thing about reductions: The </a:t>
                </a:r>
                <a:r>
                  <a:rPr lang="en-US" dirty="0">
                    <a:solidFill>
                      <a:schemeClr val="accent1"/>
                    </a:solidFill>
                  </a:rPr>
                  <a:t>existence</a:t>
                </a:r>
                <a:r>
                  <a:rPr lang="en-US" dirty="0"/>
                  <a:t> of one algorithm implies the </a:t>
                </a:r>
                <a:r>
                  <a:rPr lang="en-US" dirty="0">
                    <a:solidFill>
                      <a:schemeClr val="accent1"/>
                    </a:solidFill>
                  </a:rPr>
                  <a:t>non-existence</a:t>
                </a:r>
                <a:r>
                  <a:rPr lang="en-US" dirty="0"/>
                  <a:t> of another!</a:t>
                </a:r>
              </a:p>
              <a:p>
                <a:r>
                  <a:rPr lang="en-US" dirty="0"/>
                  <a:t>Our goal was 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</a:p>
              <a:p>
                <a:r>
                  <a:rPr lang="en-US" dirty="0"/>
                  <a:t>Our strategy was to </a:t>
                </a:r>
                <a:r>
                  <a:rPr lang="en-US" dirty="0">
                    <a:solidFill>
                      <a:schemeClr val="accent1"/>
                    </a:solidFill>
                  </a:rPr>
                  <a:t>design an algorithm</a:t>
                </a:r>
                <a:r>
                  <a:rPr lang="en-US" dirty="0"/>
                  <a:t> for deciding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!</a:t>
                </a:r>
                <a:br>
                  <a:rPr lang="en-US" dirty="0"/>
                </a:br>
                <a:r>
                  <a:rPr lang="en-US" dirty="0"/>
                  <a:t>(using a hypothetical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706EF-8144-AD03-DF2A-100FB3275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945" y="1825625"/>
                <a:ext cx="10979833" cy="4351338"/>
              </a:xfrm>
              <a:blipFill>
                <a:blip r:embed="rId2"/>
                <a:stretch>
                  <a:fillRect l="-999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99EAA-3F9B-307D-C0A3-3497597E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8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9C1D-56A4-07AE-A53E-A2AAE536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standards of rigor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1DAC-25C3-F3D3-C438-29D90D70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01" y="1828800"/>
            <a:ext cx="10515599" cy="48446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Going forward, when we want to </a:t>
            </a:r>
            <a:r>
              <a:rPr lang="en-US" dirty="0">
                <a:solidFill>
                  <a:schemeClr val="accent1"/>
                </a:solidFill>
              </a:rPr>
              <a:t>construct</a:t>
            </a:r>
            <a:r>
              <a:rPr lang="en-US" dirty="0"/>
              <a:t> a Turing machine (e.g., for a reduction), we will simply describe what it does in </a:t>
            </a:r>
            <a:r>
              <a:rPr lang="en-US" dirty="0">
                <a:solidFill>
                  <a:schemeClr val="accent1"/>
                </a:solidFill>
              </a:rPr>
              <a:t>plain English</a:t>
            </a:r>
          </a:p>
          <a:p>
            <a:pPr lvl="1"/>
            <a:r>
              <a:rPr lang="en-US" dirty="0"/>
              <a:t>As if we were giving instructions to a human being</a:t>
            </a:r>
          </a:p>
          <a:p>
            <a:pPr lvl="1"/>
            <a:r>
              <a:rPr lang="en-US" dirty="0"/>
              <a:t>Each plain English description </a:t>
            </a:r>
            <a:r>
              <a:rPr lang="en-US" dirty="0">
                <a:solidFill>
                  <a:schemeClr val="accent1"/>
                </a:solidFill>
              </a:rPr>
              <a:t>can be formalized as a Turing machine</a:t>
            </a:r>
            <a:r>
              <a:rPr lang="en-US" dirty="0"/>
              <a:t>, but this is tedious</a:t>
            </a:r>
          </a:p>
          <a:p>
            <a:pPr lvl="1"/>
            <a:r>
              <a:rPr lang="en-US" dirty="0"/>
              <a:t>You should follow this convention on </a:t>
            </a:r>
            <a:r>
              <a:rPr lang="en-US" dirty="0">
                <a:solidFill>
                  <a:schemeClr val="accent1"/>
                </a:solidFill>
              </a:rPr>
              <a:t>Exercise 9 and beyond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219F4-BB54-D8FB-9EED-6D637E01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2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BF57-F3FB-11FB-D340-E485948C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532" y="163888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 we have two examples of undecidable</a:t>
                </a:r>
                <a:br>
                  <a:rPr lang="en-US" dirty="0"/>
                </a:br>
                <a:r>
                  <a:rPr lang="en-US" dirty="0"/>
                  <a:t>languages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Next, we will see an example of an undecidable language that (seemingly) </a:t>
                </a:r>
                <a:r>
                  <a:rPr lang="en-US" dirty="0">
                    <a:solidFill>
                      <a:schemeClr val="accent1"/>
                    </a:solidFill>
                  </a:rPr>
                  <a:t>isn’t about Turing machines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532" y="1638882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F7985-A707-9D92-286A-718834BD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7FCEEC06-16F0-2AC0-DAAC-625B546B4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13" y="576378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436A-68C5-24B2-56DA-1AC54D25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4CE3-225D-DCB6-DC8C-23D55EF36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73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Given: </a:t>
                </a:r>
                <a:r>
                  <a:rPr lang="en-US" dirty="0"/>
                  <a:t>Two sequences of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for some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Goal: </a:t>
                </a:r>
                <a:r>
                  <a:rPr lang="en-US" dirty="0"/>
                  <a:t>Determine whether there exists a sequence of indices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such that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4CE3-225D-DCB6-DC8C-23D55EF36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73157"/>
              </a:xfrm>
              <a:blipFill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AC2C-89F0-90EE-C6A4-4E97591D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232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185061</TotalTime>
  <Words>1614</Words>
  <Application>Microsoft Office PowerPoint</Application>
  <PresentationFormat>Widescreen</PresentationFormat>
  <Paragraphs>269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Which problems can be solved through computation?</vt:lpstr>
      <vt:lpstr>Which languages are decidable?</vt:lpstr>
      <vt:lpstr>The rejection problem is undecidable</vt:lpstr>
      <vt:lpstr>Proof that "REJECT" is undecidable</vt:lpstr>
      <vt:lpstr>Reductions</vt:lpstr>
      <vt:lpstr>Note on standards of rigor</vt:lpstr>
      <vt:lpstr>Undecidability</vt:lpstr>
      <vt:lpstr>Post’s Correspondence Problem</vt:lpstr>
      <vt:lpstr>Post’s Correspondence Problem</vt:lpstr>
      <vt:lpstr>Post’s Correspondence Problem: Example 1</vt:lpstr>
      <vt:lpstr>Post’s Correspondence Problem: Example 2</vt:lpstr>
      <vt:lpstr>Post’s Correspondence Problem is undecidable</vt:lpstr>
      <vt:lpstr>Modified PCP</vt:lpstr>
      <vt:lpstr>Proof that "MPCP" is undecidable</vt:lpstr>
      <vt:lpstr>Reducing "REJECT" to "MPCP"</vt:lpstr>
      <vt:lpstr>Reducing "REJECT" to "MPCP"</vt:lpstr>
      <vt:lpstr>Proof that "MPCP" is undecidable</vt:lpstr>
      <vt:lpstr>Domino Feature 1</vt:lpstr>
      <vt:lpstr>If M rejects w, then there is a match</vt:lpstr>
      <vt:lpstr>Domino Feature 2</vt:lpstr>
      <vt:lpstr>If M rejects w, then there is a match</vt:lpstr>
      <vt:lpstr>Proof that "MPCP" is undecidable</vt:lpstr>
      <vt:lpstr>Domino Features 3 and 4</vt:lpstr>
      <vt:lpstr>If there is a match, then M rejects w</vt:lpstr>
      <vt:lpstr>Proof that "MPCP" is undecidable</vt:lpstr>
      <vt:lpstr>Post’s Correspondence Problem is undecidable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838</cp:revision>
  <dcterms:created xsi:type="dcterms:W3CDTF">2022-12-12T23:26:37Z</dcterms:created>
  <dcterms:modified xsi:type="dcterms:W3CDTF">2025-04-04T20:47:01Z</dcterms:modified>
</cp:coreProperties>
</file>