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80" r:id="rId11"/>
    <p:sldId id="266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1" r:id="rId25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FA95-B4B9-E256-E2FA-11F06838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A8186-7015-942E-E886-191E2FB64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BAB-1FEF-7027-78AE-8E24CEE2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F89D-A9E7-369F-E781-397DBF4C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B30C-9FA2-9FEC-4325-6A63C778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604C-F475-8110-1D11-E5416954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6755-0F85-3DC9-9D12-DB966EBB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EB8-7135-F3F2-E882-6065B33B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AA62-E8FB-C19E-57E4-A6F3B95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2FC3-AA52-AB3C-AFF2-8F1A38D9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69970-E1E3-9013-53ED-E7FDA32B1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C418F-C642-AE4B-9066-7C21D23B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10DA-DA39-571A-FCF2-5871D35C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623F-D828-7735-0672-AA3666AE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333A-D3D7-77D9-74BA-69D81F04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DF61-EF87-2A9F-3748-9BFCD5E0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631E-2BCC-BA18-E985-8331A816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93B8-AA97-8EA6-98A0-47F1C439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C69E-F516-9434-D036-9750DCD2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F276-8629-A656-7BD3-B7B3818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A2E9-B2E7-0719-EE78-4780B51C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FB54-49E0-312F-7C1B-1D484CE8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AEC5-0317-0C40-351E-4FE84384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0D43-A004-3060-8881-A7FD635B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B69E-4D7A-B83C-FF64-425D1BDB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3893-5877-646F-F719-F3BE471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AB48-B835-2752-381B-EB043689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F06F-8FB2-4224-FBAE-8CD2AF67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2D4A-6B27-8AE3-F6DA-9025118D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ACDAC-FAED-0BDA-979F-3D429036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2527-DF38-42D7-DEF0-A3E3188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76C-8FD2-F616-596C-947DE7FE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2443-4E18-C7E0-866B-E9BC0855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C45D-DD97-CF11-CA29-ED13903C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FF242-0519-34EE-3139-3D819BE25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E5AC5-C77D-8A12-12B7-FE860F7B3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1DB63-802E-F79D-E23E-F99CC40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B9DC-97CB-376F-DC47-9C8CA5F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554B0-C9AA-F74C-0231-CD4FC61B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9C7D-3660-8C1B-0E30-78888B1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B41F2-7FD2-7FA4-8E3A-2F39752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EE23-3E9F-2579-A3E6-8B3746D5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4103E-7251-1197-A251-0E3A411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B693-3B16-740E-19CC-0FEE8256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1A0D8-72F2-4B50-0F4B-C53BFEA8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B2EAB-2900-3197-C840-53AF8CF3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06BD-3599-0BB6-BD87-2AB13397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2815-0FB1-53F1-13C0-D250F63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682F6-1538-40C3-49A0-DBB052E1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AE29-F5AF-88B2-0558-40EBD197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E8F95-86DD-D554-2182-E206141C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DDA63-23B2-CBE4-AF54-EB8F8416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C05B-73A0-DCAF-A617-6611126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8C2CC-3421-1B37-887C-D78CA45B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9BBCA-F46B-6E07-DA3B-B3A82831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F54A-27FF-9DFB-9902-747A44C8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F1A7-D513-D460-535E-37F79D4A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FE1D0-F426-2E88-CBE7-B7B0E39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58BB6-B445-6BEB-261C-8C2D1D0F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E9C30-38D5-8D40-9C09-D35BFCCC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2FB2-9243-772D-CDE0-8CAC85786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6B0A-A477-4289-9623-3D676C2FE3B6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13D7-F12A-88B9-1378-4CAE6B835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7756-E270-8D75-B028-632A0A62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4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DC8E-F5A8-BB75-8393-97FBEAF0DBD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366225"/>
                <a:ext cx="9144000" cy="28897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Technique for Hardness Amplification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DC8E-F5A8-BB75-8393-97FBEAF0D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366225"/>
                <a:ext cx="9144000" cy="2889738"/>
              </a:xfrm>
              <a:blipFill>
                <a:blip r:embed="rId2"/>
                <a:stretch>
                  <a:fillRect b="-14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7A1296EB-348B-12AD-4F4C-A1C7D5BF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62400"/>
            <a:ext cx="9144000" cy="2027236"/>
          </a:xfrm>
        </p:spPr>
        <p:txBody>
          <a:bodyPr>
            <a:normAutofit/>
          </a:bodyPr>
          <a:lstStyle/>
          <a:p>
            <a:r>
              <a:rPr lang="en-US" dirty="0"/>
              <a:t>@UChicago CS Theory Lunch</a:t>
            </a:r>
          </a:p>
          <a:p>
            <a:r>
              <a:rPr lang="en-US" dirty="0"/>
              <a:t>January 31, 2024</a:t>
            </a:r>
          </a:p>
          <a:p>
            <a:endParaRPr lang="en-US" dirty="0"/>
          </a:p>
          <a:p>
            <a:r>
              <a:rPr lang="en-US" dirty="0"/>
              <a:t>William M. Hoza</a:t>
            </a:r>
            <a:r>
              <a:rPr lang="en-US" baseline="30000" dirty="0"/>
              <a:t>1</a:t>
            </a:r>
          </a:p>
          <a:p>
            <a:endParaRPr lang="en-US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D780F6C-CC94-4474-8463-292D2DD12911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aseline="300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Part of this work was done while the author was visiting the Simons Institute for the Theory of Computing.</a:t>
            </a:r>
          </a:p>
        </p:txBody>
      </p:sp>
    </p:spTree>
    <p:extLst>
      <p:ext uri="{BB962C8B-B14F-4D97-AF65-F5344CB8AC3E}">
        <p14:creationId xmlns:p14="http://schemas.microsoft.com/office/powerpoint/2010/main" val="237159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23B5-E59B-F6A1-C68F-3766DF2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average-case depth hierarchy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7D3C-CA12-DF6C-F325-EA0A2713D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what extent are </a:t>
            </a:r>
            <a:r>
              <a:rPr lang="en-US" dirty="0">
                <a:solidFill>
                  <a:schemeClr val="accent1"/>
                </a:solidFill>
              </a:rPr>
              <a:t>deeper</a:t>
            </a:r>
            <a:r>
              <a:rPr lang="en-US" dirty="0"/>
              <a:t> circuits more powerful than </a:t>
            </a:r>
            <a:r>
              <a:rPr lang="en-US" dirty="0">
                <a:solidFill>
                  <a:schemeClr val="accent1"/>
                </a:solidFill>
              </a:rPr>
              <a:t>shallower</a:t>
            </a:r>
            <a:r>
              <a:rPr lang="en-US" dirty="0"/>
              <a:t> circuits?</a:t>
            </a:r>
          </a:p>
          <a:p>
            <a:r>
              <a:rPr lang="en-US" dirty="0"/>
              <a:t>What is the </a:t>
            </a:r>
            <a:r>
              <a:rPr lang="en-US" dirty="0">
                <a:solidFill>
                  <a:schemeClr val="accent1"/>
                </a:solidFill>
              </a:rPr>
              <a:t>marginal utility of time</a:t>
            </a:r>
            <a:r>
              <a:rPr lang="en-US" dirty="0"/>
              <a:t> for parallel computation?</a:t>
            </a:r>
          </a:p>
        </p:txBody>
      </p:sp>
    </p:spTree>
    <p:extLst>
      <p:ext uri="{BB962C8B-B14F-4D97-AF65-F5344CB8AC3E}">
        <p14:creationId xmlns:p14="http://schemas.microsoft.com/office/powerpoint/2010/main" val="3501083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A844-0F20-C14A-814B-3D409AAB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average-case depth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2EC6D-4FD3-5CA0-DA61-46023663A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9403"/>
                <a:ext cx="10515600" cy="573109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moderately</a:t>
                </a:r>
                <a:r>
                  <a:rPr lang="en-US" dirty="0"/>
                  <a:t> hard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2EC6D-4FD3-5CA0-DA61-46023663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9403"/>
                <a:ext cx="10515600" cy="573109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DE104E-62DD-078B-78A0-F3A34469EEA0}"/>
                  </a:ext>
                </a:extLst>
              </p:cNvPr>
              <p:cNvSpPr/>
              <p:nvPr/>
            </p:nvSpPr>
            <p:spPr>
              <a:xfrm>
                <a:off x="360609" y="2545347"/>
                <a:ext cx="11352726" cy="32694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Håstad</a:t>
                </a:r>
                <a:r>
                  <a:rPr lang="en-US" sz="2800" dirty="0">
                    <a:solidFill>
                      <a:srgbClr val="C00000"/>
                    </a:solidFill>
                  </a:rPr>
                  <a:t>, Rossman,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Servedio</a:t>
                </a:r>
                <a:r>
                  <a:rPr lang="en-US" sz="2800" dirty="0">
                    <a:solidFill>
                      <a:srgbClr val="C00000"/>
                    </a:solidFill>
                  </a:rPr>
                  <a:t>, Tan 2017]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for 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or else the following correlation bound holds: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DE104E-62DD-078B-78A0-F3A34469E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9" y="2545347"/>
                <a:ext cx="11352726" cy="3269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68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72D4-2B29-84CD-9BB4-BD141BCB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correlation bounds: Obstacles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F2CB5-6343-83F1-664F-32E6E4603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6161"/>
              </a:xfrm>
            </p:spPr>
            <p:txBody>
              <a:bodyPr/>
              <a:lstStyle/>
              <a:p>
                <a:r>
                  <a:rPr lang="en-US" dirty="0"/>
                  <a:t>Can we strengthen the correlation bound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OBSTACLE 1: The [HRST 2017] hard function is </a:t>
                </a:r>
                <a:r>
                  <a:rPr lang="en-US" dirty="0">
                    <a:solidFill>
                      <a:schemeClr val="accent1"/>
                    </a:solidFill>
                  </a:rPr>
                  <a:t>monotone</a:t>
                </a:r>
                <a:endParaRPr lang="en-US" dirty="0"/>
              </a:p>
              <a:p>
                <a:r>
                  <a:rPr lang="en-US" dirty="0"/>
                  <a:t>By the “</a:t>
                </a:r>
                <a:r>
                  <a:rPr lang="en-US" dirty="0">
                    <a:solidFill>
                      <a:schemeClr val="accent1"/>
                    </a:solidFill>
                  </a:rPr>
                  <a:t>KKL theorem</a:t>
                </a:r>
                <a:r>
                  <a:rPr lang="en-US" dirty="0"/>
                  <a:t>,” for every monotone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there exists a trivial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(a variable or a constant)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SOLUTION: Let’s use a different, </a:t>
                </a:r>
                <a:r>
                  <a:rPr lang="en-US" dirty="0">
                    <a:solidFill>
                      <a:schemeClr val="accent1"/>
                    </a:solidFill>
                  </a:rPr>
                  <a:t>non-monotone</a:t>
                </a:r>
                <a:r>
                  <a:rPr lang="en-US" dirty="0"/>
                  <a:t> hard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F2CB5-6343-83F1-664F-32E6E4603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616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559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72D4-2B29-84CD-9BB4-BD141BCB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correlation bounds: Obstacles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F2CB5-6343-83F1-664F-32E6E46039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6161"/>
              </a:xfrm>
            </p:spPr>
            <p:txBody>
              <a:bodyPr/>
              <a:lstStyle/>
              <a:p>
                <a:r>
                  <a:rPr lang="en-US" dirty="0"/>
                  <a:t>Can we strengthen the correlation bound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OBSTACLE 2: By the “</a:t>
                </a:r>
                <a:r>
                  <a:rPr lang="en-US" dirty="0">
                    <a:solidFill>
                      <a:schemeClr val="accent1"/>
                    </a:solidFill>
                  </a:rPr>
                  <a:t>discriminator lemma</a:t>
                </a:r>
                <a:r>
                  <a:rPr lang="en-US" dirty="0"/>
                  <a:t>,” for 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(monotone or not), there exists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SOLUTION: Let’s allow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</a:t>
                </a:r>
                <a:r>
                  <a:rPr lang="en-US" dirty="0">
                    <a:solidFill>
                      <a:schemeClr val="accent1"/>
                    </a:solidFill>
                  </a:rPr>
                  <a:t>depth slightly larger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5F2CB5-6343-83F1-664F-32E6E46039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616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310D-E070-F298-80A1-3EBB8690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26"/>
            <a:ext cx="10515600" cy="1325563"/>
          </a:xfrm>
        </p:spPr>
        <p:txBody>
          <a:bodyPr/>
          <a:lstStyle/>
          <a:p>
            <a:r>
              <a:rPr lang="en-US" dirty="0"/>
              <a:t>Our correlation bound for depth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C564-1791-D9D1-2BAA-0A2985602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8946"/>
                <a:ext cx="10515600" cy="57375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Our hard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HRST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C564-1791-D9D1-2BAA-0A2985602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8946"/>
                <a:ext cx="10515600" cy="573753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1C5B49-E2CA-7BF0-09EB-AA4A87B1B4A9}"/>
                  </a:ext>
                </a:extLst>
              </p:cNvPr>
              <p:cNvSpPr/>
              <p:nvPr/>
            </p:nvSpPr>
            <p:spPr>
              <a:xfrm>
                <a:off x="570963" y="2394509"/>
                <a:ext cx="11050073" cy="32694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for 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or else the following correlation bound holds: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⋅(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1C5B49-E2CA-7BF0-09EB-AA4A87B1B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63" y="2394509"/>
                <a:ext cx="11050073" cy="3269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42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Majority is moderately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majority function is </a:t>
                </a:r>
                <a:r>
                  <a:rPr lang="en-US" dirty="0">
                    <a:solidFill>
                      <a:schemeClr val="accent1"/>
                    </a:solidFill>
                  </a:rPr>
                  <a:t>moderately hard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/>
              <p:nvPr/>
            </p:nvSpPr>
            <p:spPr>
              <a:xfrm>
                <a:off x="2348784" y="3076462"/>
                <a:ext cx="7494431" cy="22409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Razborov</a:t>
                </a:r>
                <a:r>
                  <a:rPr lang="en-US" sz="2800" dirty="0">
                    <a:solidFill>
                      <a:srgbClr val="C00000"/>
                    </a:solidFill>
                  </a:rPr>
                  <a:t> 1987,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Smolensky</a:t>
                </a:r>
                <a:r>
                  <a:rPr lang="en-US" sz="2800" dirty="0">
                    <a:solidFill>
                      <a:srgbClr val="C00000"/>
                    </a:solidFill>
                  </a:rPr>
                  <a:t> 1987, …]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MAJ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784" y="3076462"/>
                <a:ext cx="7494431" cy="2240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4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Our correlation bound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XOR-of-majority function is </a:t>
                </a:r>
                <a:r>
                  <a:rPr lang="en-US" dirty="0">
                    <a:solidFill>
                      <a:schemeClr val="accent1"/>
                    </a:solidFill>
                  </a:rPr>
                  <a:t>very hard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/>
              <p:nvPr/>
            </p:nvSpPr>
            <p:spPr>
              <a:xfrm>
                <a:off x="1043189" y="3076462"/>
                <a:ext cx="9646275" cy="224092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MAJ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9" y="3076462"/>
                <a:ext cx="9646275" cy="2240924"/>
              </a:xfrm>
              <a:prstGeom prst="rect">
                <a:avLst/>
              </a:prstGeom>
              <a:blipFill>
                <a:blip r:embed="rId4"/>
                <a:stretch>
                  <a:fillRect t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4C2C-987B-1CD3-0246-A09F83BE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XOR lemmas 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88E2A8-6717-95A2-8D5E-1E646C410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4024"/>
                <a:ext cx="10515600" cy="5062940"/>
              </a:xfrm>
            </p:spPr>
            <p:txBody>
              <a:bodyPr/>
              <a:lstStyle/>
              <a:p>
                <a:r>
                  <a:rPr lang="en-US" dirty="0"/>
                  <a:t>Our technique is based on </a:t>
                </a:r>
                <a:r>
                  <a:rPr lang="en-US" dirty="0">
                    <a:solidFill>
                      <a:schemeClr val="accent1"/>
                    </a:solidFill>
                  </a:rPr>
                  <a:t>XOR lemmas for decision trees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and assume that for every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decision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88E2A8-6717-95A2-8D5E-1E646C410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4024"/>
                <a:ext cx="10515600" cy="506294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3AD61B-6560-A195-E120-BD6B9E5874DA}"/>
                  </a:ext>
                </a:extLst>
              </p:cNvPr>
              <p:cNvSpPr/>
              <p:nvPr/>
            </p:nvSpPr>
            <p:spPr>
              <a:xfrm>
                <a:off x="702972" y="3702676"/>
                <a:ext cx="10978166" cy="283335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[Drucker 2012]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for every depth-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3AD61B-6560-A195-E120-BD6B9E587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72" y="3702676"/>
                <a:ext cx="10978166" cy="2833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8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6CAE-8AFD-D896-973C-CAC8EFA3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 lemmas 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B3AAF-0988-777A-DEEA-F5BC8C4B0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8614" y="1838504"/>
                <a:ext cx="11294771" cy="4858510"/>
              </a:xfrm>
            </p:spPr>
            <p:txBody>
              <a:bodyPr/>
              <a:lstStyle/>
              <a:p>
                <a:r>
                  <a:rPr lang="en-US" dirty="0"/>
                  <a:t>We would like to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OBSTACLE 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dirty="0">
                    <a:solidFill>
                      <a:srgbClr val="C00000"/>
                    </a:solidFill>
                  </a:rPr>
                  <a:t> 2003]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There are counterexamples</a:t>
                </a:r>
              </a:p>
              <a:p>
                <a:r>
                  <a:rPr lang="en-US" dirty="0"/>
                  <a:t>Key idea behind the counterexamples: Even though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hard</a:t>
                </a:r>
                <a:r>
                  <a:rPr lang="en-US" dirty="0"/>
                  <a:t> for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trees,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might nevertheless be </a:t>
                </a:r>
                <a:r>
                  <a:rPr lang="en-US" dirty="0">
                    <a:solidFill>
                      <a:schemeClr val="accent1"/>
                    </a:solidFill>
                  </a:rPr>
                  <a:t>easy</a:t>
                </a:r>
                <a:r>
                  <a:rPr lang="en-US" dirty="0"/>
                  <a:t> for depth-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trees</a:t>
                </a:r>
              </a:p>
              <a:p>
                <a:r>
                  <a:rPr lang="en-US" dirty="0"/>
                  <a:t>In this case, a tree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𝑐𝐷𝑡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Let’s </a:t>
                </a:r>
                <a:r>
                  <a:rPr lang="en-US" dirty="0">
                    <a:solidFill>
                      <a:schemeClr val="accent1"/>
                    </a:solidFill>
                  </a:rPr>
                  <a:t>strengthen the assumption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B3AAF-0988-777A-DEEA-F5BC8C4B0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8614" y="1838504"/>
                <a:ext cx="11294771" cy="4858510"/>
              </a:xfrm>
              <a:blipFill>
                <a:blip r:embed="rId2"/>
                <a:stretch>
                  <a:fillRect l="-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95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4481-AF58-5FCA-CF9F-9E579D3A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26"/>
            <a:ext cx="10515600" cy="1325563"/>
          </a:xfrm>
        </p:spPr>
        <p:txBody>
          <a:bodyPr/>
          <a:lstStyle/>
          <a:p>
            <a:r>
              <a:rPr lang="en-US" dirty="0"/>
              <a:t>Our new XOR lemma 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3759C-55C2-6AD4-CF2D-35B357DDB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35" y="1526146"/>
                <a:ext cx="11500834" cy="465081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decision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log-concave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3759C-55C2-6AD4-CF2D-35B357DDB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35" y="1526146"/>
                <a:ext cx="11500834" cy="4650817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CCABEA-B6F3-12A8-8026-220721943110}"/>
                  </a:ext>
                </a:extLst>
              </p:cNvPr>
              <p:cNvSpPr/>
              <p:nvPr/>
            </p:nvSpPr>
            <p:spPr>
              <a:xfrm>
                <a:off x="180303" y="4146996"/>
                <a:ext cx="11925837" cy="23890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 (this work):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depth-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CCABEA-B6F3-12A8-8026-220721943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03" y="4146996"/>
                <a:ext cx="11925837" cy="23890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4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F824-FE2C-CA3E-A5FE-74E5F8D56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9045"/>
            <a:ext cx="9144000" cy="25409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The art of converting </a:t>
            </a:r>
            <a:r>
              <a:rPr lang="en-US" sz="4800" dirty="0">
                <a:solidFill>
                  <a:schemeClr val="accent1"/>
                </a:solidFill>
              </a:rPr>
              <a:t>hard</a:t>
            </a:r>
            <a:r>
              <a:rPr lang="en-US" sz="4800" dirty="0"/>
              <a:t> functions into </a:t>
            </a:r>
            <a:r>
              <a:rPr lang="en-US" sz="4800" dirty="0">
                <a:solidFill>
                  <a:schemeClr val="accent1"/>
                </a:solidFill>
              </a:rPr>
              <a:t>harder</a:t>
            </a:r>
            <a:r>
              <a:rPr lang="en-US" sz="4800" dirty="0"/>
              <a:t> functions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60E802-D248-2D85-4AFF-A253FFAF86DC}"/>
              </a:ext>
            </a:extLst>
          </p:cNvPr>
          <p:cNvSpPr txBox="1">
            <a:spLocks/>
          </p:cNvSpPr>
          <p:nvPr/>
        </p:nvSpPr>
        <p:spPr>
          <a:xfrm>
            <a:off x="1524000" y="764931"/>
            <a:ext cx="9144000" cy="27695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800" b="1" dirty="0">
                <a:solidFill>
                  <a:schemeClr val="accent1"/>
                </a:solidFill>
              </a:rPr>
              <a:t>Hardness amplification: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49035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EDFA-50E8-F70B-CBD4-52773821F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“Fair”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9EF49-A551-0C0F-F033-1636585C3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5625"/>
                <a:ext cx="11288332" cy="4667250"/>
              </a:xfrm>
            </p:spPr>
            <p:txBody>
              <a:bodyPr/>
              <a:lstStyle/>
              <a:p>
                <a:r>
                  <a:rPr lang="en-US" dirty="0"/>
                  <a:t>The proof of our new XOR lemma is based on a concept of a “fair” decision tree, generalizing a definition in 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dirty="0">
                    <a:solidFill>
                      <a:srgbClr val="C00000"/>
                    </a:solidFill>
                  </a:rPr>
                  <a:t> 2003]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DT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-fair </a:t>
                </a:r>
                <a:r>
                  <a:rPr lang="en-US" dirty="0"/>
                  <a:t>if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computation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involves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queries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9EF49-A551-0C0F-F033-1636585C3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5625"/>
                <a:ext cx="11288332" cy="4667250"/>
              </a:xfrm>
              <a:blipFill>
                <a:blip r:embed="rId2"/>
                <a:stretch>
                  <a:fillRect l="-972" r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11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BA0A-ED22-701E-A470-A62A2B7F4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64A04-F1AD-3385-7D1F-432F2F4952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convenience, let’s switch to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is like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” from before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164A04-F1AD-3385-7D1F-432F2F4952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590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0F6A39-F205-7EC4-B400-2A8764A057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13987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XOR lemma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-fair decision trees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0F6A39-F205-7EC4-B400-2A8764A05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13987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7927B-8EF9-66E9-0B56-C2D9CBFD0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918"/>
                <a:ext cx="10515600" cy="5467082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-fair decision tree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 is a straightforward induction on depth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7927B-8EF9-66E9-0B56-C2D9CBFD0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918"/>
                <a:ext cx="10515600" cy="546708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68474-0A44-D49F-06F0-3F367A341A55}"/>
                  </a:ext>
                </a:extLst>
              </p:cNvPr>
              <p:cNvSpPr/>
              <p:nvPr/>
            </p:nvSpPr>
            <p:spPr>
              <a:xfrm>
                <a:off x="1325451" y="3429000"/>
                <a:ext cx="9541098" cy="23890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 (this work): </a:t>
                </a:r>
                <a:endParaRPr lang="en-US" sz="2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Corr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depth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decision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trees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68474-0A44-D49F-06F0-3F367A341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51" y="3429000"/>
                <a:ext cx="9541098" cy="2389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D7C6-9BAF-BE42-5EB4-A74D0C55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our main XOR lemma for DTs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8AE0C-C154-46D5-DA26-4B315ACED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690688"/>
                <a:ext cx="11528612" cy="5032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DT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each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multiple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-fair</a:t>
                </a:r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Corr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depth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DTs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 		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 		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			(log-concavity)</a:t>
                </a:r>
                <a:br>
                  <a:rPr lang="en-US" dirty="0"/>
                </a:br>
                <a:r>
                  <a:rPr lang="en-US" dirty="0"/>
                  <a:t> 					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8AE0C-C154-46D5-DA26-4B315ACED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690688"/>
                <a:ext cx="11528612" cy="5032841"/>
              </a:xfrm>
              <a:blipFill>
                <a:blip r:embed="rId2"/>
                <a:stretch>
                  <a:fillRect l="-952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697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484E-A7F3-B774-C1E0-A803E0D0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3E2A-D290-9E8A-870A-DE42BD190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8715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Prove that XORing </a:t>
                </a:r>
                <a:r>
                  <a:rPr lang="en-US" dirty="0">
                    <a:solidFill>
                      <a:schemeClr val="accent1"/>
                    </a:solidFill>
                  </a:rPr>
                  <a:t>always</a:t>
                </a:r>
                <a:r>
                  <a:rPr lang="en-US" dirty="0"/>
                  <a:t> amplifies hardness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Problem:</a:t>
                </a:r>
                <a:r>
                  <a:rPr lang="en-US" dirty="0"/>
                  <a:t> Prove </a:t>
                </a:r>
                <a:r>
                  <a:rPr lang="en-US" dirty="0">
                    <a:solidFill>
                      <a:schemeClr val="accent1"/>
                    </a:solidFill>
                  </a:rPr>
                  <a:t>tight</a:t>
                </a:r>
                <a:r>
                  <a:rPr lang="en-US" dirty="0"/>
                  <a:t> bounds on the correlation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circuits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circuits</a:t>
                </a:r>
              </a:p>
              <a:p>
                <a:pPr lvl="1"/>
                <a:r>
                  <a:rPr lang="en-US" dirty="0"/>
                  <a:t>(We have near-tight bounds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Thanks for listening! Questions?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3E2A-D290-9E8A-870A-DE42BD190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87153"/>
              </a:xfrm>
              <a:blipFill>
                <a:blip r:embed="rId2"/>
                <a:stretch>
                  <a:fillRect l="-1043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45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EBEF-DC4B-D350-13F4-15BE4150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Yao’s XOR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99E80-5B93-BA33-A9F1-6535FCB30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function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⨁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be any circuit class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99E80-5B93-BA33-A9F1-6535FCB30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794850-F5CA-D374-89FD-E3353EC60005}"/>
                  </a:ext>
                </a:extLst>
              </p:cNvPr>
              <p:cNvSpPr/>
              <p:nvPr/>
            </p:nvSpPr>
            <p:spPr>
              <a:xfrm>
                <a:off x="359967" y="4540157"/>
                <a:ext cx="11472065" cy="16002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Yao’s XOR Lemma (informal):</a:t>
                </a:r>
                <a:r>
                  <a:rPr lang="en-US" sz="28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“moderately hard”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is “very hard”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9794850-F5CA-D374-89FD-E3353EC60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67" y="4540157"/>
                <a:ext cx="11472065" cy="1600200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F7DAD23-CA86-9EF6-CB59-00EB9FA26ECD}"/>
              </a:ext>
            </a:extLst>
          </p:cNvPr>
          <p:cNvGrpSpPr/>
          <p:nvPr/>
        </p:nvGrpSpPr>
        <p:grpSpPr>
          <a:xfrm>
            <a:off x="8005482" y="242513"/>
            <a:ext cx="3807243" cy="1895289"/>
            <a:chOff x="8005482" y="242513"/>
            <a:chExt cx="3807243" cy="1895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97CF37B7-F8AA-180B-3A2C-FAC53C011E70}"/>
                    </a:ext>
                  </a:extLst>
                </p:cNvPr>
                <p:cNvSpPr/>
                <p:nvPr/>
              </p:nvSpPr>
              <p:spPr>
                <a:xfrm>
                  <a:off x="8005482" y="1513448"/>
                  <a:ext cx="788894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97CF37B7-F8AA-180B-3A2C-FAC53C011E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482" y="1513448"/>
                  <a:ext cx="788894" cy="624354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1E6B9111-DCD2-0D6A-841F-453C77428E4C}"/>
                    </a:ext>
                  </a:extLst>
                </p:cNvPr>
                <p:cNvSpPr/>
                <p:nvPr/>
              </p:nvSpPr>
              <p:spPr>
                <a:xfrm>
                  <a:off x="8858854" y="1513448"/>
                  <a:ext cx="788894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1E6B9111-DCD2-0D6A-841F-453C77428E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8854" y="1513448"/>
                  <a:ext cx="788894" cy="624354"/>
                </a:xfrm>
                <a:prstGeom prst="triangl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D9E73A5B-F922-7915-9DDF-0459D1589BC9}"/>
                    </a:ext>
                  </a:extLst>
                </p:cNvPr>
                <p:cNvSpPr/>
                <p:nvPr/>
              </p:nvSpPr>
              <p:spPr>
                <a:xfrm>
                  <a:off x="9712226" y="1513448"/>
                  <a:ext cx="788894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Isosceles Triangle 6">
                  <a:extLst>
                    <a:ext uri="{FF2B5EF4-FFF2-40B4-BE49-F238E27FC236}">
                      <a16:creationId xmlns:a16="http://schemas.microsoft.com/office/drawing/2014/main" id="{D9E73A5B-F922-7915-9DDF-0459D1589B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2226" y="1513448"/>
                  <a:ext cx="788894" cy="624354"/>
                </a:xfrm>
                <a:prstGeom prst="triangl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Isosceles Triangle 7">
                  <a:extLst>
                    <a:ext uri="{FF2B5EF4-FFF2-40B4-BE49-F238E27FC236}">
                      <a16:creationId xmlns:a16="http://schemas.microsoft.com/office/drawing/2014/main" id="{E23432E5-7E9D-981D-90D6-C9BB3B2114D5}"/>
                    </a:ext>
                  </a:extLst>
                </p:cNvPr>
                <p:cNvSpPr/>
                <p:nvPr/>
              </p:nvSpPr>
              <p:spPr>
                <a:xfrm>
                  <a:off x="11023831" y="1513448"/>
                  <a:ext cx="788894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Isosceles Triangle 7">
                  <a:extLst>
                    <a:ext uri="{FF2B5EF4-FFF2-40B4-BE49-F238E27FC236}">
                      <a16:creationId xmlns:a16="http://schemas.microsoft.com/office/drawing/2014/main" id="{E23432E5-7E9D-981D-90D6-C9BB3B2114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3831" y="1513448"/>
                  <a:ext cx="788894" cy="624354"/>
                </a:xfrm>
                <a:prstGeom prst="triangl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4175FA0-A294-415E-39F1-F452F8664263}"/>
                    </a:ext>
                  </a:extLst>
                </p:cNvPr>
                <p:cNvSpPr txBox="1"/>
                <p:nvPr/>
              </p:nvSpPr>
              <p:spPr>
                <a:xfrm>
                  <a:off x="10578353" y="1612059"/>
                  <a:ext cx="445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4175FA0-A294-415E-39F1-F452F8664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78353" y="1612059"/>
                  <a:ext cx="44547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345E4DD-3FFA-20C0-2902-E3DF426EFD39}"/>
                    </a:ext>
                  </a:extLst>
                </p:cNvPr>
                <p:cNvSpPr/>
                <p:nvPr/>
              </p:nvSpPr>
              <p:spPr>
                <a:xfrm>
                  <a:off x="9772392" y="242513"/>
                  <a:ext cx="475130" cy="4751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345E4DD-3FFA-20C0-2902-E3DF426EF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2392" y="242513"/>
                  <a:ext cx="475130" cy="47513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6E60FB5-F368-14C4-3B76-B22491021F52}"/>
                </a:ext>
              </a:extLst>
            </p:cNvPr>
            <p:cNvCxnSpPr>
              <a:stCxn id="5" idx="0"/>
              <a:endCxn id="11" idx="3"/>
            </p:cNvCxnSpPr>
            <p:nvPr/>
          </p:nvCxnSpPr>
          <p:spPr>
            <a:xfrm flipV="1">
              <a:off x="8399929" y="648062"/>
              <a:ext cx="1442044" cy="865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5CA129-5BE0-C4FF-57F6-908F572694C8}"/>
                </a:ext>
              </a:extLst>
            </p:cNvPr>
            <p:cNvCxnSpPr>
              <a:stCxn id="6" idx="0"/>
              <a:endCxn id="11" idx="3"/>
            </p:cNvCxnSpPr>
            <p:nvPr/>
          </p:nvCxnSpPr>
          <p:spPr>
            <a:xfrm flipV="1">
              <a:off x="9253301" y="690282"/>
              <a:ext cx="652699" cy="823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123E76-BEFD-A42C-602B-D8FC357DEE48}"/>
                </a:ext>
              </a:extLst>
            </p:cNvPr>
            <p:cNvCxnSpPr>
              <a:cxnSpLocks/>
              <a:stCxn id="7" idx="0"/>
              <a:endCxn id="11" idx="4"/>
            </p:cNvCxnSpPr>
            <p:nvPr/>
          </p:nvCxnSpPr>
          <p:spPr>
            <a:xfrm flipH="1" flipV="1">
              <a:off x="10009957" y="717643"/>
              <a:ext cx="96716" cy="7958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3E129A-702B-16C0-6E55-E7CCF7F6689B}"/>
                </a:ext>
              </a:extLst>
            </p:cNvPr>
            <p:cNvCxnSpPr>
              <a:cxnSpLocks/>
              <a:stCxn id="11" idx="5"/>
              <a:endCxn id="8" idx="0"/>
            </p:cNvCxnSpPr>
            <p:nvPr/>
          </p:nvCxnSpPr>
          <p:spPr>
            <a:xfrm>
              <a:off x="10177941" y="648062"/>
              <a:ext cx="1240337" cy="865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556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80AF08-A884-9DB8-1485-C4E77E885010}"/>
              </a:ext>
            </a:extLst>
          </p:cNvPr>
          <p:cNvSpPr/>
          <p:nvPr/>
        </p:nvSpPr>
        <p:spPr>
          <a:xfrm>
            <a:off x="2869475" y="2606040"/>
            <a:ext cx="7979228" cy="102543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BB869-A641-8AEA-0E2B-4B9490653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are quantifying hardness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66D56-4716-E2BC-7476-184C9BF6C5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average-case lower bound</a:t>
                </a:r>
                <a:r>
                  <a:rPr lang="en-US" dirty="0"/>
                  <a:t>, aka a </a:t>
                </a:r>
                <a:r>
                  <a:rPr lang="en-US" dirty="0">
                    <a:solidFill>
                      <a:schemeClr val="accent1"/>
                    </a:solidFill>
                  </a:rPr>
                  <a:t>correlation bound</a:t>
                </a:r>
                <a:r>
                  <a:rPr lang="en-US" dirty="0"/>
                  <a:t>, is a theorem of the form  “For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.”</a:t>
                </a:r>
              </a:p>
              <a:p>
                <a:r>
                  <a:rPr lang="en-US" dirty="0"/>
                  <a:t>(The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sampled uniformly at random from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we could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moderately hard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we could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very hard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066D56-4716-E2BC-7476-184C9BF6C5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5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2B55C-F247-0844-B991-EE13FF17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47"/>
            <a:ext cx="10515600" cy="1325563"/>
          </a:xfrm>
        </p:spPr>
        <p:txBody>
          <a:bodyPr/>
          <a:lstStyle/>
          <a:p>
            <a:r>
              <a:rPr lang="en-US" dirty="0"/>
              <a:t>Why amplify hardness?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E02E-F87E-F5AF-0715-F5794D7F9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762" y="1501410"/>
            <a:ext cx="10928838" cy="5180743"/>
          </a:xfrm>
        </p:spPr>
        <p:txBody>
          <a:bodyPr>
            <a:normAutofit/>
          </a:bodyPr>
          <a:lstStyle/>
          <a:p>
            <a:r>
              <a:rPr lang="en-US" dirty="0"/>
              <a:t>Maybe you think of a hardness result as </a:t>
            </a:r>
            <a:r>
              <a:rPr lang="en-US" dirty="0">
                <a:solidFill>
                  <a:schemeClr val="accent1"/>
                </a:solidFill>
              </a:rPr>
              <a:t>“bad news”</a:t>
            </a:r>
            <a:endParaRPr lang="en-US" dirty="0"/>
          </a:p>
          <a:p>
            <a:r>
              <a:rPr lang="en-US" dirty="0"/>
              <a:t>If a problem is “very hard,” maybe you think of this as </a:t>
            </a:r>
            <a:r>
              <a:rPr lang="en-US" dirty="0">
                <a:solidFill>
                  <a:schemeClr val="accent1"/>
                </a:solidFill>
              </a:rPr>
              <a:t>“very bad news”</a:t>
            </a:r>
            <a:endParaRPr lang="en-US" dirty="0"/>
          </a:p>
          <a:p>
            <a:r>
              <a:rPr lang="en-US" dirty="0"/>
              <a:t>Why would we try to </a:t>
            </a:r>
            <a:r>
              <a:rPr lang="en-US" dirty="0">
                <a:solidFill>
                  <a:schemeClr val="accent1"/>
                </a:solidFill>
              </a:rPr>
              <a:t>manufacture</a:t>
            </a:r>
            <a:r>
              <a:rPr lang="en-US" dirty="0"/>
              <a:t> such a situation?</a:t>
            </a:r>
          </a:p>
          <a:p>
            <a:r>
              <a:rPr lang="en-US" dirty="0"/>
              <a:t>One possible answer: Sometimes, we wish to </a:t>
            </a:r>
            <a:r>
              <a:rPr lang="en-US" dirty="0">
                <a:solidFill>
                  <a:schemeClr val="accent1"/>
                </a:solidFill>
              </a:rPr>
              <a:t>exploit</a:t>
            </a:r>
            <a:r>
              <a:rPr lang="en-US" dirty="0"/>
              <a:t> hardness!</a:t>
            </a:r>
          </a:p>
          <a:p>
            <a:pPr lvl="1"/>
            <a:r>
              <a:rPr lang="en-US" dirty="0"/>
              <a:t>Pseudorandom generators</a:t>
            </a:r>
          </a:p>
          <a:p>
            <a:pPr lvl="1"/>
            <a:r>
              <a:rPr lang="en-US" dirty="0"/>
              <a:t>Cryptography</a:t>
            </a:r>
          </a:p>
          <a:p>
            <a:pPr lvl="1"/>
            <a:r>
              <a:rPr lang="en-US" dirty="0"/>
              <a:t>Reductions</a:t>
            </a:r>
          </a:p>
        </p:txBody>
      </p:sp>
    </p:spTree>
    <p:extLst>
      <p:ext uri="{BB962C8B-B14F-4D97-AF65-F5344CB8AC3E}">
        <p14:creationId xmlns:p14="http://schemas.microsoft.com/office/powerpoint/2010/main" val="39274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72429-2105-20A1-458A-73B425C495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72429-2105-20A1-458A-73B425C49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53F68-CB1B-ED40-77F5-C0261179C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428" y="1777411"/>
                <a:ext cx="10515600" cy="46236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circuit: Literals (variables and their negations)</a:t>
                </a:r>
                <a:br>
                  <a:rPr lang="en-US" dirty="0"/>
                </a:br>
                <a:r>
                  <a:rPr lang="en-US" dirty="0"/>
                  <a:t>feeding into a </a:t>
                </a:r>
                <a:r>
                  <a:rPr lang="en-US" dirty="0">
                    <a:solidFill>
                      <a:schemeClr val="accent1"/>
                    </a:solidFill>
                  </a:rPr>
                  <a:t>network of AND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OR gates</a:t>
                </a:r>
              </a:p>
              <a:p>
                <a:r>
                  <a:rPr lang="en-US" dirty="0"/>
                  <a:t>Unbounded fan-in, unbounded fan-out</a:t>
                </a:r>
              </a:p>
              <a:p>
                <a:r>
                  <a:rPr lang="en-US" dirty="0"/>
                  <a:t>Depth = length of longest path from input to output</a:t>
                </a:r>
              </a:p>
              <a:p>
                <a:r>
                  <a:rPr lang="en-US" b="0" dirty="0"/>
                  <a:t>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circuit” means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Size = number of AND/OR gates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53F68-CB1B-ED40-77F5-C0261179C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428" y="1777411"/>
                <a:ext cx="10515600" cy="462362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2BC021-7A8E-6D6E-4368-92510EF71E03}"/>
              </a:ext>
            </a:extLst>
          </p:cNvPr>
          <p:cNvGrpSpPr/>
          <p:nvPr/>
        </p:nvGrpSpPr>
        <p:grpSpPr>
          <a:xfrm>
            <a:off x="8555748" y="220115"/>
            <a:ext cx="3231381" cy="2941146"/>
            <a:chOff x="7092503" y="2105791"/>
            <a:chExt cx="4667985" cy="42487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996585-02FE-05EB-EE3D-F42AB9C1330E}"/>
                </a:ext>
              </a:extLst>
            </p:cNvPr>
            <p:cNvGrpSpPr/>
            <p:nvPr/>
          </p:nvGrpSpPr>
          <p:grpSpPr>
            <a:xfrm>
              <a:off x="7092503" y="2105791"/>
              <a:ext cx="4667985" cy="4248714"/>
              <a:chOff x="5515510" y="767694"/>
              <a:chExt cx="6244976" cy="568406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ECF7EEC-55D6-3868-BA98-1DDACC777D56}"/>
                  </a:ext>
                </a:extLst>
              </p:cNvPr>
              <p:cNvGrpSpPr/>
              <p:nvPr/>
            </p:nvGrpSpPr>
            <p:grpSpPr>
              <a:xfrm>
                <a:off x="5515510" y="767694"/>
                <a:ext cx="6244976" cy="5684063"/>
                <a:chOff x="4590835" y="1075543"/>
                <a:chExt cx="6244976" cy="5684063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6204E2-3D38-DF1D-0721-9BF6D8DB4B73}"/>
                    </a:ext>
                  </a:extLst>
                </p:cNvPr>
                <p:cNvSpPr/>
                <p:nvPr/>
              </p:nvSpPr>
              <p:spPr>
                <a:xfrm>
                  <a:off x="5774075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F974A9A-5996-0586-317C-A16291D9FF7A}"/>
                    </a:ext>
                  </a:extLst>
                </p:cNvPr>
                <p:cNvSpPr/>
                <p:nvPr/>
              </p:nvSpPr>
              <p:spPr>
                <a:xfrm>
                  <a:off x="7380268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2FEF330-18E2-2CBF-A644-55FEC0C9E0E1}"/>
                    </a:ext>
                  </a:extLst>
                </p:cNvPr>
                <p:cNvSpPr/>
                <p:nvPr/>
              </p:nvSpPr>
              <p:spPr>
                <a:xfrm>
                  <a:off x="8986461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063E9ED-3D6C-6A4A-AA0A-7095E0B5A36D}"/>
                    </a:ext>
                  </a:extLst>
                </p:cNvPr>
                <p:cNvSpPr/>
                <p:nvPr/>
              </p:nvSpPr>
              <p:spPr>
                <a:xfrm>
                  <a:off x="4590835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93CCB58-580E-E44A-6B44-EFC7AF752B40}"/>
                    </a:ext>
                  </a:extLst>
                </p:cNvPr>
                <p:cNvSpPr/>
                <p:nvPr/>
              </p:nvSpPr>
              <p:spPr>
                <a:xfrm>
                  <a:off x="6275796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65C8F2E-95C3-3E86-5C98-F865272BC0A6}"/>
                    </a:ext>
                  </a:extLst>
                </p:cNvPr>
                <p:cNvSpPr/>
                <p:nvPr/>
              </p:nvSpPr>
              <p:spPr>
                <a:xfrm>
                  <a:off x="8181653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F01D886-72B5-25F5-6977-E9B50E1526B0}"/>
                    </a:ext>
                  </a:extLst>
                </p:cNvPr>
                <p:cNvSpPr/>
                <p:nvPr/>
              </p:nvSpPr>
              <p:spPr>
                <a:xfrm>
                  <a:off x="10034426" y="3112972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71B1A40-84E7-B75E-B6B0-CE37F2A10DE0}"/>
                    </a:ext>
                  </a:extLst>
                </p:cNvPr>
                <p:cNvSpPr/>
                <p:nvPr/>
              </p:nvSpPr>
              <p:spPr>
                <a:xfrm>
                  <a:off x="7148633" y="1627780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2069E1C-7BC5-1951-E465-4A2117BD7917}"/>
                    </a:ext>
                  </a:extLst>
                </p:cNvPr>
                <p:cNvCxnSpPr>
                  <a:cxnSpLocks/>
                  <a:stCxn id="15" idx="7"/>
                  <a:endCxn id="20" idx="3"/>
                </p:cNvCxnSpPr>
                <p:nvPr/>
              </p:nvCxnSpPr>
              <p:spPr>
                <a:xfrm flipV="1">
                  <a:off x="6458100" y="3796998"/>
                  <a:ext cx="1840913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975986A-7697-0539-3071-8E1B177816EA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 flipV="1">
                  <a:off x="6174768" y="3878336"/>
                  <a:ext cx="316786" cy="6747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3444C9B-0B9E-10CC-4F02-682EF085741D}"/>
                    </a:ext>
                  </a:extLst>
                </p:cNvPr>
                <p:cNvCxnSpPr>
                  <a:cxnSpLocks/>
                  <a:stCxn id="15" idx="1"/>
                  <a:endCxn id="18" idx="4"/>
                </p:cNvCxnSpPr>
                <p:nvPr/>
              </p:nvCxnSpPr>
              <p:spPr>
                <a:xfrm flipH="1" flipV="1">
                  <a:off x="4991528" y="3914358"/>
                  <a:ext cx="899907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1D1125E-836E-6B64-1506-262E9472CB52}"/>
                    </a:ext>
                  </a:extLst>
                </p:cNvPr>
                <p:cNvCxnSpPr>
                  <a:cxnSpLocks/>
                  <a:stCxn id="18" idx="5"/>
                  <a:endCxn id="16" idx="1"/>
                </p:cNvCxnSpPr>
                <p:nvPr/>
              </p:nvCxnSpPr>
              <p:spPr>
                <a:xfrm>
                  <a:off x="5274860" y="3796998"/>
                  <a:ext cx="2222768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637F701-D7CD-2384-FD6A-FB9AC456B983}"/>
                    </a:ext>
                  </a:extLst>
                </p:cNvPr>
                <p:cNvCxnSpPr>
                  <a:cxnSpLocks/>
                  <a:stCxn id="16" idx="0"/>
                  <a:endCxn id="22" idx="4"/>
                </p:cNvCxnSpPr>
                <p:nvPr/>
              </p:nvCxnSpPr>
              <p:spPr>
                <a:xfrm flipH="1" flipV="1">
                  <a:off x="7549326" y="2429165"/>
                  <a:ext cx="231635" cy="21239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204ED40-CEFB-13FE-953E-6E6F32B2FA63}"/>
                    </a:ext>
                  </a:extLst>
                </p:cNvPr>
                <p:cNvCxnSpPr>
                  <a:cxnSpLocks/>
                  <a:stCxn id="16" idx="7"/>
                  <a:endCxn id="21" idx="3"/>
                </p:cNvCxnSpPr>
                <p:nvPr/>
              </p:nvCxnSpPr>
              <p:spPr>
                <a:xfrm flipV="1">
                  <a:off x="8064293" y="3796997"/>
                  <a:ext cx="2087493" cy="8734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58CEAE8-CF0A-BEF3-FEC9-071F8AF17CC7}"/>
                    </a:ext>
                  </a:extLst>
                </p:cNvPr>
                <p:cNvCxnSpPr>
                  <a:cxnSpLocks/>
                  <a:stCxn id="17" idx="1"/>
                  <a:endCxn id="19" idx="5"/>
                </p:cNvCxnSpPr>
                <p:nvPr/>
              </p:nvCxnSpPr>
              <p:spPr>
                <a:xfrm flipH="1" flipV="1">
                  <a:off x="6959821" y="3796998"/>
                  <a:ext cx="2144000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4E98B82-1103-C062-FE98-10ACB02CA87D}"/>
                    </a:ext>
                  </a:extLst>
                </p:cNvPr>
                <p:cNvCxnSpPr>
                  <a:cxnSpLocks/>
                  <a:stCxn id="17" idx="0"/>
                  <a:endCxn id="20" idx="5"/>
                </p:cNvCxnSpPr>
                <p:nvPr/>
              </p:nvCxnSpPr>
              <p:spPr>
                <a:xfrm flipH="1" flipV="1">
                  <a:off x="8865678" y="3796998"/>
                  <a:ext cx="521476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C6819DE-8AF9-97E2-7EAE-4C1AFE4AC55A}"/>
                    </a:ext>
                  </a:extLst>
                </p:cNvPr>
                <p:cNvCxnSpPr>
                  <a:cxnSpLocks/>
                  <a:stCxn id="17" idx="7"/>
                  <a:endCxn id="21" idx="4"/>
                </p:cNvCxnSpPr>
                <p:nvPr/>
              </p:nvCxnSpPr>
              <p:spPr>
                <a:xfrm flipV="1">
                  <a:off x="9670486" y="3914357"/>
                  <a:ext cx="764633" cy="7560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983331B-FBB1-77BB-4839-934B62221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55494" y="3881611"/>
                  <a:ext cx="759494" cy="6941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91EA9B6-7CF6-1BF2-55C6-CD90BAAF95CE}"/>
                    </a:ext>
                  </a:extLst>
                </p:cNvPr>
                <p:cNvCxnSpPr>
                  <a:cxnSpLocks/>
                  <a:stCxn id="18" idx="7"/>
                </p:cNvCxnSpPr>
                <p:nvPr/>
              </p:nvCxnSpPr>
              <p:spPr>
                <a:xfrm flipV="1">
                  <a:off x="5274860" y="2174163"/>
                  <a:ext cx="1926858" cy="10561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E2EC562-EE13-F624-12EA-6E0F5B7993B7}"/>
                    </a:ext>
                  </a:extLst>
                </p:cNvPr>
                <p:cNvCxnSpPr>
                  <a:cxnSpLocks/>
                  <a:stCxn id="19" idx="0"/>
                  <a:endCxn id="22" idx="3"/>
                </p:cNvCxnSpPr>
                <p:nvPr/>
              </p:nvCxnSpPr>
              <p:spPr>
                <a:xfrm flipV="1">
                  <a:off x="6676489" y="2311805"/>
                  <a:ext cx="589504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D699847-5D5F-AD2A-7469-862AFE479775}"/>
                    </a:ext>
                  </a:extLst>
                </p:cNvPr>
                <p:cNvCxnSpPr>
                  <a:cxnSpLocks/>
                  <a:stCxn id="22" idx="5"/>
                  <a:endCxn id="20" idx="0"/>
                </p:cNvCxnSpPr>
                <p:nvPr/>
              </p:nvCxnSpPr>
              <p:spPr>
                <a:xfrm>
                  <a:off x="7832658" y="2311805"/>
                  <a:ext cx="749688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8D46E91-6547-ED18-B713-2713F12EC352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>
                  <a:off x="7913265" y="2193174"/>
                  <a:ext cx="2238520" cy="10371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A8F5EBB-C0BA-6F8F-6860-69658DFE8D69}"/>
                    </a:ext>
                  </a:extLst>
                </p:cNvPr>
                <p:cNvCxnSpPr>
                  <a:cxnSpLocks/>
                  <a:stCxn id="22" idx="0"/>
                </p:cNvCxnSpPr>
                <p:nvPr/>
              </p:nvCxnSpPr>
              <p:spPr>
                <a:xfrm flipH="1" flipV="1">
                  <a:off x="7545902" y="1075543"/>
                  <a:ext cx="3424" cy="5522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C4E76A-17B8-5A66-AA4F-9C736AB1FCA8}"/>
                    </a:ext>
                  </a:extLst>
                </p:cNvPr>
                <p:cNvCxnSpPr>
                  <a:cxnSpLocks/>
                  <a:stCxn id="39" idx="0"/>
                  <a:endCxn id="15" idx="3"/>
                </p:cNvCxnSpPr>
                <p:nvPr/>
              </p:nvCxnSpPr>
              <p:spPr>
                <a:xfrm flipV="1">
                  <a:off x="5678562" y="5237092"/>
                  <a:ext cx="212872" cy="7888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581" r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729" r="-118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A370D88-1D63-5FB4-5F0A-D3B3A6BEB506}"/>
                    </a:ext>
                  </a:extLst>
                </p:cNvPr>
                <p:cNvCxnSpPr>
                  <a:cxnSpLocks/>
                  <a:endCxn id="15" idx="4"/>
                </p:cNvCxnSpPr>
                <p:nvPr/>
              </p:nvCxnSpPr>
              <p:spPr>
                <a:xfrm flipH="1" flipV="1">
                  <a:off x="6174768" y="5354452"/>
                  <a:ext cx="349224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5705B4B-1E96-9489-FBA4-8BF1E0CA4DB0}"/>
                    </a:ext>
                  </a:extLst>
                </p:cNvPr>
                <p:cNvCxnSpPr>
                  <a:cxnSpLocks/>
                  <a:endCxn id="15" idx="5"/>
                </p:cNvCxnSpPr>
                <p:nvPr/>
              </p:nvCxnSpPr>
              <p:spPr>
                <a:xfrm flipH="1" flipV="1">
                  <a:off x="6458100" y="5237092"/>
                  <a:ext cx="1021487" cy="845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FB69529-77D0-DD1E-43B5-92FA80CE7231}"/>
                    </a:ext>
                  </a:extLst>
                </p:cNvPr>
                <p:cNvCxnSpPr>
                  <a:cxnSpLocks/>
                  <a:endCxn id="16" idx="3"/>
                </p:cNvCxnSpPr>
                <p:nvPr/>
              </p:nvCxnSpPr>
              <p:spPr>
                <a:xfrm flipV="1">
                  <a:off x="6768432" y="5237092"/>
                  <a:ext cx="729196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82CC8A3-064A-B195-7D91-C95B62A7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3254" y="5144710"/>
                  <a:ext cx="1665090" cy="9684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4CAA405-9F8F-2960-3900-9887AB9A7C35}"/>
                    </a:ext>
                  </a:extLst>
                </p:cNvPr>
                <p:cNvCxnSpPr>
                  <a:cxnSpLocks/>
                  <a:stCxn id="41" idx="0"/>
                  <a:endCxn id="16" idx="4"/>
                </p:cNvCxnSpPr>
                <p:nvPr/>
              </p:nvCxnSpPr>
              <p:spPr>
                <a:xfrm flipV="1">
                  <a:off x="7706674" y="5354451"/>
                  <a:ext cx="74287" cy="6856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5841042-9894-AB92-4B5A-B7FED3013B9C}"/>
                    </a:ext>
                  </a:extLst>
                </p:cNvPr>
                <p:cNvCxnSpPr>
                  <a:cxnSpLocks/>
                  <a:stCxn id="17" idx="3"/>
                </p:cNvCxnSpPr>
                <p:nvPr/>
              </p:nvCxnSpPr>
              <p:spPr>
                <a:xfrm flipH="1">
                  <a:off x="7925382" y="5237091"/>
                  <a:ext cx="1178439" cy="8657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592824C-317D-A0A8-5C5A-80993AC51A50}"/>
                    </a:ext>
                  </a:extLst>
                </p:cNvPr>
                <p:cNvCxnSpPr>
                  <a:cxnSpLocks/>
                  <a:endCxn id="20" idx="4"/>
                </p:cNvCxnSpPr>
                <p:nvPr/>
              </p:nvCxnSpPr>
              <p:spPr>
                <a:xfrm flipH="1" flipV="1">
                  <a:off x="8582346" y="3914358"/>
                  <a:ext cx="68494" cy="213674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E32931-BA40-C043-3FD2-13D776C8727E}"/>
                    </a:ext>
                  </a:extLst>
                </p:cNvPr>
                <p:cNvCxnSpPr>
                  <a:cxnSpLocks/>
                  <a:stCxn id="17" idx="4"/>
                </p:cNvCxnSpPr>
                <p:nvPr/>
              </p:nvCxnSpPr>
              <p:spPr>
                <a:xfrm flipH="1">
                  <a:off x="8774130" y="5354452"/>
                  <a:ext cx="613024" cy="7483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D6D3C7A-AC52-DA7F-2F2D-877CC4326C43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>
                  <a:off x="9507937" y="5336640"/>
                  <a:ext cx="356567" cy="6892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83BAA17-0DD0-13F4-F73E-C614594DF6D7}"/>
                    </a:ext>
                  </a:extLst>
                </p:cNvPr>
                <p:cNvCxnSpPr>
                  <a:cxnSpLocks/>
                  <a:endCxn id="16" idx="5"/>
                </p:cNvCxnSpPr>
                <p:nvPr/>
              </p:nvCxnSpPr>
              <p:spPr>
                <a:xfrm flipH="1" flipV="1">
                  <a:off x="8064293" y="5237092"/>
                  <a:ext cx="1531770" cy="8657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/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303" r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4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/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blipFill>
                  <a:blip r:embed="rId11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/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blipFill>
                  <a:blip r:embed="rId12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/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blipFill>
                  <a:blip r:embed="rId13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/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blipFill>
                  <a:blip r:embed="rId14"/>
                  <a:stretch>
                    <a:fillRect l="-30303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/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blipFill>
                  <a:blip r:embed="rId15"/>
                  <a:stretch>
                    <a:fillRect l="-30303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/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blipFill>
                  <a:blip r:embed="rId16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877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3B4FCE-AED3-9031-5620-DC8AF7FAD7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Yao’s XOR Lemma </a:t>
                </a:r>
                <a:r>
                  <a:rPr lang="en-US" dirty="0">
                    <a:solidFill>
                      <a:schemeClr val="accent1"/>
                    </a:solidFill>
                  </a:rPr>
                  <a:t>doesn’t work </a:t>
                </a:r>
                <a:r>
                  <a:rPr lang="en-US" dirty="0"/>
                  <a:t>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3B4FCE-AED3-9031-5620-DC8AF7FAD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C11F7-2E8F-4460-6029-122EA2758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306" y="1674791"/>
                <a:ext cx="11563728" cy="5098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moderately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  <a:p>
                <a:r>
                  <a:rPr lang="en-US" dirty="0"/>
                  <a:t>Can we amplify its hardness?</a:t>
                </a: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Issue: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 are </a:t>
                </a:r>
                <a:r>
                  <a:rPr lang="en-US" dirty="0">
                    <a:solidFill>
                      <a:schemeClr val="accent1"/>
                    </a:solidFill>
                  </a:rPr>
                  <a:t>much more powerful</a:t>
                </a:r>
                <a:r>
                  <a:rPr lang="en-US" dirty="0"/>
                  <a:t>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circuits!</a:t>
                </a:r>
              </a:p>
              <a:p>
                <a:r>
                  <a:rPr lang="en-US" dirty="0"/>
                  <a:t>Lemma is not applicable if we merely know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C11F7-2E8F-4460-6029-122EA2758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306" y="1674791"/>
                <a:ext cx="11563728" cy="5098838"/>
              </a:xfrm>
              <a:blipFill>
                <a:blip r:embed="rId3"/>
                <a:stretch>
                  <a:fillRect l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115E6E-6A99-0227-B325-27F527AE6503}"/>
                  </a:ext>
                </a:extLst>
              </p:cNvPr>
              <p:cNvSpPr/>
              <p:nvPr/>
            </p:nvSpPr>
            <p:spPr>
              <a:xfrm>
                <a:off x="512127" y="3350277"/>
                <a:ext cx="10937631" cy="146092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Yao’s XOR Lemma </a:t>
                </a:r>
                <a:r>
                  <a:rPr lang="en-US" sz="2800" dirty="0">
                    <a:solidFill>
                      <a:schemeClr val="tx1"/>
                    </a:solidFill>
                  </a:rPr>
                  <a:t>(informal):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“moderately hard” for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“very hard”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B115E6E-6A99-0227-B325-27F527AE65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27" y="3350277"/>
                <a:ext cx="10937631" cy="1460920"/>
              </a:xfrm>
              <a:prstGeom prst="rect">
                <a:avLst/>
              </a:prstGeom>
              <a:blipFill>
                <a:blip r:embed="rId4"/>
                <a:stretch>
                  <a:fillRect b="-7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7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A47166-D9A5-5646-46E2-4127C60928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Does XORing amplify hardness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CA47166-D9A5-5646-46E2-4127C60928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49E5B7-9853-9C10-E883-2E53EA248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851" y="1690688"/>
                <a:ext cx="11658600" cy="497905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Question </a:t>
                </a:r>
                <a:r>
                  <a:rPr lang="en-US" dirty="0"/>
                  <a:t>(informal):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moderately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circuits, does it follow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very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circuits?</a:t>
                </a:r>
              </a:p>
              <a:p>
                <a:r>
                  <a:rPr lang="en-US" dirty="0"/>
                  <a:t>Yao’s XOR Lemma does not resolve this question</a:t>
                </a:r>
              </a:p>
              <a:p>
                <a:r>
                  <a:rPr lang="en-US" dirty="0"/>
                  <a:t>More generally, “black-box” hardness amplification schemes </a:t>
                </a:r>
                <a:r>
                  <a:rPr lang="en-US" dirty="0">
                    <a:solidFill>
                      <a:schemeClr val="accent1"/>
                    </a:solidFill>
                  </a:rPr>
                  <a:t>cannot resolve</a:t>
                </a:r>
                <a:r>
                  <a:rPr lang="en-US" dirty="0"/>
                  <a:t> this question, because such schemes “</a:t>
                </a:r>
                <a:r>
                  <a:rPr lang="en-US" dirty="0">
                    <a:solidFill>
                      <a:schemeClr val="accent1"/>
                    </a:solidFill>
                  </a:rPr>
                  <a:t>require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gates</a:t>
                </a:r>
                <a:r>
                  <a:rPr lang="en-US" dirty="0"/>
                  <a:t>”</a:t>
                </a:r>
                <a:br>
                  <a:rPr lang="en-US" dirty="0"/>
                </a:br>
                <a:r>
                  <a:rPr lang="en-US" sz="2200" dirty="0">
                    <a:solidFill>
                      <a:srgbClr val="C00000"/>
                    </a:solidFill>
                  </a:rPr>
                  <a:t>[Viola 2006] [Gutfreund, </a:t>
                </a:r>
                <a:r>
                  <a:rPr lang="en-US" sz="2200" dirty="0" err="1">
                    <a:solidFill>
                      <a:srgbClr val="C00000"/>
                    </a:solidFill>
                  </a:rPr>
                  <a:t>Rothblum</a:t>
                </a:r>
                <a:r>
                  <a:rPr lang="en-US" sz="2200" dirty="0">
                    <a:solidFill>
                      <a:srgbClr val="C00000"/>
                    </a:solidFill>
                  </a:rPr>
                  <a:t> 2008] [</a:t>
                </a:r>
                <a:r>
                  <a:rPr lang="en-US" sz="2200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sz="2200" dirty="0">
                    <a:solidFill>
                      <a:srgbClr val="C00000"/>
                    </a:solidFill>
                  </a:rPr>
                  <a:t>, Viola 2010] [Grinberg, </a:t>
                </a:r>
                <a:r>
                  <a:rPr lang="en-US" sz="2200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sz="2200" dirty="0">
                    <a:solidFill>
                      <a:srgbClr val="C00000"/>
                    </a:solidFill>
                  </a:rPr>
                  <a:t>, Viola 2018] [</a:t>
                </a:r>
                <a:r>
                  <a:rPr lang="en-US" sz="2200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sz="2200" dirty="0">
                    <a:solidFill>
                      <a:srgbClr val="C00000"/>
                    </a:solidFill>
                  </a:rPr>
                  <a:t> 2023]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49E5B7-9853-9C10-E883-2E53EA248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851" y="1690688"/>
                <a:ext cx="11658600" cy="4979053"/>
              </a:xfrm>
              <a:blipFill>
                <a:blip r:embed="rId3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043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4B88-955E-FF00-2F7A-2C8C093A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4F0D8-444A-0694-ED70-18DD6B464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8533"/>
                <a:ext cx="10515600" cy="5101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introduce a technique for amplifying hardness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are not able to prove a </a:t>
                </a:r>
                <a:r>
                  <a:rPr lang="en-US" dirty="0">
                    <a:solidFill>
                      <a:schemeClr val="accent1"/>
                    </a:solidFill>
                  </a:rPr>
                  <a:t>general</a:t>
                </a:r>
                <a:r>
                  <a:rPr lang="en-US" dirty="0"/>
                  <a:t> XOR lemma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  <a:p>
                <a:r>
                  <a:rPr lang="en-US" dirty="0"/>
                  <a:t>Instead, we use our technique to amplify two </a:t>
                </a:r>
                <a:r>
                  <a:rPr lang="en-US" dirty="0">
                    <a:solidFill>
                      <a:schemeClr val="accent1"/>
                    </a:solidFill>
                  </a:rPr>
                  <a:t>specific</a:t>
                </a:r>
                <a:r>
                  <a:rPr lang="en-US" dirty="0"/>
                  <a:t> (and important) moderate hardness results</a:t>
                </a:r>
              </a:p>
              <a:p>
                <a:pPr lvl="1"/>
                <a:r>
                  <a:rPr lang="en-US" dirty="0"/>
                  <a:t>Result 1: Amplifying the </a:t>
                </a:r>
                <a:r>
                  <a:rPr lang="en-US" dirty="0">
                    <a:solidFill>
                      <a:schemeClr val="accent1"/>
                    </a:solidFill>
                  </a:rPr>
                  <a:t>average-case depth hierarchy</a:t>
                </a:r>
              </a:p>
              <a:p>
                <a:pPr lvl="1"/>
                <a:r>
                  <a:rPr lang="en-US" dirty="0"/>
                  <a:t>Result 2: Amplifying the hardness of the </a:t>
                </a:r>
                <a:r>
                  <a:rPr lang="en-US" dirty="0">
                    <a:solidFill>
                      <a:schemeClr val="accent1"/>
                    </a:solidFill>
                  </a:rPr>
                  <a:t>majority</a:t>
                </a:r>
                <a:r>
                  <a:rPr lang="en-US" dirty="0"/>
                  <a:t> function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A4F0D8-444A-0694-ED70-18DD6B464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8533"/>
                <a:ext cx="10515600" cy="5101649"/>
              </a:xfrm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230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1601</Words>
  <Application>Microsoft Office PowerPoint</Application>
  <PresentationFormat>Widescreen</PresentationFormat>
  <Paragraphs>164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A Technique for Hardness Amplification Against 〖"AC" 〗^0</vt:lpstr>
      <vt:lpstr>The art of converting hard functions into harder functions</vt:lpstr>
      <vt:lpstr>Example: Yao’s XOR Lemma</vt:lpstr>
      <vt:lpstr>How we are quantifying hardness</vt:lpstr>
      <vt:lpstr>Why amplify hardness?</vt:lpstr>
      <vt:lpstr>〖"AC" 〗^0 circuits</vt:lpstr>
      <vt:lpstr>Yao’s XOR Lemma doesn’t work against 〖"AC" 〗^0</vt:lpstr>
      <vt:lpstr>Does XORing amplify hardness against 〖"AC" 〗^0?</vt:lpstr>
      <vt:lpstr>Our contributions</vt:lpstr>
      <vt:lpstr>The average-case depth hierarchy theorem</vt:lpstr>
      <vt:lpstr>The average-case depth hierarchy theorem</vt:lpstr>
      <vt:lpstr>Stronger correlation bounds: Obstacles</vt:lpstr>
      <vt:lpstr>Stronger correlation bounds: Obstacles</vt:lpstr>
      <vt:lpstr>Our correlation bound for depth reduction</vt:lpstr>
      <vt:lpstr>Majority is moderately hard for 〖"AC" 〗^0 circuits</vt:lpstr>
      <vt:lpstr>Our correlation bound for 〖"MAJ" 〗_n^(⊕t)</vt:lpstr>
      <vt:lpstr>XOR lemmas for decision trees</vt:lpstr>
      <vt:lpstr>XOR lemmas for decision trees</vt:lpstr>
      <vt:lpstr>Our new XOR lemma for decision trees</vt:lpstr>
      <vt:lpstr>“Fair” decision trees</vt:lpstr>
      <vt:lpstr>Correlation</vt:lpstr>
      <vt:lpstr>XOR lemma for Q-fair decision trees</vt:lpstr>
      <vt:lpstr>Proof of our main XOR lemma for DTs</vt:lpstr>
      <vt:lpstr>Open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Hoza</dc:creator>
  <cp:lastModifiedBy>William Hoza</cp:lastModifiedBy>
  <cp:revision>21</cp:revision>
  <dcterms:created xsi:type="dcterms:W3CDTF">2024-01-25T04:46:48Z</dcterms:created>
  <dcterms:modified xsi:type="dcterms:W3CDTF">2024-01-31T17:44:04Z</dcterms:modified>
</cp:coreProperties>
</file>