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0" r:id="rId2"/>
    <p:sldId id="895" r:id="rId3"/>
    <p:sldId id="1054" r:id="rId4"/>
    <p:sldId id="910" r:id="rId5"/>
    <p:sldId id="906" r:id="rId6"/>
    <p:sldId id="912" r:id="rId7"/>
    <p:sldId id="907" r:id="rId8"/>
    <p:sldId id="911" r:id="rId9"/>
    <p:sldId id="1053" r:id="rId10"/>
    <p:sldId id="913" r:id="rId11"/>
    <p:sldId id="1055" r:id="rId12"/>
    <p:sldId id="682" r:id="rId13"/>
    <p:sldId id="703" r:id="rId14"/>
    <p:sldId id="705" r:id="rId15"/>
    <p:sldId id="1056" r:id="rId16"/>
    <p:sldId id="711" r:id="rId17"/>
    <p:sldId id="700" r:id="rId18"/>
    <p:sldId id="1057" r:id="rId19"/>
    <p:sldId id="1061" r:id="rId20"/>
    <p:sldId id="710" r:id="rId21"/>
    <p:sldId id="712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6610" autoAdjust="0"/>
  </p:normalViewPr>
  <p:slideViewPr>
    <p:cSldViewPr snapToGrid="0">
      <p:cViewPr>
        <p:scale>
          <a:sx n="60" d="100"/>
          <a:sy n="60" d="100"/>
        </p:scale>
        <p:origin x="2064" y="70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300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1.png"/><Relationship Id="rId3" Type="http://schemas.openxmlformats.org/officeDocument/2006/relationships/image" Target="../media/image501.png"/><Relationship Id="rId7" Type="http://schemas.openxmlformats.org/officeDocument/2006/relationships/image" Target="../media/image54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1.png"/><Relationship Id="rId5" Type="http://schemas.openxmlformats.org/officeDocument/2006/relationships/image" Target="../media/image521.png"/><Relationship Id="rId10" Type="http://schemas.openxmlformats.org/officeDocument/2006/relationships/image" Target="../media/image570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838" y="316811"/>
                <a:ext cx="11128443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838" y="316811"/>
                <a:ext cx="1112844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2480" y="1557503"/>
                <a:ext cx="11399520" cy="5124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pPr>
                  <a:lnSpc>
                    <a:spcPct val="300000"/>
                  </a:lnSpc>
                </a:pPr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the lemma,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symmetry, we also have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2480" y="1557503"/>
                <a:ext cx="11399520" cy="5124893"/>
              </a:xfr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59EC-15B7-C2FD-B0C0-5184BB8E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DCDF37-5AE4-12A6-51D8-DF8DE27757E6}"/>
                  </a:ext>
                </a:extLst>
              </p:cNvPr>
              <p:cNvSpPr/>
              <p:nvPr/>
            </p:nvSpPr>
            <p:spPr>
              <a:xfrm>
                <a:off x="792480" y="2588319"/>
                <a:ext cx="7184201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Claim: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DCDF37-5AE4-12A6-51D8-DF8DE2775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" y="2588319"/>
                <a:ext cx="7184201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6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3F56-A5F3-2212-FA66-6FFA76BC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51580-6BCE-5C00-04E6-35DFFD8B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705"/>
            <a:ext cx="10515600" cy="3833258"/>
          </a:xfrm>
        </p:spPr>
        <p:txBody>
          <a:bodyPr/>
          <a:lstStyle/>
          <a:p>
            <a:r>
              <a:rPr lang="en-US" dirty="0"/>
              <a:t>This course so far: How to </a:t>
            </a:r>
            <a:r>
              <a:rPr lang="en-US" dirty="0">
                <a:solidFill>
                  <a:schemeClr val="accent1"/>
                </a:solidFill>
              </a:rPr>
              <a:t>identify</a:t>
            </a:r>
            <a:r>
              <a:rPr lang="en-US" dirty="0"/>
              <a:t> intractability</a:t>
            </a:r>
          </a:p>
          <a:p>
            <a:r>
              <a:rPr lang="en-US" dirty="0"/>
              <a:t>Up next: How to </a:t>
            </a:r>
            <a:r>
              <a:rPr lang="en-US" dirty="0">
                <a:solidFill>
                  <a:schemeClr val="accent1"/>
                </a:solidFill>
              </a:rPr>
              <a:t>cope</a:t>
            </a:r>
            <a:r>
              <a:rPr lang="en-US" dirty="0"/>
              <a:t> with intractability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9C416-93CA-7EE0-8A74-C57FFF50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5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73E-72E3-FB7F-7771-45363383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intractability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29E24-EED3-0419-1B2E-111B99945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392" y="1825625"/>
                <a:ext cx="1109792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you really want to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find proof/evidence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🙁</a:t>
                </a:r>
              </a:p>
              <a:p>
                <a:pPr lvl="1"/>
                <a:r>
                  <a:rPr lang="en-US" dirty="0"/>
                  <a:t>Undecidability,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-hardness,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-hardness…</a:t>
                </a:r>
              </a:p>
              <a:p>
                <a:r>
                  <a:rPr lang="en-US" dirty="0"/>
                  <a:t>That doesn’t necessarily mean you’re out of luck…</a:t>
                </a:r>
              </a:p>
              <a:p>
                <a:r>
                  <a:rPr lang="en-US" dirty="0"/>
                  <a:t>There are several approaches for </a:t>
                </a:r>
                <a:r>
                  <a:rPr lang="en-US" dirty="0">
                    <a:solidFill>
                      <a:schemeClr val="accent1"/>
                    </a:solidFill>
                  </a:rPr>
                  <a:t>coping</a:t>
                </a:r>
                <a:r>
                  <a:rPr lang="en-US" dirty="0"/>
                  <a:t> with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29E24-EED3-0419-1B2E-111B99945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392" y="1825625"/>
                <a:ext cx="11097928" cy="4351338"/>
              </a:xfrm>
              <a:blipFill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35B6-3E1B-0782-37A6-EF36DF6C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Coping with intractability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D9CA-33F1-0E50-0573-0992C9066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70"/>
            <a:ext cx="10515600" cy="1325563"/>
          </a:xfrm>
        </p:spPr>
        <p:txBody>
          <a:bodyPr/>
          <a:lstStyle/>
          <a:p>
            <a:r>
              <a:rPr lang="en-US" dirty="0"/>
              <a:t>Nontrivial exponential-time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93D8A-2692-4E81-5567-CD0DD2A14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278979" cy="5074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it still might have a </a:t>
                </a:r>
                <a:r>
                  <a:rPr lang="en-US" dirty="0">
                    <a:solidFill>
                      <a:schemeClr val="accent1"/>
                    </a:solidFill>
                  </a:rPr>
                  <a:t>nontrivial</a:t>
                </a:r>
                <a:r>
                  <a:rPr lang="en-US" dirty="0"/>
                  <a:t> algorithm. Example:</a:t>
                </a:r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(Proof omitted. Not on exercises / exams)</a:t>
                </a:r>
              </a:p>
              <a:p>
                <a:r>
                  <a:rPr lang="en-US" dirty="0"/>
                  <a:t>If your inputs happen to be relatively </a:t>
                </a:r>
                <a:r>
                  <a:rPr lang="en-US" dirty="0">
                    <a:solidFill>
                      <a:schemeClr val="accent1"/>
                    </a:solidFill>
                  </a:rPr>
                  <a:t>small</a:t>
                </a:r>
                <a:r>
                  <a:rPr lang="en-US" dirty="0"/>
                  <a:t>, then maybe an exponential time complexity is </a:t>
                </a:r>
                <a:r>
                  <a:rPr lang="en-US" dirty="0">
                    <a:solidFill>
                      <a:schemeClr val="accent1"/>
                    </a:solidFill>
                  </a:rPr>
                  <a:t>tolerable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93D8A-2692-4E81-5567-CD0DD2A14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278979" cy="5074096"/>
              </a:xfrm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0D2A0-6BC2-A910-172E-ACB60781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FBC3A2C-781A-6EBC-95DB-639CC46F8556}"/>
                  </a:ext>
                </a:extLst>
              </p:cNvPr>
              <p:cNvSpPr/>
              <p:nvPr/>
            </p:nvSpPr>
            <p:spPr>
              <a:xfrm>
                <a:off x="1226270" y="2720906"/>
                <a:ext cx="9739460" cy="14161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an algorithm that determines whether a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-variable 3-CNF formula is satisfiable in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308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FBC3A2C-781A-6EBC-95DB-639CC46F8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70" y="2720906"/>
                <a:ext cx="9739460" cy="1416187"/>
              </a:xfrm>
              <a:prstGeom prst="rect">
                <a:avLst/>
              </a:prstGeom>
              <a:blipFill>
                <a:blip r:embed="rId3"/>
                <a:stretch>
                  <a:fillRect l="-313" r="-1188" b="-8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5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24C-3E49-100E-D665-43056BA6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Pseudo-polynomial time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C4446-A7B1-E7A7-5739-A91E81A45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4594"/>
                <a:ext cx="10515600" cy="5175315"/>
              </a:xfrm>
            </p:spPr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something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“Polynomial time” means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However, if it’s reasonable to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small</a:t>
                </a:r>
                <a:r>
                  <a:rPr lang="en-US" dirty="0"/>
                  <a:t>, then we might be okay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1"/>
                    </a:solidFill>
                  </a:rPr>
                  <a:t>Pseudo-polynomial time</a:t>
                </a:r>
                <a:r>
                  <a:rPr lang="en-US" dirty="0"/>
                  <a:t>”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something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Interesting example: The </a:t>
                </a:r>
                <a:r>
                  <a:rPr lang="en-US" dirty="0">
                    <a:solidFill>
                      <a:schemeClr val="accent1"/>
                    </a:solidFill>
                  </a:rPr>
                  <a:t>knapsack</a:t>
                </a:r>
                <a:r>
                  <a:rPr lang="en-US" dirty="0"/>
                  <a:t>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4C4446-A7B1-E7A7-5739-A91E81A45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4594"/>
                <a:ext cx="10515600" cy="517531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95EDC-E5D7-D5BD-9B4F-F42407E6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0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71B8-BDB7-85AA-2F20-345BFA46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knapsack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AA6E8-02C5-8958-C91E-E539B902D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141" y="1825624"/>
                <a:ext cx="10515601" cy="44692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Interpretation: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>
                    <a:solidFill>
                      <a:schemeClr val="accent1"/>
                    </a:solidFill>
                  </a:rPr>
                  <a:t>weight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(in pounds) and </a:t>
                </a:r>
                <a:r>
                  <a:rPr lang="en-US" dirty="0">
                    <a:solidFill>
                      <a:schemeClr val="accent1"/>
                    </a:solidFill>
                  </a:rPr>
                  <a:t>value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(in dollars)</a:t>
                </a:r>
              </a:p>
              <a:p>
                <a:pPr lvl="1"/>
                <a:r>
                  <a:rPr lang="en-US" dirty="0"/>
                  <a:t>We can carry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pounds of stuff in our knapsack</a:t>
                </a:r>
              </a:p>
              <a:p>
                <a:r>
                  <a:rPr lang="en-US" dirty="0"/>
                  <a:t>Goal: Find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as large as possible, subject to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AA6E8-02C5-8958-C91E-E539B902D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141" y="1825624"/>
                <a:ext cx="10515601" cy="44692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2D3-E0C8-00D5-64AD-171DA2BF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14C64D61-38A0-9A71-AA38-6E75E4BC6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01" y="563079"/>
            <a:ext cx="2612958" cy="28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46DD9-C209-F2AD-66B2-1FFFE1D265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46DD9-C209-F2AD-66B2-1FFFE1D26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85C66-9586-B815-8A7B-7D55B296C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463" y="1825624"/>
                <a:ext cx="11398990" cy="50303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  <m:brk m:alnAt="7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It’s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✔️ We’ll show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SUM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,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85C66-9586-B815-8A7B-7D55B296C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463" y="1825624"/>
                <a:ext cx="11398990" cy="5030345"/>
              </a:xfr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F8ED0-AF21-853F-41BE-0B67F86D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CB31-15C2-083E-BF33-0959E261D4C6}"/>
                  </a:ext>
                </a:extLst>
              </p:cNvPr>
              <p:cNvSpPr/>
              <p:nvPr/>
            </p:nvSpPr>
            <p:spPr>
              <a:xfrm>
                <a:off x="3205533" y="3429000"/>
                <a:ext cx="5780934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CB31-15C2-083E-BF33-0959E261D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33" y="3429000"/>
                <a:ext cx="5780934" cy="931244"/>
              </a:xfrm>
              <a:prstGeom prst="rect">
                <a:avLst/>
              </a:prstGeom>
              <a:blipFill>
                <a:blip r:embed="rId4"/>
                <a:stretch>
                  <a:fillRect l="-1474" r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DE2EE548-9309-4817-0927-0101927BFC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4C51-7ACB-D84A-8A52-8027E552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Knapsack in pseudo-polynomial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414E2-BA1B-2BBE-8E35-91A84D23A1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1023" y="1825624"/>
                <a:ext cx="11019934" cy="46652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that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  <m:brk m:alnAt="7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 technique: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Dynamic programming</a:t>
                </a: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4414E2-BA1B-2BBE-8E35-91A84D23A1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023" y="1825624"/>
                <a:ext cx="11019934" cy="4665219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2C619-7FE8-8357-F9D0-44818E75B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AF31D8-EAE8-93B0-7C3C-6643FD673695}"/>
                  </a:ext>
                </a:extLst>
              </p:cNvPr>
              <p:cNvSpPr/>
              <p:nvPr/>
            </p:nvSpPr>
            <p:spPr>
              <a:xfrm>
                <a:off x="3205532" y="4211425"/>
                <a:ext cx="6315539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AF31D8-EAE8-93B0-7C3C-6643FD6736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32" y="4211425"/>
                <a:ext cx="6315539" cy="931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1E9BAF8C-77A7-D6E6-4CCB-D54BF918B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2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0DAEF-4027-046A-84D4-8DDC925E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1B697-BB79-1438-B18B-F391BE541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046" y="1825624"/>
                <a:ext cx="11359299" cy="479199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We are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minimize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Dummy item: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whichever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less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heavy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: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then accept, otherwise reject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1B697-BB79-1438-B18B-F391BE541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046" y="1825624"/>
                <a:ext cx="11359299" cy="4791992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92DFB-5F44-473E-A1B6-A5FEDCB4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990BE9-998A-1938-7D94-14E4A2DD8991}"/>
                  </a:ext>
                </a:extLst>
              </p:cNvPr>
              <p:cNvSpPr/>
              <p:nvPr/>
            </p:nvSpPr>
            <p:spPr>
              <a:xfrm>
                <a:off x="3133261" y="562284"/>
                <a:ext cx="6315539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UNARY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990BE9-998A-1938-7D94-14E4A2DD8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261" y="562284"/>
                <a:ext cx="6315539" cy="931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B2F4EC4B-A3F9-0254-6F48-9F0118AAE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47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CAC98-6CBD-178A-B657-02CCD662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DC66A681-17DA-A92C-4675-D7C6F7969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4053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8CBE-9506-4A59-16F3-01E6407C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C9B8-332B-A9B5-0B3C-548B061E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1825625"/>
            <a:ext cx="10972800" cy="4351338"/>
          </a:xfrm>
        </p:spPr>
        <p:txBody>
          <a:bodyPr/>
          <a:lstStyle/>
          <a:p>
            <a:r>
              <a:rPr lang="en-US" dirty="0"/>
              <a:t>Next approach for coping with intractability: </a:t>
            </a:r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/>
              <a:t>Example: Knapsack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A66E-D259-BB52-37DC-1556720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04FAAD03-D7E4-CF95-CC07-522905245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4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CF9E-E590-FD4E-26D1-0B95C58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06081"/>
            <a:ext cx="10515600" cy="1325563"/>
          </a:xfrm>
        </p:spPr>
        <p:txBody>
          <a:bodyPr/>
          <a:lstStyle/>
          <a:p>
            <a:r>
              <a:rPr lang="en-US" dirty="0"/>
              <a:t>Approximation algorithm for Knapsack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846" y="1625070"/>
                <a:ext cx="11686309" cy="2334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define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846" y="1625070"/>
                <a:ext cx="11686309" cy="233441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B92C-60F0-79A9-6D1C-9AD66307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/>
              <p:nvPr/>
            </p:nvSpPr>
            <p:spPr>
              <a:xfrm>
                <a:off x="717167" y="4052914"/>
                <a:ext cx="10757661" cy="22605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poly-time algorithm such that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67" y="4052914"/>
                <a:ext cx="10757661" cy="2260505"/>
              </a:xfrm>
              <a:prstGeom prst="rect">
                <a:avLst/>
              </a:prstGeom>
              <a:blipFill>
                <a:blip r:embed="rId3"/>
                <a:stretch>
                  <a:fillRect l="-57" b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B970D705-1934-B9F1-6087-71C978A6CF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611" y="365124"/>
            <a:ext cx="1209577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F55B3CC-143F-8FDB-4CE6-4F741BBF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B766B0-7057-5478-7C05-97221537D1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226901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B766B0-7057-5478-7C05-97221537D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226901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397D1-43F1-136E-5916-43917AA95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132" y="1455586"/>
                <a:ext cx="11653735" cy="5270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prime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Nondeterministically</a:t>
                </a:r>
                <a:r>
                  <a:rPr lang="en-US" dirty="0"/>
                  <a:t> guess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prime,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reject</a:t>
                </a:r>
              </a:p>
              <a:p>
                <a:pPr lvl="1"/>
                <a:r>
                  <a:rPr lang="en-US" dirty="0"/>
                  <a:t>Otherwise, accept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397D1-43F1-136E-5916-43917AA95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132" y="1455586"/>
                <a:ext cx="11653735" cy="5270360"/>
              </a:xfrm>
              <a:blipFill>
                <a:blip r:embed="rId3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5AE9-32FF-2CBD-0C99-3F7AAA97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11513FD0-FA2A-6FD2-88A6-41600E89FB4D}"/>
                  </a:ext>
                </a:extLst>
              </p:cNvPr>
              <p:cNvSpPr/>
              <p:nvPr/>
            </p:nvSpPr>
            <p:spPr>
              <a:xfrm>
                <a:off x="3764280" y="5111306"/>
                <a:ext cx="3169920" cy="1562100"/>
              </a:xfrm>
              <a:prstGeom prst="cloudCallout">
                <a:avLst>
                  <a:gd name="adj1" fmla="val -53285"/>
                  <a:gd name="adj2" fmla="val -5945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11513FD0-FA2A-6FD2-88A6-41600E89F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80" y="5111306"/>
                <a:ext cx="3169920" cy="1562100"/>
              </a:xfrm>
              <a:prstGeom prst="cloudCallout">
                <a:avLst>
                  <a:gd name="adj1" fmla="val -53285"/>
                  <a:gd name="adj2" fmla="val -5945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0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A926E4-3E5A-BAB3-ACCF-3353BF4364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A926E4-3E5A-BAB3-ACCF-3353BF436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5A31-6E69-31E2-ACF0-6EA1FE00B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2221" y="1825625"/>
                <a:ext cx="1036157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shown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means that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instance, there is a certificate</a:t>
                </a:r>
                <a:endParaRPr lang="en-US" dirty="0"/>
              </a:p>
              <a:p>
                <a:pPr lvl="1"/>
                <a:r>
                  <a:rPr lang="en-US" dirty="0"/>
                  <a:t>A certificate of membership for YES instances</a:t>
                </a:r>
              </a:p>
              <a:p>
                <a:pPr lvl="1"/>
                <a:r>
                  <a:rPr lang="en-US" dirty="0"/>
                  <a:t>A certificate of non-membership for NO instances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5A31-6E69-31E2-ACF0-6EA1FE00B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221" y="1825625"/>
                <a:ext cx="10361579" cy="4351338"/>
              </a:xfrm>
              <a:blipFill>
                <a:blip r:embed="rId3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76D6-562D-E7F2-F284-795C2E6E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6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412ED6-0AE6-B090-86CC-ADBAF21253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412ED6-0AE6-B090-86CC-ADBAF2125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F1B-81D1-C5D2-88F7-0EBBDE61B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9921"/>
                <a:ext cx="10515600" cy="300704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” would mean that for every unsatisfiable circuit, there is some short 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</a:t>
                </a:r>
                <a:r>
                  <a:rPr lang="en-US" dirty="0"/>
                  <a:t> I could present to prove to you that a circuit is </a:t>
                </a:r>
                <a:r>
                  <a:rPr lang="en-US" dirty="0">
                    <a:solidFill>
                      <a:schemeClr val="accent1"/>
                    </a:solidFill>
                  </a:rPr>
                  <a:t>unsatisfiable</a:t>
                </a:r>
              </a:p>
              <a:p>
                <a:r>
                  <a:rPr lang="en-US" dirty="0"/>
                  <a:t>That sounds counterintuitive! But we don’t really know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F1B-81D1-C5D2-88F7-0EBBDE61B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9921"/>
                <a:ext cx="10515600" cy="3007042"/>
              </a:xfrm>
              <a:blipFill>
                <a:blip r:embed="rId3"/>
                <a:stretch>
                  <a:fillRect l="-104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08F6E-BAC0-6E70-A68D-B356BBD9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3E2EF2-5D17-58C3-4757-A8252687A566}"/>
                  </a:ext>
                </a:extLst>
              </p:cNvPr>
              <p:cNvSpPr/>
              <p:nvPr/>
            </p:nvSpPr>
            <p:spPr>
              <a:xfrm>
                <a:off x="3935730" y="1779337"/>
                <a:ext cx="4320540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3E2EF2-5D17-58C3-4757-A8252687A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30" y="1779337"/>
                <a:ext cx="43205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3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 rot="19483366">
            <a:off x="3875991" y="3030998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80831" y="5247968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6795258" y="404403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258" y="404403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2584220" y="4312388"/>
            <a:ext cx="3337722" cy="738790"/>
            <a:chOff x="5258331" y="2984394"/>
            <a:chExt cx="3337722" cy="73879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 flipV="1">
              <a:off x="6322280" y="314430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52EDC0F-7232-D8BE-1545-E405B8CA9135}"/>
              </a:ext>
            </a:extLst>
          </p:cNvPr>
          <p:cNvSpPr/>
          <p:nvPr/>
        </p:nvSpPr>
        <p:spPr>
          <a:xfrm rot="2116634" flipH="1">
            <a:off x="5424246" y="3023268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/>
              <p:nvPr/>
            </p:nvSpPr>
            <p:spPr>
              <a:xfrm>
                <a:off x="5172967" y="4761590"/>
                <a:ext cx="14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67" y="4761590"/>
                <a:ext cx="14509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/>
              <p:nvPr/>
            </p:nvSpPr>
            <p:spPr>
              <a:xfrm>
                <a:off x="4400256" y="4056930"/>
                <a:ext cx="77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56" y="4056930"/>
                <a:ext cx="772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313D8F5-608E-0F3E-2295-CED0402EFA34}"/>
              </a:ext>
            </a:extLst>
          </p:cNvPr>
          <p:cNvGrpSpPr/>
          <p:nvPr/>
        </p:nvGrpSpPr>
        <p:grpSpPr>
          <a:xfrm>
            <a:off x="1854926" y="507210"/>
            <a:ext cx="8055428" cy="6017622"/>
            <a:chOff x="3068515" y="5149540"/>
            <a:chExt cx="835270" cy="1003042"/>
          </a:xfrm>
          <a:noFill/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E1A916-3D90-A131-DBBA-BB809126CC3D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4D01A6-F07E-C4A9-6021-5F6E806CE305}"/>
                    </a:ext>
                  </a:extLst>
                </p:cNvPr>
                <p:cNvSpPr txBox="1"/>
                <p:nvPr/>
              </p:nvSpPr>
              <p:spPr>
                <a:xfrm>
                  <a:off x="3438629" y="5387963"/>
                  <a:ext cx="99581" cy="6156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PSPACE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4D01A6-F07E-C4A9-6021-5F6E806CE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629" y="5387963"/>
                  <a:ext cx="99581" cy="615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09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24560" y="423491"/>
                <a:ext cx="10735661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24560" y="423491"/>
                <a:ext cx="10735661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560" y="1825624"/>
                <a:ext cx="10482580" cy="4665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Under this assumption, we will prove that </a:t>
                </a:r>
                <a:r>
                  <a:rPr lang="en-US" dirty="0">
                    <a:solidFill>
                      <a:schemeClr val="accent1"/>
                    </a:solidFill>
                  </a:rPr>
                  <a:t>there are no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This will provide </a:t>
                </a:r>
                <a:r>
                  <a:rPr lang="en-US" dirty="0">
                    <a:solidFill>
                      <a:schemeClr val="accent1"/>
                    </a:solidFill>
                  </a:rPr>
                  <a:t>evidence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560" y="1825624"/>
                <a:ext cx="10482580" cy="4665220"/>
              </a:xfrm>
              <a:blipFill>
                <a:blip r:embed="rId3"/>
                <a:stretch>
                  <a:fillRect l="-104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59EC-15B7-C2FD-B0C0-5184BB8E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 rot="19483366">
            <a:off x="3806323" y="265628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1184494">
            <a:off x="5531984" y="-2615068"/>
            <a:ext cx="4322562" cy="6216182"/>
          </a:xfrm>
          <a:prstGeom prst="arc">
            <a:avLst>
              <a:gd name="adj1" fmla="val 11109269"/>
              <a:gd name="adj2" fmla="val 20548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2514552" y="3937676"/>
            <a:ext cx="3337722" cy="738790"/>
            <a:chOff x="5258331" y="2984394"/>
            <a:chExt cx="3337722" cy="73879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 flipV="1">
              <a:off x="6322280" y="314430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52EDC0F-7232-D8BE-1545-E405B8CA9135}"/>
              </a:ext>
            </a:extLst>
          </p:cNvPr>
          <p:cNvSpPr/>
          <p:nvPr/>
        </p:nvSpPr>
        <p:spPr>
          <a:xfrm rot="2116634" flipH="1">
            <a:off x="5354578" y="264855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48C8DA9-AEE6-6EFB-9D73-5498175540DA}"/>
              </a:ext>
            </a:extLst>
          </p:cNvPr>
          <p:cNvSpPr/>
          <p:nvPr/>
        </p:nvSpPr>
        <p:spPr>
          <a:xfrm rot="10415506" flipH="1">
            <a:off x="1688327" y="-2622797"/>
            <a:ext cx="4322562" cy="6216182"/>
          </a:xfrm>
          <a:prstGeom prst="arc">
            <a:avLst>
              <a:gd name="adj1" fmla="val 11255285"/>
              <a:gd name="adj2" fmla="val 20544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/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/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blipFill>
                <a:blip r:embed="rId8"/>
                <a:stretch>
                  <a:fillRect t="-4348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/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/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B1D3CD-1685-73EA-D7FA-5208377AE9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7526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closed under reductions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B1D3CD-1685-73EA-D7FA-5208377AE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7526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61B64-DAFB-E95A-4F7D-98DFC637D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961" y="1958340"/>
                <a:ext cx="11095044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300000"/>
                  </a:lnSpc>
                </a:pPr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, there is a polynomial-time “co-nondeterministic”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run the reduction to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then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61B64-DAFB-E95A-4F7D-98DFC637D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961" y="1958340"/>
                <a:ext cx="11095044" cy="4724400"/>
              </a:xfrm>
              <a:blipFill>
                <a:blip r:embed="rId3"/>
                <a:stretch>
                  <a:fillRect l="-989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E8FD4-182C-22A8-B61C-88549DE8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3C01BF-7961-CDAC-CD87-D3D5EC7D4801}"/>
                  </a:ext>
                </a:extLst>
              </p:cNvPr>
              <p:cNvSpPr/>
              <p:nvPr/>
            </p:nvSpPr>
            <p:spPr>
              <a:xfrm>
                <a:off x="2476500" y="2971800"/>
                <a:ext cx="8054340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23C01BF-7961-CDAC-CD87-D3D5EC7D4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0" y="2971800"/>
                <a:ext cx="80543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8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206052</TotalTime>
  <Words>999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The complexity class co"NP"</vt:lpstr>
      <vt:lpstr>"FACTOR"∈"coNP" </vt:lpstr>
      <vt:lpstr>The complexity class "NP"∩"coNP"</vt:lpstr>
      <vt:lpstr>The "NP" vs. "coNP" problem</vt:lpstr>
      <vt:lpstr>PowerPoint Presentation</vt:lpstr>
      <vt:lpstr>"NP"-completeness and "NP"∩"coNP"</vt:lpstr>
      <vt:lpstr>PowerPoint Presentation</vt:lpstr>
      <vt:lpstr>"coNP" is closed under reductions</vt:lpstr>
      <vt:lpstr>"NP"-completeness and "NP"∩"coNP"</vt:lpstr>
      <vt:lpstr>Intractability</vt:lpstr>
      <vt:lpstr>Coping with intractability</vt:lpstr>
      <vt:lpstr>Coping with intractability</vt:lpstr>
      <vt:lpstr>Nontrivial exponential-time algorithms</vt:lpstr>
      <vt:lpstr>Pseudo-polynomial time algorithms</vt:lpstr>
      <vt:lpstr>The knapsack problem</vt:lpstr>
      <vt:lpstr>"KNAPSACK" is "NP"-complete</vt:lpstr>
      <vt:lpstr>Knapsack in pseudo-polynomial time</vt:lpstr>
      <vt:lpstr>PowerPoint Presentation</vt:lpstr>
      <vt:lpstr>Approximation algorithms</vt:lpstr>
      <vt:lpstr>Approximation algorithm for Knapsack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1500</cp:revision>
  <dcterms:created xsi:type="dcterms:W3CDTF">2022-12-12T23:26:37Z</dcterms:created>
  <dcterms:modified xsi:type="dcterms:W3CDTF">2025-05-14T20:39:09Z</dcterms:modified>
</cp:coreProperties>
</file>