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0" r:id="rId2"/>
    <p:sldId id="714" r:id="rId3"/>
    <p:sldId id="917" r:id="rId4"/>
    <p:sldId id="918" r:id="rId5"/>
    <p:sldId id="661" r:id="rId6"/>
    <p:sldId id="919" r:id="rId7"/>
    <p:sldId id="800" r:id="rId8"/>
    <p:sldId id="801" r:id="rId9"/>
    <p:sldId id="802" r:id="rId10"/>
    <p:sldId id="920" r:id="rId11"/>
    <p:sldId id="805" r:id="rId12"/>
    <p:sldId id="806" r:id="rId13"/>
    <p:sldId id="875" r:id="rId14"/>
    <p:sldId id="877" r:id="rId15"/>
    <p:sldId id="808" r:id="rId16"/>
    <p:sldId id="878" r:id="rId17"/>
    <p:sldId id="879" r:id="rId18"/>
    <p:sldId id="880" r:id="rId19"/>
    <p:sldId id="881" r:id="rId20"/>
    <p:sldId id="882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4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259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3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2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7.png"/><Relationship Id="rId5" Type="http://schemas.openxmlformats.org/officeDocument/2006/relationships/image" Target="../media/image25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24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5.png"/><Relationship Id="rId17" Type="http://schemas.openxmlformats.org/officeDocument/2006/relationships/image" Target="../media/image48.png"/><Relationship Id="rId2" Type="http://schemas.openxmlformats.org/officeDocument/2006/relationships/image" Target="../media/image49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2.png"/><Relationship Id="rId5" Type="http://schemas.openxmlformats.org/officeDocument/2006/relationships/image" Target="../media/image52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51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9.png"/><Relationship Id="rId3" Type="http://schemas.openxmlformats.org/officeDocument/2006/relationships/image" Target="../media/image5.png"/><Relationship Id="rId21" Type="http://schemas.openxmlformats.org/officeDocument/2006/relationships/image" Target="../media/image32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8.png"/><Relationship Id="rId2" Type="http://schemas.openxmlformats.org/officeDocument/2006/relationships/image" Target="../media/image410.png"/><Relationship Id="rId16" Type="http://schemas.openxmlformats.org/officeDocument/2006/relationships/image" Target="../media/image27.png"/><Relationship Id="rId20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E3FB-7CBD-76EF-E263-18D35D7E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7CDF6-0D3C-2344-8442-244B8F661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7CDF6-0D3C-2344-8442-244B8F661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8399-C389-445B-5411-6B0D45CA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D19A0A-5E82-3859-9ACC-593442A26E0A}"/>
              </a:ext>
            </a:extLst>
          </p:cNvPr>
          <p:cNvGrpSpPr/>
          <p:nvPr/>
        </p:nvGrpSpPr>
        <p:grpSpPr>
          <a:xfrm>
            <a:off x="2462283" y="3235330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9DC68D-20E8-3434-BB8A-FDC131FB27CB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0FEC9DCF-883C-D864-731C-3AE3F244FBF7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What is the circuit complexity of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0FEC9DCF-883C-D864-731C-3AE3F244F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49B03F-AEA0-8288-4AE3-870ADD414FBF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DC6B1A4A-4A22-B35B-1261-FC8B1F3243E6}"/>
                  </a:ext>
                </a:extLst>
              </p:cNvPr>
              <p:cNvSpPr/>
              <p:nvPr/>
            </p:nvSpPr>
            <p:spPr>
              <a:xfrm>
                <a:off x="6104182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DC6B1A4A-4A22-B35B-1261-FC8B1F324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82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FCB642D0-E1B4-2216-9F27-8A954475B3D5}"/>
                  </a:ext>
                </a:extLst>
              </p:cNvPr>
              <p:cNvSpPr/>
              <p:nvPr/>
            </p:nvSpPr>
            <p:spPr>
              <a:xfrm>
                <a:off x="2548476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FCB642D0-E1B4-2216-9F27-8A954475B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76" y="406524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07319E49-6910-DC56-D0CE-7D716F0380A5}"/>
                  </a:ext>
                </a:extLst>
              </p:cNvPr>
              <p:cNvSpPr/>
              <p:nvPr/>
            </p:nvSpPr>
            <p:spPr>
              <a:xfrm>
                <a:off x="6097623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07319E49-6910-DC56-D0CE-7D716F038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3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0C6240E5-0137-1C57-2867-549E0F26B9F1}"/>
                  </a:ext>
                </a:extLst>
              </p:cNvPr>
              <p:cNvSpPr/>
              <p:nvPr/>
            </p:nvSpPr>
            <p:spPr>
              <a:xfrm>
                <a:off x="2537826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0C6240E5-0137-1C57-2867-549E0F26B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826" y="478867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3CA928-12AF-0ABD-3D89-41FA564D78F8}"/>
              </a:ext>
            </a:extLst>
          </p:cNvPr>
          <p:cNvGrpSpPr/>
          <p:nvPr/>
        </p:nvGrpSpPr>
        <p:grpSpPr>
          <a:xfrm>
            <a:off x="7724240" y="324197"/>
            <a:ext cx="4129322" cy="2588446"/>
            <a:chOff x="7724240" y="324197"/>
            <a:chExt cx="4129322" cy="2588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5C55976-B4C1-7252-62AD-EA4D6937AF45}"/>
                    </a:ext>
                  </a:extLst>
                </p:cNvPr>
                <p:cNvSpPr/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5C55976-B4C1-7252-62AD-EA4D6937A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74566FF-F3BD-AB8D-6CC2-16543D2471AF}"/>
                    </a:ext>
                  </a:extLst>
                </p:cNvPr>
                <p:cNvSpPr/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74566FF-F3BD-AB8D-6CC2-16543D247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65435A3-98EE-639D-0161-7D97D92BC91F}"/>
                    </a:ext>
                  </a:extLst>
                </p:cNvPr>
                <p:cNvSpPr/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65435A3-98EE-639D-0161-7D97D92BC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7B031DD-A5F0-452C-1A73-4C1A7DC0913A}"/>
                    </a:ext>
                  </a:extLst>
                </p:cNvPr>
                <p:cNvSpPr/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7B031DD-A5F0-452C-1A73-4C1A7DC091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73EC7E8-7A0C-ACCD-FC6F-5759B06B6DB3}"/>
                    </a:ext>
                  </a:extLst>
                </p:cNvPr>
                <p:cNvSpPr/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73EC7E8-7A0C-ACCD-FC6F-5759B06B6D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F4A738-F0A6-D072-FF7C-E24DC1F63515}"/>
                    </a:ext>
                  </a:extLst>
                </p:cNvPr>
                <p:cNvSpPr txBox="1"/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F4A738-F0A6-D072-FF7C-E24DC1F63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364FD6-DBA4-6D86-99BC-9F8F46469E06}"/>
                    </a:ext>
                  </a:extLst>
                </p:cNvPr>
                <p:cNvSpPr txBox="1"/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364FD6-DBA4-6D86-99BC-9F8F46469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0736E9-BD8B-F921-F547-0C1001E41ED9}"/>
                    </a:ext>
                  </a:extLst>
                </p:cNvPr>
                <p:cNvSpPr txBox="1"/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0736E9-BD8B-F921-F547-0C1001E41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802686-46F3-7A75-6271-85F4B399C225}"/>
                    </a:ext>
                  </a:extLst>
                </p:cNvPr>
                <p:cNvSpPr txBox="1"/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802686-46F3-7A75-6271-85F4B399C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6DBDCB-A631-9B9F-9BDA-8A3D5B37DAE8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>
            <a:xfrm flipV="1">
              <a:off x="8809548" y="578015"/>
              <a:ext cx="803805" cy="373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857FEE-51C2-ACC0-1812-B082F7FCD19A}"/>
                </a:ext>
              </a:extLst>
            </p:cNvPr>
            <p:cNvCxnSpPr>
              <a:cxnSpLocks/>
              <a:stCxn id="16" idx="1"/>
              <a:endCxn id="14" idx="5"/>
            </p:cNvCxnSpPr>
            <p:nvPr/>
          </p:nvCxnSpPr>
          <p:spPr>
            <a:xfrm flipH="1" flipV="1">
              <a:off x="9823623" y="578015"/>
              <a:ext cx="891642" cy="372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FD35C46-7098-7A84-CF09-B4F88C89B113}"/>
                </a:ext>
              </a:extLst>
            </p:cNvPr>
            <p:cNvCxnSpPr>
              <a:cxnSpLocks/>
              <a:stCxn id="23" idx="0"/>
              <a:endCxn id="17" idx="3"/>
            </p:cNvCxnSpPr>
            <p:nvPr/>
          </p:nvCxnSpPr>
          <p:spPr>
            <a:xfrm flipV="1">
              <a:off x="7932397" y="2017930"/>
              <a:ext cx="201015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B43CD58-AE04-C4EA-1FA4-FE9CA5318DAF}"/>
                </a:ext>
              </a:extLst>
            </p:cNvPr>
            <p:cNvCxnSpPr>
              <a:cxnSpLocks/>
              <a:stCxn id="24" idx="0"/>
              <a:endCxn id="17" idx="5"/>
            </p:cNvCxnSpPr>
            <p:nvPr/>
          </p:nvCxnSpPr>
          <p:spPr>
            <a:xfrm flipH="1" flipV="1">
              <a:off x="8343682" y="2017930"/>
              <a:ext cx="208111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3019825-7949-A41A-60C5-720DC19FDA33}"/>
                </a:ext>
              </a:extLst>
            </p:cNvPr>
            <p:cNvCxnSpPr>
              <a:cxnSpLocks/>
              <a:stCxn id="25" idx="0"/>
              <a:endCxn id="18" idx="3"/>
            </p:cNvCxnSpPr>
            <p:nvPr/>
          </p:nvCxnSpPr>
          <p:spPr>
            <a:xfrm flipV="1">
              <a:off x="11028322" y="2002667"/>
              <a:ext cx="198569" cy="535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0E6C9CE-AF21-B585-9422-5C350FC9935A}"/>
                </a:ext>
              </a:extLst>
            </p:cNvPr>
            <p:cNvCxnSpPr>
              <a:cxnSpLocks/>
              <a:stCxn id="26" idx="0"/>
              <a:endCxn id="18" idx="5"/>
            </p:cNvCxnSpPr>
            <p:nvPr/>
          </p:nvCxnSpPr>
          <p:spPr>
            <a:xfrm flipH="1" flipV="1">
              <a:off x="11437161" y="2002667"/>
              <a:ext cx="208245" cy="53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52B642-DFC9-10F5-94C3-0720C113C9A4}"/>
                    </a:ext>
                  </a:extLst>
                </p:cNvPr>
                <p:cNvSpPr/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52B642-DFC9-10F5-94C3-0720C113C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822F7A-62D8-24FE-4F58-3997257F6349}"/>
                </a:ext>
              </a:extLst>
            </p:cNvPr>
            <p:cNvCxnSpPr>
              <a:cxnSpLocks/>
              <a:stCxn id="50" idx="0"/>
              <a:endCxn id="16" idx="3"/>
            </p:cNvCxnSpPr>
            <p:nvPr/>
          </p:nvCxnSpPr>
          <p:spPr>
            <a:xfrm flipV="1">
              <a:off x="10245614" y="1160993"/>
              <a:ext cx="469651" cy="59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FBB03A4-B57A-A821-EF69-14BAD53F801F}"/>
                    </a:ext>
                  </a:extLst>
                </p:cNvPr>
                <p:cNvSpPr/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FBB03A4-B57A-A821-EF69-14BAD53F8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D2893D5-B2A5-7AF5-8993-6E709780A8EB}"/>
                </a:ext>
              </a:extLst>
            </p:cNvPr>
            <p:cNvCxnSpPr>
              <a:cxnSpLocks/>
              <a:stCxn id="52" idx="0"/>
              <a:endCxn id="15" idx="5"/>
            </p:cNvCxnSpPr>
            <p:nvPr/>
          </p:nvCxnSpPr>
          <p:spPr>
            <a:xfrm flipH="1" flipV="1">
              <a:off x="8809548" y="1161354"/>
              <a:ext cx="444497" cy="60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11BB6D-D612-BB50-DB9D-2F6A787B41F0}"/>
                </a:ext>
              </a:extLst>
            </p:cNvPr>
            <p:cNvCxnSpPr>
              <a:cxnSpLocks/>
              <a:stCxn id="17" idx="0"/>
              <a:endCxn id="15" idx="3"/>
            </p:cNvCxnSpPr>
            <p:nvPr/>
          </p:nvCxnSpPr>
          <p:spPr>
            <a:xfrm flipV="1">
              <a:off x="8238547" y="1161354"/>
              <a:ext cx="360731" cy="602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F1D0544-2B83-216D-9F8D-37E4803EF933}"/>
                </a:ext>
              </a:extLst>
            </p:cNvPr>
            <p:cNvCxnSpPr>
              <a:cxnSpLocks/>
              <a:stCxn id="18" idx="0"/>
              <a:endCxn id="16" idx="5"/>
            </p:cNvCxnSpPr>
            <p:nvPr/>
          </p:nvCxnSpPr>
          <p:spPr>
            <a:xfrm flipH="1" flipV="1">
              <a:off x="10925535" y="1160993"/>
              <a:ext cx="406491" cy="587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448B6D1-A64D-BBF7-D9D0-321DA4D8572A}"/>
                </a:ext>
              </a:extLst>
            </p:cNvPr>
            <p:cNvCxnSpPr>
              <a:cxnSpLocks/>
              <a:stCxn id="121" idx="0"/>
              <a:endCxn id="52" idx="3"/>
            </p:cNvCxnSpPr>
            <p:nvPr/>
          </p:nvCxnSpPr>
          <p:spPr>
            <a:xfrm flipV="1">
              <a:off x="8980276" y="2021282"/>
              <a:ext cx="168634" cy="487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5107A59-E7F9-6DAD-5D19-8A0B2C92B1BC}"/>
                </a:ext>
              </a:extLst>
            </p:cNvPr>
            <p:cNvCxnSpPr>
              <a:cxnSpLocks/>
              <a:stCxn id="128" idx="0"/>
              <a:endCxn id="52" idx="5"/>
            </p:cNvCxnSpPr>
            <p:nvPr/>
          </p:nvCxnSpPr>
          <p:spPr>
            <a:xfrm flipH="1" flipV="1">
              <a:off x="9359180" y="2021282"/>
              <a:ext cx="183978" cy="5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73E961E-57E4-FA48-76CA-BD2352283CD9}"/>
                </a:ext>
              </a:extLst>
            </p:cNvPr>
            <p:cNvCxnSpPr>
              <a:cxnSpLocks/>
              <a:stCxn id="132" idx="0"/>
              <a:endCxn id="50" idx="3"/>
            </p:cNvCxnSpPr>
            <p:nvPr/>
          </p:nvCxnSpPr>
          <p:spPr>
            <a:xfrm flipV="1">
              <a:off x="9983650" y="2008713"/>
              <a:ext cx="156829" cy="5259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E42D008-B463-069F-3018-6A03430F7887}"/>
                </a:ext>
              </a:extLst>
            </p:cNvPr>
            <p:cNvCxnSpPr>
              <a:cxnSpLocks/>
              <a:stCxn id="135" idx="0"/>
              <a:endCxn id="50" idx="5"/>
            </p:cNvCxnSpPr>
            <p:nvPr/>
          </p:nvCxnSpPr>
          <p:spPr>
            <a:xfrm flipH="1" flipV="1">
              <a:off x="10350749" y="2008713"/>
              <a:ext cx="122706" cy="534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7283C41-C9A1-8C63-8D1A-293BCB475178}"/>
                    </a:ext>
                  </a:extLst>
                </p:cNvPr>
                <p:cNvSpPr txBox="1"/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7283C41-C9A1-8C63-8D1A-293BCB475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FC0D7CF-BEBB-EFB9-03E3-0B43EA400506}"/>
                    </a:ext>
                  </a:extLst>
                </p:cNvPr>
                <p:cNvSpPr txBox="1"/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FC0D7CF-BEBB-EFB9-03E3-0B43EA400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E7CA6F3-8AC6-4FC7-21FB-8762399E4A43}"/>
                    </a:ext>
                  </a:extLst>
                </p:cNvPr>
                <p:cNvSpPr txBox="1"/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E7CA6F3-8AC6-4FC7-21FB-8762399E4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6D576AB-1949-6A67-D5C7-1FBA7A80103E}"/>
                    </a:ext>
                  </a:extLst>
                </p:cNvPr>
                <p:cNvSpPr txBox="1"/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6D576AB-1949-6A67-D5C7-1FBA7A801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81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F27-FCEB-8E24-4C75-BE7613DA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8B249-2E56-C6AC-958D-5E1205B4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983" y="2136913"/>
                <a:ext cx="10296939" cy="46360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What is the circuit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Answer: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Each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gate” can be </a:t>
                </a:r>
                <a:r>
                  <a:rPr lang="en-US" dirty="0">
                    <a:solidFill>
                      <a:schemeClr val="accent1"/>
                    </a:solidFill>
                  </a:rPr>
                  <a:t>implemented</a:t>
                </a:r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 gates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8B249-2E56-C6AC-958D-5E1205B4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983" y="2136913"/>
                <a:ext cx="10296939" cy="4636026"/>
              </a:xfrm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90826-EAAD-B51C-72FA-2D099E32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EE71E8-8561-F9C9-56AB-0B46A3CAE94F}"/>
              </a:ext>
            </a:extLst>
          </p:cNvPr>
          <p:cNvGrpSpPr/>
          <p:nvPr/>
        </p:nvGrpSpPr>
        <p:grpSpPr>
          <a:xfrm>
            <a:off x="7724240" y="324197"/>
            <a:ext cx="4129322" cy="2588446"/>
            <a:chOff x="7724240" y="324197"/>
            <a:chExt cx="4129322" cy="2588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4162A5A-C121-69DB-DA9D-ACEA6EE1F0B5}"/>
                    </a:ext>
                  </a:extLst>
                </p:cNvPr>
                <p:cNvSpPr/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4162A5A-C121-69DB-DA9D-ACEA6EE1F0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 l="-11765" r="-7843" b="-78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99CE8-FAD7-0E16-BA65-3B7D75F24E2F}"/>
                    </a:ext>
                  </a:extLst>
                </p:cNvPr>
                <p:cNvSpPr/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5799CE8-FAD7-0E16-BA65-3B7D75F24E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 l="-9804" r="-9804" b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EFF63E1-9B67-D35B-DAA8-7D21138343A2}"/>
                    </a:ext>
                  </a:extLst>
                </p:cNvPr>
                <p:cNvSpPr/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EFF63E1-9B67-D35B-DAA8-7D21138343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 l="-12000" r="-10000" b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AD60B6E-AF2B-BB8D-F4D7-A31A128FA0F1}"/>
                    </a:ext>
                  </a:extLst>
                </p:cNvPr>
                <p:cNvSpPr/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AD60B6E-AF2B-BB8D-F4D7-A31A128FA0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 l="-9804" r="-9804" b="-78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E41E53C-709C-1204-727E-E2B50EE57626}"/>
                    </a:ext>
                  </a:extLst>
                </p:cNvPr>
                <p:cNvSpPr/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E41E53C-709C-1204-727E-E2B50EE57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 l="-12000" r="-10000" b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8A0878-B4EC-0042-E60A-09D7559E6E3D}"/>
                    </a:ext>
                  </a:extLst>
                </p:cNvPr>
                <p:cNvSpPr txBox="1"/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18A0878-B4EC-0042-E60A-09D7559E6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107C69-C0CF-F812-D903-06C9EA10CC36}"/>
                    </a:ext>
                  </a:extLst>
                </p:cNvPr>
                <p:cNvSpPr txBox="1"/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107C69-C0CF-F812-D903-06C9EA10C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0C24F8-ABDA-119B-6611-2AABA78805A3}"/>
                    </a:ext>
                  </a:extLst>
                </p:cNvPr>
                <p:cNvSpPr txBox="1"/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0C24F8-ABDA-119B-6611-2AABA7880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321B13-AEA2-50B8-B5AF-351A7E1843F7}"/>
                    </a:ext>
                  </a:extLst>
                </p:cNvPr>
                <p:cNvSpPr txBox="1"/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B321B13-AEA2-50B8-B5AF-351A7E184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6193F22-940A-50B5-677D-5CF90121A8DE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8809548" y="578015"/>
              <a:ext cx="803805" cy="373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F673CB-EEF0-338E-DDD9-8FE5E1CBC4EA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9823623" y="578015"/>
              <a:ext cx="891642" cy="372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7AA555A-27FC-CC1F-718F-723C83238E0E}"/>
                </a:ext>
              </a:extLst>
            </p:cNvPr>
            <p:cNvCxnSpPr>
              <a:cxnSpLocks/>
              <a:stCxn id="11" idx="0"/>
              <a:endCxn id="9" idx="3"/>
            </p:cNvCxnSpPr>
            <p:nvPr/>
          </p:nvCxnSpPr>
          <p:spPr>
            <a:xfrm flipV="1">
              <a:off x="7932397" y="2017930"/>
              <a:ext cx="201015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ECA2A1-DBB2-41C7-29EF-FA5CF4205E62}"/>
                </a:ext>
              </a:extLst>
            </p:cNvPr>
            <p:cNvCxnSpPr>
              <a:cxnSpLocks/>
              <a:stCxn id="12" idx="0"/>
              <a:endCxn id="9" idx="5"/>
            </p:cNvCxnSpPr>
            <p:nvPr/>
          </p:nvCxnSpPr>
          <p:spPr>
            <a:xfrm flipH="1" flipV="1">
              <a:off x="8343682" y="2017930"/>
              <a:ext cx="208111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1BF211-4F14-516C-20BA-6037D4F2517B}"/>
                </a:ext>
              </a:extLst>
            </p:cNvPr>
            <p:cNvCxnSpPr>
              <a:cxnSpLocks/>
              <a:stCxn id="13" idx="0"/>
              <a:endCxn id="10" idx="3"/>
            </p:cNvCxnSpPr>
            <p:nvPr/>
          </p:nvCxnSpPr>
          <p:spPr>
            <a:xfrm flipV="1">
              <a:off x="11028322" y="2002667"/>
              <a:ext cx="198569" cy="535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C170DE-C65A-E34F-6828-54E4085EE34A}"/>
                </a:ext>
              </a:extLst>
            </p:cNvPr>
            <p:cNvCxnSpPr>
              <a:cxnSpLocks/>
              <a:stCxn id="14" idx="0"/>
              <a:endCxn id="10" idx="5"/>
            </p:cNvCxnSpPr>
            <p:nvPr/>
          </p:nvCxnSpPr>
          <p:spPr>
            <a:xfrm flipH="1" flipV="1">
              <a:off x="11437161" y="2002667"/>
              <a:ext cx="208245" cy="53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625A829-2B70-D1F9-250A-6986521C4509}"/>
                    </a:ext>
                  </a:extLst>
                </p:cNvPr>
                <p:cNvSpPr/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625A829-2B70-D1F9-250A-6986521C45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blipFill>
                  <a:blip r:embed="rId12"/>
                  <a:stretch>
                    <a:fillRect l="-9804" r="-9804" b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2968DB9-287A-C8AA-B8BB-09FF9BBA3800}"/>
                </a:ext>
              </a:extLst>
            </p:cNvPr>
            <p:cNvCxnSpPr>
              <a:cxnSpLocks/>
              <a:stCxn id="21" idx="0"/>
              <a:endCxn id="8" idx="3"/>
            </p:cNvCxnSpPr>
            <p:nvPr/>
          </p:nvCxnSpPr>
          <p:spPr>
            <a:xfrm flipV="1">
              <a:off x="10245614" y="1160993"/>
              <a:ext cx="469651" cy="59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94B3D18-7A61-2D1E-EF87-AB17B0ECD92E}"/>
                    </a:ext>
                  </a:extLst>
                </p:cNvPr>
                <p:cNvSpPr/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94B3D18-7A61-2D1E-EF87-AB17B0ECD9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blipFill>
                  <a:blip r:embed="rId13"/>
                  <a:stretch>
                    <a:fillRect l="-12000" r="-10000" b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C7D6AB-02CB-5AFF-3019-97F56E3C8EE7}"/>
                </a:ext>
              </a:extLst>
            </p:cNvPr>
            <p:cNvCxnSpPr>
              <a:cxnSpLocks/>
              <a:stCxn id="23" idx="0"/>
              <a:endCxn id="7" idx="5"/>
            </p:cNvCxnSpPr>
            <p:nvPr/>
          </p:nvCxnSpPr>
          <p:spPr>
            <a:xfrm flipH="1" flipV="1">
              <a:off x="8809548" y="1161354"/>
              <a:ext cx="444497" cy="60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4022B8B-5431-1F6A-5E4E-3AE33CAF2865}"/>
                </a:ext>
              </a:extLst>
            </p:cNvPr>
            <p:cNvCxnSpPr>
              <a:cxnSpLocks/>
              <a:stCxn id="9" idx="0"/>
              <a:endCxn id="7" idx="3"/>
            </p:cNvCxnSpPr>
            <p:nvPr/>
          </p:nvCxnSpPr>
          <p:spPr>
            <a:xfrm flipV="1">
              <a:off x="8238547" y="1161354"/>
              <a:ext cx="360731" cy="602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290356-F01C-0FEA-CB9F-B9EF886A3B7B}"/>
                </a:ext>
              </a:extLst>
            </p:cNvPr>
            <p:cNvCxnSpPr>
              <a:cxnSpLocks/>
              <a:stCxn id="10" idx="0"/>
              <a:endCxn id="8" idx="5"/>
            </p:cNvCxnSpPr>
            <p:nvPr/>
          </p:nvCxnSpPr>
          <p:spPr>
            <a:xfrm flipH="1" flipV="1">
              <a:off x="10925535" y="1160993"/>
              <a:ext cx="406491" cy="587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DA5C824-5F27-2F29-F766-0A9C61594F51}"/>
                </a:ext>
              </a:extLst>
            </p:cNvPr>
            <p:cNvCxnSpPr>
              <a:cxnSpLocks/>
              <a:stCxn id="31" idx="0"/>
              <a:endCxn id="23" idx="3"/>
            </p:cNvCxnSpPr>
            <p:nvPr/>
          </p:nvCxnSpPr>
          <p:spPr>
            <a:xfrm flipV="1">
              <a:off x="8980276" y="2021282"/>
              <a:ext cx="168634" cy="487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A2E3D1-40C8-F438-215A-CECF0764322E}"/>
                </a:ext>
              </a:extLst>
            </p:cNvPr>
            <p:cNvCxnSpPr>
              <a:cxnSpLocks/>
              <a:stCxn id="32" idx="0"/>
              <a:endCxn id="23" idx="5"/>
            </p:cNvCxnSpPr>
            <p:nvPr/>
          </p:nvCxnSpPr>
          <p:spPr>
            <a:xfrm flipH="1" flipV="1">
              <a:off x="9359180" y="2021282"/>
              <a:ext cx="183978" cy="5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BA2C572-B1B4-7144-C19E-ECD8B52152C1}"/>
                </a:ext>
              </a:extLst>
            </p:cNvPr>
            <p:cNvCxnSpPr>
              <a:cxnSpLocks/>
              <a:stCxn id="33" idx="0"/>
              <a:endCxn id="21" idx="3"/>
            </p:cNvCxnSpPr>
            <p:nvPr/>
          </p:nvCxnSpPr>
          <p:spPr>
            <a:xfrm flipV="1">
              <a:off x="9983650" y="2008713"/>
              <a:ext cx="156829" cy="5259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B45C5A-F9D3-AA03-ADC2-FAD1FD4998D8}"/>
                </a:ext>
              </a:extLst>
            </p:cNvPr>
            <p:cNvCxnSpPr>
              <a:cxnSpLocks/>
              <a:stCxn id="34" idx="0"/>
              <a:endCxn id="21" idx="5"/>
            </p:cNvCxnSpPr>
            <p:nvPr/>
          </p:nvCxnSpPr>
          <p:spPr>
            <a:xfrm flipH="1" flipV="1">
              <a:off x="10350749" y="2008713"/>
              <a:ext cx="122706" cy="534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21CCCE-52BB-C706-D339-302598E01063}"/>
                    </a:ext>
                  </a:extLst>
                </p:cNvPr>
                <p:cNvSpPr txBox="1"/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21CCCE-52BB-C706-D339-302598E01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F1CCB83-F264-A7E8-B7C3-C8EE07034434}"/>
                    </a:ext>
                  </a:extLst>
                </p:cNvPr>
                <p:cNvSpPr txBox="1"/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F1CCB83-F264-A7E8-B7C3-C8EE07034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946564E-EBA9-46F8-C63C-746451F42BFD}"/>
                    </a:ext>
                  </a:extLst>
                </p:cNvPr>
                <p:cNvSpPr txBox="1"/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946564E-EBA9-46F8-C63C-746451F42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714F7B6-C58C-1C85-E49C-98ACE4AF175A}"/>
                    </a:ext>
                  </a:extLst>
                </p:cNvPr>
                <p:cNvSpPr txBox="1"/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714F7B6-C58C-1C85-E49C-98ACE4AF1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66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2412-E062-2060-BBC5-465D738B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25"/>
            <a:ext cx="10515600" cy="1325563"/>
          </a:xfrm>
        </p:spPr>
        <p:txBody>
          <a:bodyPr/>
          <a:lstStyle/>
          <a:p>
            <a:r>
              <a:rPr lang="en-US" dirty="0"/>
              <a:t>Every function has a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47A3D-3E57-1938-2D53-643A59FC5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158" y="1650999"/>
                <a:ext cx="11281144" cy="49306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Are there functions with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</a:t>
                </a:r>
                <a:r>
                  <a:rPr lang="en-US" dirty="0"/>
                  <a:t> circuit complexity?</a:t>
                </a:r>
              </a:p>
              <a:p>
                <a:r>
                  <a:rPr lang="en-US" dirty="0"/>
                  <a:t>Recall: Some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languages</a:t>
                </a:r>
                <a:r>
                  <a:rPr lang="en-US" dirty="0"/>
                  <a:t> cannot be decided by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algorithms</a:t>
                </a:r>
              </a:p>
              <a:p>
                <a:r>
                  <a:rPr lang="en-US" dirty="0"/>
                  <a:t>Are there </a:t>
                </a:r>
                <a:r>
                  <a:rPr lang="en-US" dirty="0">
                    <a:solidFill>
                      <a:schemeClr val="accent1"/>
                    </a:solidFill>
                  </a:rPr>
                  <a:t>functions</a:t>
                </a:r>
                <a:r>
                  <a:rPr lang="en-US" dirty="0"/>
                  <a:t> that cannot be computed by </a:t>
                </a:r>
                <a:r>
                  <a:rPr lang="en-US" dirty="0">
                    <a:solidFill>
                      <a:schemeClr val="accent1"/>
                    </a:solidFill>
                  </a:rPr>
                  <a:t>circuits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simplicity, let’s only prove the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47A3D-3E57-1938-2D53-643A59FC5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158" y="1650999"/>
                <a:ext cx="11281144" cy="4930671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6A6A9-1F7A-1F8B-AE5D-42FF2DF3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D23AF-2AEB-C122-A17F-E0EF220D260F}"/>
                  </a:ext>
                </a:extLst>
              </p:cNvPr>
              <p:cNvSpPr/>
              <p:nvPr/>
            </p:nvSpPr>
            <p:spPr>
              <a:xfrm>
                <a:off x="2686771" y="3885541"/>
                <a:ext cx="6762029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circuit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D23AF-2AEB-C122-A17F-E0EF220D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71" y="3885541"/>
                <a:ext cx="6762029" cy="1694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5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22D7-8CA6-5268-55EB-1519C16B41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expressions: Literals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73DA5-8F66-90D6-CC7D-FEDFB3EA5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530" y="1825624"/>
                <a:ext cx="11340548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the proof, we will reason about Boolean expressions</a:t>
                </a:r>
              </a:p>
              <a:p>
                <a:r>
                  <a:rPr lang="en-US" dirty="0"/>
                  <a:t>A Boolean expression is a way of representing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as 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</a:p>
              <a:p>
                <a:r>
                  <a:rPr lang="en-US" dirty="0"/>
                  <a:t>The simplest Boolean expression is a single variable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We use the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denote the negation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(also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dirty="0"/>
                  <a:t> is a variable or its negation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73DA5-8F66-90D6-CC7D-FEDFB3EA5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530" y="1825624"/>
                <a:ext cx="11340548" cy="4665219"/>
              </a:xfrm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965AF-9362-F3B0-3717-32A9F468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CB88-DD96-7115-6B6D-253A687F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88DBF-D199-6702-729B-5383ADCB2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clause</a:t>
                </a:r>
                <a:r>
                  <a:rPr lang="en-US" dirty="0"/>
                  <a:t> is a disjunction (OR) of literals. 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conjunctive normal form </a:t>
                </a:r>
                <a:r>
                  <a:rPr lang="en-US" dirty="0"/>
                  <a:t>(CNF) formula is a conjunction (AND) of clauses.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other words, a CNF formula is an </a:t>
                </a:r>
                <a:r>
                  <a:rPr lang="en-US" dirty="0">
                    <a:solidFill>
                      <a:schemeClr val="accent1"/>
                    </a:solidFill>
                  </a:rPr>
                  <a:t>AND of ORs of literals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88DBF-D199-6702-729B-5383ADCB2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A0CA5-7498-AE73-F540-38CA0FB2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9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EE8F-B8DE-C68E-E02D-6AA2B889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function has a CNF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2E44E-2A81-87EE-9DFC-968A747F9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509" y="1690687"/>
                <a:ext cx="10942981" cy="49983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be any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make a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asserting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2E44E-2A81-87EE-9DFC-968A747F9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509" y="1690687"/>
                <a:ext cx="10942981" cy="4998347"/>
              </a:xfrm>
              <a:blipFill>
                <a:blip r:embed="rId2"/>
                <a:stretch>
                  <a:fillRect l="-1002" b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480B8-6753-3A6A-50DF-D3003FF4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CC8937-4F48-60BA-FB0D-28E86C1397E0}"/>
                  </a:ext>
                </a:extLst>
              </p:cNvPr>
              <p:cNvSpPr/>
              <p:nvPr/>
            </p:nvSpPr>
            <p:spPr>
              <a:xfrm>
                <a:off x="624508" y="2670970"/>
                <a:ext cx="10942981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represented by a CNF formula in which there are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clauses and each clause has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literals.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DCC8937-4F48-60BA-FB0D-28E86C1397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8" y="2670970"/>
                <a:ext cx="10942981" cy="1694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7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7244-C6F5-E57B-F136-8FEE2405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92"/>
            <a:ext cx="10515600" cy="1325563"/>
          </a:xfrm>
        </p:spPr>
        <p:txBody>
          <a:bodyPr/>
          <a:lstStyle/>
          <a:p>
            <a:r>
              <a:rPr lang="en-US" dirty="0"/>
              <a:t>Every function has a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65990-91ED-A18A-9AEE-74ECC7207F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3429001"/>
                <a:ext cx="11777869" cy="306184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Using the CNF representation,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⋀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  <m:e>
                        <m:nary>
                          <m:naryPr>
                            <m:chr m:val="⋁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a literal</a:t>
                </a:r>
              </a:p>
              <a:p>
                <a:r>
                  <a:rPr lang="en-US" dirty="0"/>
                  <a:t>Circuit: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many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gates. At each leaf, we have a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many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gates. At each leaf of that tree, we have a variable and possibly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 gate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65990-91ED-A18A-9AEE-74ECC7207F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3429001"/>
                <a:ext cx="11777869" cy="3061844"/>
              </a:xfrm>
              <a:blipFill>
                <a:blip r:embed="rId2"/>
                <a:stretch>
                  <a:fillRect l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0130F-C066-F34A-2DD9-1A388FD6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187B52-3E29-F984-E8F1-E04C1905E002}"/>
                  </a:ext>
                </a:extLst>
              </p:cNvPr>
              <p:cNvSpPr/>
              <p:nvPr/>
            </p:nvSpPr>
            <p:spPr>
              <a:xfrm>
                <a:off x="1489414" y="1553556"/>
                <a:ext cx="8475921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circuit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187B52-3E29-F984-E8F1-E04C1905E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414" y="1553556"/>
                <a:ext cx="8475921" cy="1694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C7D9-0C52-AE5C-87EE-27BF9FAA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Polynomial-size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25D27-5532-A3AB-C44C-4637ADB84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563" y="1825624"/>
                <a:ext cx="11103428" cy="48062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showed that every function has a circuit, but the circuit we constructed has </a:t>
                </a:r>
                <a:r>
                  <a:rPr lang="en-US" dirty="0">
                    <a:solidFill>
                      <a:schemeClr val="accent1"/>
                    </a:solidFill>
                  </a:rPr>
                  <a:t>exponential size</a:t>
                </a:r>
              </a:p>
              <a:p>
                <a:r>
                  <a:rPr lang="en-US" dirty="0"/>
                  <a:t>Which functions have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</a:t>
                </a:r>
                <a:r>
                  <a:rPr lang="en-US" dirty="0"/>
                  <a:t> circuit </a:t>
                </a:r>
                <a:r>
                  <a:rPr lang="en-US" dirty="0">
                    <a:solidFill>
                      <a:schemeClr val="tx1"/>
                    </a:solidFill>
                  </a:rPr>
                  <a:t>complexity?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Technically, it wouldn’t make sense to say that an </a:t>
                </a:r>
                <a:r>
                  <a:rPr lang="en-US" dirty="0">
                    <a:solidFill>
                      <a:schemeClr val="accent1"/>
                    </a:solidFill>
                  </a:rPr>
                  <a:t>individual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has “polynomial circuit complexity,”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fixed</a:t>
                </a:r>
              </a:p>
              <a:p>
                <a:r>
                  <a:rPr lang="en-US" dirty="0"/>
                  <a:t>Therefore, let’s switch to our familiar framework of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25D27-5532-A3AB-C44C-4637ADB84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563" y="1825624"/>
                <a:ext cx="11103428" cy="4806288"/>
              </a:xfrm>
              <a:blipFill>
                <a:blip r:embed="rId2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2F80C-65ED-AEF0-C27F-E28BAE6B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3C4D-4FDE-59AD-507E-D0F87B1D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50"/>
            <a:ext cx="10515600" cy="1325563"/>
          </a:xfrm>
        </p:spPr>
        <p:txBody>
          <a:bodyPr/>
          <a:lstStyle/>
          <a:p>
            <a:r>
              <a:rPr lang="en-US" dirty="0"/>
              <a:t>Circuit complexity of a binary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0EBCA-DE5F-1E18-7144-0CF7DF3B6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757" y="1451113"/>
                <a:ext cx="11350486" cy="51683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by the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define 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be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size of the smallest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Note: Each circuit only handles a single input length! Different from TMs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0EBCA-DE5F-1E18-7144-0CF7DF3B6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757" y="1451113"/>
                <a:ext cx="11350486" cy="5168347"/>
              </a:xfrm>
              <a:blipFill>
                <a:blip r:embed="rId2"/>
                <a:stretch>
                  <a:fillRect l="-967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D3855-B279-CAE3-C651-647CD943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0714-1F39-C0BF-3E47-4BCEB9AD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99"/>
            <a:ext cx="10515600" cy="1325563"/>
          </a:xfrm>
        </p:spPr>
        <p:txBody>
          <a:bodyPr/>
          <a:lstStyle/>
          <a:p>
            <a:r>
              <a:rPr lang="en-US" dirty="0"/>
              <a:t>Circuit complexity of an arbitrary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02B02-3945-93AB-EC9B-E3255D4AF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7062"/>
                <a:ext cx="10515600" cy="49819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More generally,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be a language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by the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define 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be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size of the smallest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02B02-3945-93AB-EC9B-E3255D4AF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7062"/>
                <a:ext cx="10515600" cy="4981903"/>
              </a:xfrm>
              <a:blipFill>
                <a:blip r:embed="rId2"/>
                <a:stretch>
                  <a:fillRect l="-1043" b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153B7-961E-E727-95E8-AD5C060A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8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664" y="1825624"/>
                <a:ext cx="10583694" cy="49059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664" y="1825624"/>
                <a:ext cx="10583694" cy="4905915"/>
              </a:xfrm>
              <a:blipFill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B9C9-FCCF-9FCE-0725-6E59E88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13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773E71-EBF1-F399-6BA7-434B29AFB0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773E71-EBF1-F399-6BA7-434B29AFB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4F8E5-BFD1-6C75-CBB5-4BC08BCDE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712" y="1915097"/>
                <a:ext cx="11261035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SIZE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is the set of all languages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such that the circuit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all languages with polynomial circuit complexity: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4F8E5-BFD1-6C75-CBB5-4BC08BCDE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712" y="1915097"/>
                <a:ext cx="11261035" cy="4351338"/>
              </a:xfr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5396-6AEB-8DEE-016D-7F0C87AE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4477407" y="1567630"/>
            <a:ext cx="3594538" cy="48124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014BDF-B0C7-30F5-8156-8B315529DCC4}"/>
              </a:ext>
            </a:extLst>
          </p:cNvPr>
          <p:cNvSpPr/>
          <p:nvPr/>
        </p:nvSpPr>
        <p:spPr>
          <a:xfrm>
            <a:off x="4939862" y="2589730"/>
            <a:ext cx="2732690" cy="36218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707825-1A6C-C98D-2CC0-A3B991C18951}"/>
              </a:ext>
            </a:extLst>
          </p:cNvPr>
          <p:cNvSpPr/>
          <p:nvPr/>
        </p:nvSpPr>
        <p:spPr>
          <a:xfrm>
            <a:off x="5321990" y="3532804"/>
            <a:ext cx="1953089" cy="24638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716474" y="4374257"/>
            <a:ext cx="1189275" cy="1436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6104649" y="4504103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49" y="4504103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/>
              <p:nvPr/>
            </p:nvSpPr>
            <p:spPr>
              <a:xfrm>
                <a:off x="5091781" y="1894014"/>
                <a:ext cx="2409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81" y="1894014"/>
                <a:ext cx="2409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925444" y="533880"/>
            <a:ext cx="4680248" cy="6033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5282067" y="970653"/>
            <a:ext cx="21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/>
              <p:nvPr/>
            </p:nvSpPr>
            <p:spPr>
              <a:xfrm>
                <a:off x="5954512" y="3745969"/>
                <a:ext cx="713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512" y="3745969"/>
                <a:ext cx="7131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3434E-19B6-16C2-0082-7B804D0AC696}"/>
                  </a:ext>
                </a:extLst>
              </p:cNvPr>
              <p:cNvSpPr txBox="1"/>
              <p:nvPr/>
            </p:nvSpPr>
            <p:spPr>
              <a:xfrm>
                <a:off x="5728783" y="2911407"/>
                <a:ext cx="113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3434E-19B6-16C2-0082-7B804D0A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83" y="2911407"/>
                <a:ext cx="1135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7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66C062-0C52-6DEA-B71E-943A55D669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66C062-0C52-6DEA-B71E-943A55D66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4E283-1C3D-30AA-F9BA-5F0B9FB91A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876" y="1649386"/>
                <a:ext cx="10920248" cy="48827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will show that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can be decided by “circuits” consisting of a polynomial number of </a:t>
                </a:r>
                <a:r>
                  <a:rPr lang="en-US" dirty="0">
                    <a:solidFill>
                      <a:schemeClr val="accent1"/>
                    </a:solidFill>
                  </a:rPr>
                  <a:t>logic gates</a:t>
                </a:r>
              </a:p>
              <a:p>
                <a:r>
                  <a:rPr lang="en-US" dirty="0"/>
                  <a:t>This is </a:t>
                </a:r>
                <a:r>
                  <a:rPr lang="en-US" dirty="0">
                    <a:solidFill>
                      <a:schemeClr val="accent1"/>
                    </a:solidFill>
                  </a:rPr>
                  <a:t>tantalizingly similar</a:t>
                </a:r>
                <a:r>
                  <a:rPr lang="en-US" dirty="0"/>
                  <a:t> to the statement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F4E283-1C3D-30AA-F9BA-5F0B9FB91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876" y="1649386"/>
                <a:ext cx="10920248" cy="4882760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4E9FE-F3BA-4EA3-FA22-81D5CC8A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92CD27-6E8C-6F0B-C4B5-ADBC66ECD061}"/>
                  </a:ext>
                </a:extLst>
              </p:cNvPr>
              <p:cNvSpPr/>
              <p:nvPr/>
            </p:nvSpPr>
            <p:spPr>
              <a:xfrm>
                <a:off x="4055304" y="2811189"/>
                <a:ext cx="4081391" cy="7334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992CD27-6E8C-6F0B-C4B5-ADBC66ECD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304" y="2811189"/>
                <a:ext cx="4081391" cy="733425"/>
              </a:xfrm>
              <a:prstGeom prst="rect">
                <a:avLst/>
              </a:prstGeom>
              <a:blipFill>
                <a:blip r:embed="rId4"/>
                <a:stretch>
                  <a:fillRect b="-9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91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9C62-A2DF-A6B0-3D7F-1CC40D8B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00"/>
            <a:ext cx="10515600" cy="1325563"/>
          </a:xfrm>
        </p:spPr>
        <p:txBody>
          <a:bodyPr/>
          <a:lstStyle/>
          <a:p>
            <a:r>
              <a:rPr lang="en-US" dirty="0"/>
              <a:t>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0D07-61EB-98D4-323B-5C81271E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98" y="1516567"/>
            <a:ext cx="11307336" cy="984326"/>
          </a:xfrm>
        </p:spPr>
        <p:txBody>
          <a:bodyPr/>
          <a:lstStyle/>
          <a:p>
            <a:r>
              <a:rPr lang="en-US" dirty="0"/>
              <a:t>For us, a </a:t>
            </a:r>
            <a:r>
              <a:rPr lang="en-US" dirty="0">
                <a:solidFill>
                  <a:schemeClr val="accent1"/>
                </a:solidFill>
              </a:rPr>
              <a:t>“circuit” </a:t>
            </a:r>
            <a:r>
              <a:rPr lang="en-US" dirty="0"/>
              <a:t>is a network of logic gates applied to Boolean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7AB3-6191-A82A-C681-7E7157A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0777A6-D20F-22D8-9CEC-32D813438A17}"/>
              </a:ext>
            </a:extLst>
          </p:cNvPr>
          <p:cNvGrpSpPr/>
          <p:nvPr/>
        </p:nvGrpSpPr>
        <p:grpSpPr>
          <a:xfrm>
            <a:off x="1224291" y="2430966"/>
            <a:ext cx="10328372" cy="4095405"/>
            <a:chOff x="1224291" y="2430966"/>
            <a:chExt cx="10328372" cy="4095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/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/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/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/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/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/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/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/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/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/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/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/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/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CBA4FD9-73D4-EB96-A742-153E060B1863}"/>
                </a:ext>
              </a:extLst>
            </p:cNvPr>
            <p:cNvCxnSpPr>
              <a:cxnSpLocks/>
              <a:stCxn id="14" idx="0"/>
              <a:endCxn id="10" idx="3"/>
            </p:cNvCxnSpPr>
            <p:nvPr/>
          </p:nvCxnSpPr>
          <p:spPr>
            <a:xfrm flipV="1">
              <a:off x="1432448" y="5124862"/>
              <a:ext cx="420302" cy="1024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A970F-205A-E650-4E73-E4608CBC063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1538696" y="5935591"/>
              <a:ext cx="283413" cy="277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/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21FB47-3B7C-E3B3-E3A7-A76ED7CBE981}"/>
                </a:ext>
              </a:extLst>
            </p:cNvPr>
            <p:cNvCxnSpPr>
              <a:cxnSpLocks/>
              <a:stCxn id="29" idx="7"/>
              <a:endCxn id="11" idx="3"/>
            </p:cNvCxnSpPr>
            <p:nvPr/>
          </p:nvCxnSpPr>
          <p:spPr>
            <a:xfrm flipV="1">
              <a:off x="2032379" y="5146213"/>
              <a:ext cx="497895" cy="57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/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22AAB-19D9-A57C-2CFF-911A97057B9E}"/>
                </a:ext>
              </a:extLst>
            </p:cNvPr>
            <p:cNvCxnSpPr>
              <a:cxnSpLocks/>
              <a:endCxn id="35" idx="5"/>
            </p:cNvCxnSpPr>
            <p:nvPr/>
          </p:nvCxnSpPr>
          <p:spPr>
            <a:xfrm flipH="1" flipV="1">
              <a:off x="2731620" y="5935432"/>
              <a:ext cx="257661" cy="23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9C26C2A-E573-8BFF-797F-F99FB8AB9A80}"/>
                </a:ext>
              </a:extLst>
            </p:cNvPr>
            <p:cNvCxnSpPr>
              <a:cxnSpLocks/>
              <a:stCxn id="35" idx="1"/>
              <a:endCxn id="10" idx="5"/>
            </p:cNvCxnSpPr>
            <p:nvPr/>
          </p:nvCxnSpPr>
          <p:spPr>
            <a:xfrm flipH="1" flipV="1">
              <a:off x="2063020" y="5124862"/>
              <a:ext cx="458330" cy="600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69E848-5514-28A3-E65B-5A72B3FAE0AA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2740544" y="5146213"/>
              <a:ext cx="391771" cy="977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3A7DD1-8670-5864-0F59-0E53E67E9C20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V="1">
              <a:off x="3577415" y="5110635"/>
              <a:ext cx="408005" cy="1038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942E8AD-7FC7-6084-707E-C4CB3E8632C6}"/>
                </a:ext>
              </a:extLst>
            </p:cNvPr>
            <p:cNvCxnSpPr>
              <a:cxnSpLocks/>
              <a:stCxn id="19" idx="0"/>
              <a:endCxn id="13" idx="5"/>
            </p:cNvCxnSpPr>
            <p:nvPr/>
          </p:nvCxnSpPr>
          <p:spPr>
            <a:xfrm flipH="1" flipV="1">
              <a:off x="4901346" y="5088489"/>
              <a:ext cx="498973" cy="1068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3D8DC51-CCC1-C09D-6361-4C2AC617A95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V="1">
              <a:off x="3709556" y="5905553"/>
              <a:ext cx="297638" cy="307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/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1D7FC5-8D2D-5202-CFD6-3785DC39284A}"/>
                </a:ext>
              </a:extLst>
            </p:cNvPr>
            <p:cNvCxnSpPr>
              <a:cxnSpLocks/>
              <a:stCxn id="66" idx="7"/>
              <a:endCxn id="13" idx="3"/>
            </p:cNvCxnSpPr>
            <p:nvPr/>
          </p:nvCxnSpPr>
          <p:spPr>
            <a:xfrm flipV="1">
              <a:off x="4217464" y="5088489"/>
              <a:ext cx="473612" cy="606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/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92C2B9-C99B-0C9E-D0DA-4268E9433387}"/>
                </a:ext>
              </a:extLst>
            </p:cNvPr>
            <p:cNvCxnSpPr>
              <a:cxnSpLocks/>
              <a:endCxn id="68" idx="5"/>
            </p:cNvCxnSpPr>
            <p:nvPr/>
          </p:nvCxnSpPr>
          <p:spPr>
            <a:xfrm flipH="1" flipV="1">
              <a:off x="4997557" y="5972552"/>
              <a:ext cx="282586" cy="240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06874DF-B971-DBD1-A3B3-978B523DB615}"/>
                </a:ext>
              </a:extLst>
            </p:cNvPr>
            <p:cNvCxnSpPr>
              <a:cxnSpLocks/>
              <a:stCxn id="68" idx="1"/>
              <a:endCxn id="12" idx="5"/>
            </p:cNvCxnSpPr>
            <p:nvPr/>
          </p:nvCxnSpPr>
          <p:spPr>
            <a:xfrm flipH="1" flipV="1">
              <a:off x="4195690" y="5110635"/>
              <a:ext cx="591597" cy="651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F4F883C-8498-E1F7-ABC8-5174B945B2C4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3096347" y="2760310"/>
              <a:ext cx="242602" cy="387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FE78BC8-E606-4E40-587A-BB000D733648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>
            <a:xfrm flipH="1" flipV="1">
              <a:off x="3549219" y="2760310"/>
              <a:ext cx="221414" cy="381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E02688-0638-1AD7-D3CD-A149C14CF381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>
            <a:xfrm flipV="1">
              <a:off x="1957885" y="4492246"/>
              <a:ext cx="265096" cy="378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94F94C-8EE8-7B3A-D807-E0CE6D5055AF}"/>
                </a:ext>
              </a:extLst>
            </p:cNvPr>
            <p:cNvCxnSpPr>
              <a:cxnSpLocks/>
              <a:stCxn id="11" idx="0"/>
              <a:endCxn id="8" idx="5"/>
            </p:cNvCxnSpPr>
            <p:nvPr/>
          </p:nvCxnSpPr>
          <p:spPr>
            <a:xfrm flipH="1" flipV="1">
              <a:off x="2433251" y="4492246"/>
              <a:ext cx="202158" cy="4001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5AC9B42-C2E0-3F23-B07E-FDBE6CD0864C}"/>
                </a:ext>
              </a:extLst>
            </p:cNvPr>
            <p:cNvCxnSpPr>
              <a:cxnSpLocks/>
              <a:stCxn id="12" idx="0"/>
              <a:endCxn id="9" idx="3"/>
            </p:cNvCxnSpPr>
            <p:nvPr/>
          </p:nvCxnSpPr>
          <p:spPr>
            <a:xfrm flipV="1">
              <a:off x="4090555" y="4468213"/>
              <a:ext cx="192308" cy="388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8CE766F-DCAC-B203-0BA8-AC54E329F2E9}"/>
                </a:ext>
              </a:extLst>
            </p:cNvPr>
            <p:cNvCxnSpPr>
              <a:cxnSpLocks/>
              <a:stCxn id="13" idx="0"/>
              <a:endCxn id="9" idx="5"/>
            </p:cNvCxnSpPr>
            <p:nvPr/>
          </p:nvCxnSpPr>
          <p:spPr>
            <a:xfrm flipH="1" flipV="1">
              <a:off x="4493133" y="4468213"/>
              <a:ext cx="303078" cy="366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C84F89E-09E1-137B-1000-9CF34433FC32}"/>
                </a:ext>
              </a:extLst>
            </p:cNvPr>
            <p:cNvCxnSpPr>
              <a:cxnSpLocks/>
              <a:stCxn id="8" idx="7"/>
              <a:endCxn id="97" idx="3"/>
            </p:cNvCxnSpPr>
            <p:nvPr/>
          </p:nvCxnSpPr>
          <p:spPr>
            <a:xfrm flipV="1">
              <a:off x="2433251" y="4047416"/>
              <a:ext cx="447534" cy="234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/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5D2E947-CB93-60EC-2CF9-38AFD9A1B874}"/>
                </a:ext>
              </a:extLst>
            </p:cNvPr>
            <p:cNvCxnSpPr>
              <a:cxnSpLocks/>
              <a:stCxn id="97" idx="7"/>
              <a:endCxn id="7" idx="3"/>
            </p:cNvCxnSpPr>
            <p:nvPr/>
          </p:nvCxnSpPr>
          <p:spPr>
            <a:xfrm flipV="1">
              <a:off x="3091055" y="3395865"/>
              <a:ext cx="574443" cy="44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/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8F3822C-CB3D-80C6-DB2F-EB7C9F2944CB}"/>
                </a:ext>
              </a:extLst>
            </p:cNvPr>
            <p:cNvCxnSpPr>
              <a:cxnSpLocks/>
              <a:stCxn id="9" idx="1"/>
              <a:endCxn id="99" idx="5"/>
            </p:cNvCxnSpPr>
            <p:nvPr/>
          </p:nvCxnSpPr>
          <p:spPr>
            <a:xfrm flipH="1" flipV="1">
              <a:off x="3875768" y="4014554"/>
              <a:ext cx="407095" cy="243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62E1E9-7E55-83E8-D54C-1837E73DEA9B}"/>
                </a:ext>
              </a:extLst>
            </p:cNvPr>
            <p:cNvCxnSpPr>
              <a:cxnSpLocks/>
              <a:stCxn id="99" idx="1"/>
              <a:endCxn id="6" idx="5"/>
            </p:cNvCxnSpPr>
            <p:nvPr/>
          </p:nvCxnSpPr>
          <p:spPr>
            <a:xfrm flipH="1" flipV="1">
              <a:off x="3201482" y="3401465"/>
              <a:ext cx="464016" cy="40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C0B16A5-2872-04CF-6536-E19BDDB3DF77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V="1">
              <a:off x="2328116" y="3401465"/>
              <a:ext cx="663096" cy="83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39FC1CC-9070-8C5C-E8D7-566D5558C7DC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3875768" y="3395865"/>
              <a:ext cx="512230" cy="81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32BFC19F-DA92-3FA4-0D04-808B27A53F79}"/>
                    </a:ext>
                  </a:extLst>
                </p:cNvPr>
                <p:cNvSpPr txBox="1"/>
                <p:nvPr/>
              </p:nvSpPr>
              <p:spPr>
                <a:xfrm>
                  <a:off x="6356195" y="2430966"/>
                  <a:ext cx="5196468" cy="3257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sz="2800" dirty="0"/>
                    <a:t>  means OR</a:t>
                  </a:r>
                </a:p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2800" dirty="0"/>
                    <a:t>  means AND</a:t>
                  </a:r>
                </a:p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sz="2800" dirty="0"/>
                    <a:t>  means NOT</a:t>
                  </a:r>
                </a:p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/>
                    <a:t>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800" dirty="0"/>
                    <a:t> can be either 0 or 1</a:t>
                  </a:r>
                  <a:br>
                    <a:rPr lang="en-US" sz="2800" dirty="0"/>
                  </a:br>
                  <a:r>
                    <a:rPr lang="en-US" sz="2800" dirty="0"/>
                    <a:t>(FALSE or TRUE)</a:t>
                  </a: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32BFC19F-DA92-3FA4-0D04-808B27A53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95" y="2430966"/>
                  <a:ext cx="5196468" cy="3257174"/>
                </a:xfrm>
                <a:prstGeom prst="rect">
                  <a:avLst/>
                </a:prstGeom>
                <a:blipFill>
                  <a:blip r:embed="rId21"/>
                  <a:stretch>
                    <a:fillRect l="-2113" b="-44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7643F4B-91CF-6B12-95C5-A77ADE285E6B}"/>
              </a:ext>
            </a:extLst>
          </p:cNvPr>
          <p:cNvGrpSpPr/>
          <p:nvPr/>
        </p:nvGrpSpPr>
        <p:grpSpPr>
          <a:xfrm>
            <a:off x="1266679" y="6476741"/>
            <a:ext cx="4265444" cy="372985"/>
            <a:chOff x="1266679" y="6476741"/>
            <a:chExt cx="4265444" cy="37298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3C1F043-0BBE-D1D9-7EFE-420435F580B6}"/>
                </a:ext>
              </a:extLst>
            </p:cNvPr>
            <p:cNvSpPr txBox="1"/>
            <p:nvPr/>
          </p:nvSpPr>
          <p:spPr>
            <a:xfrm>
              <a:off x="1266679" y="648039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B3FA33D-737E-7E22-4FE7-D11538E5FB84}"/>
                </a:ext>
              </a:extLst>
            </p:cNvPr>
            <p:cNvSpPr txBox="1"/>
            <p:nvPr/>
          </p:nvSpPr>
          <p:spPr>
            <a:xfrm>
              <a:off x="2988542" y="648039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C7D89C-37E2-8367-F45D-88EF833B0DB8}"/>
                </a:ext>
              </a:extLst>
            </p:cNvPr>
            <p:cNvSpPr txBox="1"/>
            <p:nvPr/>
          </p:nvSpPr>
          <p:spPr>
            <a:xfrm>
              <a:off x="3433490" y="647893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C01A3ED-6959-2DCD-83A0-D860FD9E9DB7}"/>
                </a:ext>
              </a:extLst>
            </p:cNvPr>
            <p:cNvSpPr txBox="1"/>
            <p:nvPr/>
          </p:nvSpPr>
          <p:spPr>
            <a:xfrm>
              <a:off x="5248710" y="647674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D313CD-EF3D-32D5-606E-BB8E0E3554AD}"/>
              </a:ext>
            </a:extLst>
          </p:cNvPr>
          <p:cNvGrpSpPr/>
          <p:nvPr/>
        </p:nvGrpSpPr>
        <p:grpSpPr>
          <a:xfrm>
            <a:off x="1471250" y="5343009"/>
            <a:ext cx="3809720" cy="975424"/>
            <a:chOff x="1471250" y="5343009"/>
            <a:chExt cx="3809720" cy="975424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C149394-A063-A902-E314-740889D7D406}"/>
                </a:ext>
              </a:extLst>
            </p:cNvPr>
            <p:cNvSpPr txBox="1"/>
            <p:nvPr/>
          </p:nvSpPr>
          <p:spPr>
            <a:xfrm>
              <a:off x="2018370" y="53826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E3F6FD3-A5DC-CB95-965F-BECBDC1400D2}"/>
                </a:ext>
              </a:extLst>
            </p:cNvPr>
            <p:cNvSpPr txBox="1"/>
            <p:nvPr/>
          </p:nvSpPr>
          <p:spPr>
            <a:xfrm>
              <a:off x="2296254" y="540524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8C297EE-65CA-3FA0-04D6-B29C7EC777C0}"/>
                </a:ext>
              </a:extLst>
            </p:cNvPr>
            <p:cNvSpPr txBox="1"/>
            <p:nvPr/>
          </p:nvSpPr>
          <p:spPr>
            <a:xfrm>
              <a:off x="1471250" y="594910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FD62E4A-403F-11AB-8560-3A0F99A1BCE3}"/>
                </a:ext>
              </a:extLst>
            </p:cNvPr>
            <p:cNvSpPr txBox="1"/>
            <p:nvPr/>
          </p:nvSpPr>
          <p:spPr>
            <a:xfrm>
              <a:off x="1507602" y="539188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887F5D8-51A9-C259-8C2F-DC05C1E821AF}"/>
                </a:ext>
              </a:extLst>
            </p:cNvPr>
            <p:cNvSpPr txBox="1"/>
            <p:nvPr/>
          </p:nvSpPr>
          <p:spPr>
            <a:xfrm>
              <a:off x="2732370" y="588601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8680A30-28DB-379E-6F2E-F51247053FCC}"/>
                </a:ext>
              </a:extLst>
            </p:cNvPr>
            <p:cNvSpPr txBox="1"/>
            <p:nvPr/>
          </p:nvSpPr>
          <p:spPr>
            <a:xfrm>
              <a:off x="2777236" y="536224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DA39F2D-1A88-447D-2291-11BD376B7D52}"/>
                </a:ext>
              </a:extLst>
            </p:cNvPr>
            <p:cNvSpPr txBox="1"/>
            <p:nvPr/>
          </p:nvSpPr>
          <p:spPr>
            <a:xfrm>
              <a:off x="3632775" y="541437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EBBD4F0-7D0E-A7CF-78FE-0A56BFC0A660}"/>
                </a:ext>
              </a:extLst>
            </p:cNvPr>
            <p:cNvSpPr txBox="1"/>
            <p:nvPr/>
          </p:nvSpPr>
          <p:spPr>
            <a:xfrm>
              <a:off x="3713322" y="5874552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11CDAD7-5FF5-B5CD-BDEF-FAC5D593951A}"/>
                </a:ext>
              </a:extLst>
            </p:cNvPr>
            <p:cNvSpPr txBox="1"/>
            <p:nvPr/>
          </p:nvSpPr>
          <p:spPr>
            <a:xfrm>
              <a:off x="4997557" y="588601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A6CFF07-E5FF-A116-ED77-69F1EEC98774}"/>
                </a:ext>
              </a:extLst>
            </p:cNvPr>
            <p:cNvSpPr txBox="1"/>
            <p:nvPr/>
          </p:nvSpPr>
          <p:spPr>
            <a:xfrm>
              <a:off x="4993203" y="537528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3178342-75D6-46CE-F144-680860D5A82D}"/>
                </a:ext>
              </a:extLst>
            </p:cNvPr>
            <p:cNvSpPr txBox="1"/>
            <p:nvPr/>
          </p:nvSpPr>
          <p:spPr>
            <a:xfrm>
              <a:off x="4187869" y="534300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DF0EE05-2942-1818-0660-D58B3ED7200D}"/>
                </a:ext>
              </a:extLst>
            </p:cNvPr>
            <p:cNvSpPr txBox="1"/>
            <p:nvPr/>
          </p:nvSpPr>
          <p:spPr>
            <a:xfrm>
              <a:off x="4469925" y="535945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7ED8928-520F-E56F-4F67-444DE411396D}"/>
              </a:ext>
            </a:extLst>
          </p:cNvPr>
          <p:cNvGrpSpPr/>
          <p:nvPr/>
        </p:nvGrpSpPr>
        <p:grpSpPr>
          <a:xfrm>
            <a:off x="1925745" y="4473868"/>
            <a:ext cx="2850801" cy="407225"/>
            <a:chOff x="1925745" y="4473868"/>
            <a:chExt cx="2850801" cy="407225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70EFC1-8631-B2AE-DDB2-A1F5FB41B96F}"/>
                </a:ext>
              </a:extLst>
            </p:cNvPr>
            <p:cNvSpPr txBox="1"/>
            <p:nvPr/>
          </p:nvSpPr>
          <p:spPr>
            <a:xfrm>
              <a:off x="1925745" y="451176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490F425-D5F1-E3AB-1DEB-A1C8E37071C7}"/>
                </a:ext>
              </a:extLst>
            </p:cNvPr>
            <p:cNvSpPr txBox="1"/>
            <p:nvPr/>
          </p:nvSpPr>
          <p:spPr>
            <a:xfrm>
              <a:off x="2369432" y="449713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4A1D49E-E576-3AEE-9352-49C4235BBCE8}"/>
                </a:ext>
              </a:extLst>
            </p:cNvPr>
            <p:cNvSpPr txBox="1"/>
            <p:nvPr/>
          </p:nvSpPr>
          <p:spPr>
            <a:xfrm>
              <a:off x="4053686" y="449252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64465C6-05C4-7B56-4721-E82D6228B4BA}"/>
                </a:ext>
              </a:extLst>
            </p:cNvPr>
            <p:cNvSpPr txBox="1"/>
            <p:nvPr/>
          </p:nvSpPr>
          <p:spPr>
            <a:xfrm>
              <a:off x="4493133" y="447386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14A5B97-A522-0E6D-7A32-359D52146EC9}"/>
              </a:ext>
            </a:extLst>
          </p:cNvPr>
          <p:cNvGrpSpPr/>
          <p:nvPr/>
        </p:nvGrpSpPr>
        <p:grpSpPr>
          <a:xfrm>
            <a:off x="2458044" y="3487059"/>
            <a:ext cx="1804081" cy="886587"/>
            <a:chOff x="2458044" y="3487059"/>
            <a:chExt cx="1804081" cy="886587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42DEEC3-90D0-BB75-6518-CE0411B0B66C}"/>
                </a:ext>
              </a:extLst>
            </p:cNvPr>
            <p:cNvSpPr txBox="1"/>
            <p:nvPr/>
          </p:nvSpPr>
          <p:spPr>
            <a:xfrm>
              <a:off x="3932085" y="3975355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70D4614-619A-72E1-09A8-E89440E986F5}"/>
                </a:ext>
              </a:extLst>
            </p:cNvPr>
            <p:cNvSpPr txBox="1"/>
            <p:nvPr/>
          </p:nvSpPr>
          <p:spPr>
            <a:xfrm>
              <a:off x="3978712" y="3592840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2F1A39C-50C3-6E3A-D0AB-BFCA17D98E68}"/>
                </a:ext>
              </a:extLst>
            </p:cNvPr>
            <p:cNvSpPr txBox="1"/>
            <p:nvPr/>
          </p:nvSpPr>
          <p:spPr>
            <a:xfrm>
              <a:off x="2458044" y="365618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4A363FA-B391-3CA8-DCFB-6195C80BAC52}"/>
                </a:ext>
              </a:extLst>
            </p:cNvPr>
            <p:cNvSpPr txBox="1"/>
            <p:nvPr/>
          </p:nvSpPr>
          <p:spPr>
            <a:xfrm>
              <a:off x="2480354" y="400431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E182F51-969C-E737-F9F7-F6B693B093BE}"/>
                </a:ext>
              </a:extLst>
            </p:cNvPr>
            <p:cNvSpPr txBox="1"/>
            <p:nvPr/>
          </p:nvSpPr>
          <p:spPr>
            <a:xfrm>
              <a:off x="3388421" y="348705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E5CAE2C-92B5-C177-8B97-547D7CDF215E}"/>
                </a:ext>
              </a:extLst>
            </p:cNvPr>
            <p:cNvSpPr txBox="1"/>
            <p:nvPr/>
          </p:nvSpPr>
          <p:spPr>
            <a:xfrm>
              <a:off x="3125135" y="353060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660FFB6-5796-5959-F719-49CABC5E224D}"/>
              </a:ext>
            </a:extLst>
          </p:cNvPr>
          <p:cNvGrpSpPr/>
          <p:nvPr/>
        </p:nvGrpSpPr>
        <p:grpSpPr>
          <a:xfrm>
            <a:off x="3066546" y="2767942"/>
            <a:ext cx="744898" cy="375597"/>
            <a:chOff x="3066546" y="2767942"/>
            <a:chExt cx="744898" cy="37559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C4ECF78-5772-CA0F-FEA8-5025F05AAC9E}"/>
                </a:ext>
              </a:extLst>
            </p:cNvPr>
            <p:cNvSpPr txBox="1"/>
            <p:nvPr/>
          </p:nvSpPr>
          <p:spPr>
            <a:xfrm>
              <a:off x="3528031" y="277420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1F2F4CB-DE06-347A-97A2-41AB6D83213C}"/>
                </a:ext>
              </a:extLst>
            </p:cNvPr>
            <p:cNvSpPr txBox="1"/>
            <p:nvPr/>
          </p:nvSpPr>
          <p:spPr>
            <a:xfrm>
              <a:off x="3066546" y="2767942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1F903D94-76D6-EC0A-6258-BF8BAC3053A2}"/>
              </a:ext>
            </a:extLst>
          </p:cNvPr>
          <p:cNvSpPr txBox="1"/>
          <p:nvPr/>
        </p:nvSpPr>
        <p:spPr>
          <a:xfrm>
            <a:off x="3328808" y="2126787"/>
            <a:ext cx="28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6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0BCD-87E4-9B99-0AD2-1704B4C5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AC99B-4520-D55D-194D-1B4F4F2AA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217" y="1825624"/>
                <a:ext cx="11582400" cy="46013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-output </a:t>
                </a:r>
                <a:r>
                  <a:rPr lang="en-US" dirty="0">
                    <a:solidFill>
                      <a:schemeClr val="accent1"/>
                    </a:solidFill>
                  </a:rPr>
                  <a:t>circuit</a:t>
                </a:r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directed acyclic graph</a:t>
                </a:r>
                <a:r>
                  <a:rPr lang="en-US" dirty="0"/>
                  <a:t> with the following types of nodes:</a:t>
                </a:r>
              </a:p>
              <a:p>
                <a:pPr lvl="1"/>
                <a:r>
                  <a:rPr lang="en-US" dirty="0"/>
                  <a:t>Nodes with zero incoming edges (“wires”). Each such node is labeled with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or a constant (0 or 1)</a:t>
                </a:r>
              </a:p>
              <a:p>
                <a:pPr lvl="1"/>
                <a:r>
                  <a:rPr lang="en-US" dirty="0"/>
                  <a:t>Nodes with one incoming wire,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Nodes with two incoming wires,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Among the nodes with zero </a:t>
                </a:r>
                <a:r>
                  <a:rPr lang="en-US" b="0" dirty="0">
                    <a:solidFill>
                      <a:schemeClr val="accent1"/>
                    </a:solidFill>
                  </a:rPr>
                  <a:t>outgoing</a:t>
                </a:r>
                <a:r>
                  <a:rPr lang="en-US" b="0" dirty="0"/>
                  <a:t> wires,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them are additionally labeled as “output 1”, “output 2”, …, “output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AC99B-4520-D55D-194D-1B4F4F2AA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217" y="1825624"/>
                <a:ext cx="11582400" cy="4601302"/>
              </a:xfrm>
              <a:blipFill>
                <a:blip r:embed="rId2"/>
                <a:stretch>
                  <a:fillRect l="-842"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44E68-0A78-84ED-EB50-6AEA10B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ACDE42-8AA5-36EC-2FD7-68E02EF60451}"/>
              </a:ext>
            </a:extLst>
          </p:cNvPr>
          <p:cNvGrpSpPr/>
          <p:nvPr/>
        </p:nvGrpSpPr>
        <p:grpSpPr>
          <a:xfrm>
            <a:off x="7252138" y="4120055"/>
            <a:ext cx="1602613" cy="945931"/>
            <a:chOff x="7252138" y="4120055"/>
            <a:chExt cx="1602613" cy="945931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3A093F4D-29C0-6717-EAEF-BBE5C16DD741}"/>
                </a:ext>
              </a:extLst>
            </p:cNvPr>
            <p:cNvSpPr/>
            <p:nvPr/>
          </p:nvSpPr>
          <p:spPr>
            <a:xfrm>
              <a:off x="7252138" y="4120055"/>
              <a:ext cx="241738" cy="945931"/>
            </a:xfrm>
            <a:prstGeom prst="rightBrace">
              <a:avLst>
                <a:gd name="adj1" fmla="val 4886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BE39BF-89F2-779F-ECA6-15DCE6EB5C1F}"/>
                </a:ext>
              </a:extLst>
            </p:cNvPr>
            <p:cNvSpPr txBox="1"/>
            <p:nvPr/>
          </p:nvSpPr>
          <p:spPr>
            <a:xfrm>
              <a:off x="7655768" y="4390053"/>
              <a:ext cx="1198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“gates”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5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CDC-1FF6-DFEE-BA3B-9A890A87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B21BB-FD25-EF91-02BC-2D6ECA8C2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171" y="1811866"/>
                <a:ext cx="11617235" cy="46789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computes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inductively: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 and its incoming wire comes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its incoming wires come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and its incoming wires come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B21BB-FD25-EF91-02BC-2D6ECA8C2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71" y="1811866"/>
                <a:ext cx="11617235" cy="4678977"/>
              </a:xfrm>
              <a:blipFill>
                <a:blip r:embed="rId2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5C008-C80A-F94D-1D3B-63AFB5F5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9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18AD-921F-D9AF-0293-48D85D00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42017-9291-B81C-67F9-87F809BC3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the output nodes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 a whole, the circuit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42017-9291-B81C-67F9-87F809BC3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B5AE-856F-6A09-5A46-EAC96F5B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5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9C0-D1CA-1D89-AC93-449CC528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D57D8-3EF2-6123-4F5C-C619E9818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18074" cy="4351338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size </a:t>
                </a:r>
                <a:r>
                  <a:rPr lang="en-US" dirty="0"/>
                  <a:t>of the circuit is the total number of AND/OR/NOT gates</a:t>
                </a:r>
              </a:p>
              <a:p>
                <a:r>
                  <a:rPr lang="en-US" dirty="0"/>
                  <a:t>Size is a measure of the total amount of “effort” that the circuit exerts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is a function, 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size of the </a:t>
                </a:r>
                <a:r>
                  <a:rPr lang="en-US" dirty="0">
                    <a:solidFill>
                      <a:schemeClr val="accent1"/>
                    </a:solidFill>
                  </a:rPr>
                  <a:t>smallest</a:t>
                </a:r>
                <a:r>
                  <a:rPr lang="en-US" dirty="0"/>
                  <a:t> circuit that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Circuit complexity is a measure of how much effort is </a:t>
                </a:r>
                <a:r>
                  <a:rPr lang="en-US" dirty="0">
                    <a:solidFill>
                      <a:schemeClr val="accent1"/>
                    </a:solidFill>
                  </a:rPr>
                  <a:t>required</a:t>
                </a:r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D57D8-3EF2-6123-4F5C-C619E9818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18074" cy="4351338"/>
              </a:xfrm>
              <a:blipFill>
                <a:blip r:embed="rId2"/>
                <a:stretch>
                  <a:fillRect l="-1024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A0C8B-9835-88BD-282B-C77D482E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3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163340</TotalTime>
  <Words>1373</Words>
  <Application>Microsoft Office PowerPoint</Application>
  <PresentationFormat>Widescreen</PresentationFormat>
  <Paragraphs>213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The complexity class "BPP"</vt:lpstr>
      <vt:lpstr>PowerPoint Presentation</vt:lpstr>
      <vt:lpstr>"P" vs. "BPP"</vt:lpstr>
      <vt:lpstr>Boolean circuits</vt:lpstr>
      <vt:lpstr>Boolean circuits</vt:lpstr>
      <vt:lpstr>Boolean circuits</vt:lpstr>
      <vt:lpstr>Boolean circuits</vt:lpstr>
      <vt:lpstr>Circuit size</vt:lpstr>
      <vt:lpstr>Circuit complexity example 1</vt:lpstr>
      <vt:lpstr>Circuit complexity example 2</vt:lpstr>
      <vt:lpstr>Every function has a circuit</vt:lpstr>
      <vt:lpstr>Boolean expressions: Literals</vt:lpstr>
      <vt:lpstr>Conjunctive normal form formulas</vt:lpstr>
      <vt:lpstr>Every function has a CNF formula</vt:lpstr>
      <vt:lpstr>Every function has a circuit</vt:lpstr>
      <vt:lpstr>Polynomial-size circuits</vt:lpstr>
      <vt:lpstr>Circuit complexity of a binary language</vt:lpstr>
      <vt:lpstr>Circuit complexity of an arbitrary language</vt:lpstr>
      <vt:lpstr>The complexity class "PSIZE"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547</cp:revision>
  <dcterms:created xsi:type="dcterms:W3CDTF">2022-12-12T23:26:37Z</dcterms:created>
  <dcterms:modified xsi:type="dcterms:W3CDTF">2024-04-24T16:13:00Z</dcterms:modified>
</cp:coreProperties>
</file>