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804" r:id="rId3"/>
    <p:sldId id="627" r:id="rId4"/>
    <p:sldId id="630" r:id="rId5"/>
    <p:sldId id="635" r:id="rId6"/>
    <p:sldId id="636" r:id="rId7"/>
    <p:sldId id="644" r:id="rId8"/>
    <p:sldId id="643" r:id="rId9"/>
    <p:sldId id="649" r:id="rId10"/>
    <p:sldId id="657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41" r:id="rId19"/>
    <p:sldId id="645" r:id="rId20"/>
    <p:sldId id="501" r:id="rId21"/>
    <p:sldId id="792" r:id="rId22"/>
    <p:sldId id="793" r:id="rId23"/>
    <p:sldId id="794" r:id="rId24"/>
    <p:sldId id="795" r:id="rId25"/>
    <p:sldId id="796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1" autoAdjust="0"/>
    <p:restoredTop sz="90166" autoAdjust="0"/>
  </p:normalViewPr>
  <p:slideViewPr>
    <p:cSldViewPr snapToGrid="0">
      <p:cViewPr varScale="1">
        <p:scale>
          <a:sx n="121" d="100"/>
          <a:sy n="121" d="100"/>
        </p:scale>
        <p:origin x="4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7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06C99-E9D9-6E0C-31E3-941E8D8559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Head statuses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B06C99-E9D9-6E0C-31E3-941E8D855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DD849-D877-8C3B-D9BE-96039B2E6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be the set of all possible statuses for a single simulated head: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” 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m:rPr>
                              <m:nor/>
                            </m:rPr>
                            <a:rPr lang="en-US" dirty="0"/>
                            <m:t>👻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→” 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DD849-D877-8C3B-D9BE-96039B2E6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8EA0-CB23-367B-9B58-7F0CEFEA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8DAB1B-E50F-238D-94C6-58709778FC9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8DAB1B-E50F-238D-94C6-58709778F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17CDC-AA8D-1B61-B2EF-EBF4C8711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965" y="1576250"/>
                <a:ext cx="11808823" cy="50422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state set: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accept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reject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Simulated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status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simulated machine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one real head is making a pass over the tape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17CDC-AA8D-1B61-B2EF-EBF4C8711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65" y="1576250"/>
                <a:ext cx="11808823" cy="5042263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9A2CB-40D2-E132-EA8D-86A58CC6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6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5F10C2-9D0D-C93D-CD08-E08C38B751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Start state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5F10C2-9D0D-C93D-CD08-E08C38B75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6F15D-5592-34C1-7145-A91133032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 start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“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👻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”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6F15D-5592-34C1-7145-A91133032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93A1-B80A-7B9F-CADB-BE1328C5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3FD30-26E9-E61C-3C57-D0B81556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698FB3-A40D-F2BA-7AD2-A087ADDC39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698FB3-A40D-F2BA-7AD2-A087ADDC3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DD1B5-2C47-42B4-C75D-1101F8AAC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new transition function will have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DD1B5-2C47-42B4-C75D-1101F8AAC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E40B-1D21-779E-FC98-03C236C8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EDA59C6-A190-6C5C-87D0-54842518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5C108-F080-7710-054F-9A839B23C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55C108-F080-7710-054F-9A839B23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78836-19BA-D1AF-2827-86995F982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477" y="1275617"/>
                <a:ext cx="11909321" cy="526517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are defined by: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“👻”:	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”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an underline: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”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has an underline: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</a:t>
                </a:r>
              </a:p>
              <a:p>
                <a:r>
                  <a:rPr lang="en-US" dirty="0"/>
                  <a:t>In all other cases:	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78836-19BA-D1AF-2827-86995F982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7" y="1275617"/>
                <a:ext cx="11909321" cy="5265174"/>
              </a:xfrm>
              <a:blipFill>
                <a:blip r:embed="rId3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EF4F1-C271-FE8D-32B0-06CA2014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7A2186D-6C25-838B-AC45-C54D9A50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D59F1C-19E5-DB0E-E1E7-BF172819A4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D59F1C-19E5-DB0E-E1E7-BF172819A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5C321-38AE-3564-40A8-622614220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219" y="1825625"/>
                <a:ext cx="115922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 are defined by: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“👻”: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sz="2400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⊔ 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In all other cases: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sz="2400" dirty="0"/>
                  <a:t>		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E5C321-38AE-3564-40A8-622614220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219" y="1825625"/>
                <a:ext cx="11592233" cy="4351338"/>
              </a:xfrm>
              <a:blipFill>
                <a:blip r:embed="rId3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3B0A9-2804-034A-354C-87EC3768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14EF-C96B-9831-F0E0-02161574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427C6A-00FB-B620-D2F5-B7029A215D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38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427C6A-00FB-B620-D2F5-B7029A215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38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D4997-1EC8-40B0-98D3-E51DF4E6C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925" y="1322732"/>
                <a:ext cx="11695471" cy="556008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/>
                  <a:t>What do we do when we see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dirty="0"/>
                  <a:t>?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(head statuses)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“👻”. In the latter case,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→”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“→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“👻”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halting state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d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D4997-1EC8-40B0-98D3-E51DF4E6C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925" y="1322732"/>
                <a:ext cx="11695471" cy="5560088"/>
              </a:xfrm>
              <a:blipFill>
                <a:blip r:embed="rId3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1659A-8967-C1F3-BAA1-047323DF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5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1C61-6FBF-EFC3-71F5-06F31CCD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/>
                  <a:t>That completes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0CB0-6DF2-4D2A-A40D-D889B5D0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C2E-F0FF-7F83-D1A5-7C4772D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can simulate all “reasonable”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1CA-4418-F3C3-0B87-F0C827C9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could add various </a:t>
            </a:r>
            <a:r>
              <a:rPr lang="en-US" dirty="0">
                <a:solidFill>
                  <a:schemeClr val="accent1"/>
                </a:solidFill>
              </a:rPr>
              <a:t>other bells and whistles</a:t>
            </a:r>
            <a:r>
              <a:rPr lang="en-US" dirty="0"/>
              <a:t> to the basic TM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ability to observe the two neighboring cells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tape that extends infinitely in both directions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two-dimensional tape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None of these changes has any effect </a:t>
            </a:r>
            <a:r>
              <a:rPr lang="en-US" dirty="0"/>
              <a:t>on the power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0001-F443-F9B5-35E1-32F951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403D425-4ADF-0C99-BDC6-88FFB799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0986-872B-5978-168D-BEA9F5A4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0D561-3AFC-9741-FA64-0B183C7C9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0D561-3AFC-9741-FA64-0B183C7C9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3A79-3469-FE23-33C5-D6206079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E86C0-D3C2-79F8-30EC-1345BDF67148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E86C0-D3C2-79F8-30EC-1345BDF67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2D8A1D-1479-C655-2712-DA842425D24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CC4AF-8E52-DCDB-A6ED-05A6A0016BF6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A6E352-D2D9-7A5E-4B27-64963BF65EEF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1D38F9-084F-5D35-71FD-41E61D08F7F9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6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C21B6B-C33E-6B7A-A387-F92FFC98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E209-7EB5-C015-AD17-7155E758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0F65-421C-3364-600F-410E49399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00F65-421C-3364-600F-410E49399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DAB6-D986-BB20-C82B-11A291C2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6906E6-6AD0-31B8-E2F6-85C97EDC0BAD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6906E6-6AD0-31B8-E2F6-85C97EDC0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E84CD9-EE60-72BF-9103-B52A4856CF07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F7DCA-7F1B-BE5C-288C-A2B67385ECEF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6AD08-1575-801F-0ACC-D2BCCDF5D562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095378-C617-DBEC-CF9D-1B5F60E2F430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0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EC99-E1B1-3F3A-AE24-1E4702DC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343121"/>
            <a:ext cx="11353800" cy="1325563"/>
          </a:xfrm>
        </p:spPr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DA8C1-AC00-ADF2-A8A4-CDA092BF9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405" y="1825624"/>
                <a:ext cx="11536995" cy="4877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the model would need to be as powerful as high-level programming languages, such as </a:t>
                </a:r>
                <a:r>
                  <a:rPr lang="en-US" dirty="0">
                    <a:solidFill>
                      <a:schemeClr val="accent1"/>
                    </a:solidFill>
                  </a:rPr>
                  <a:t>Python</a:t>
                </a:r>
                <a:r>
                  <a:rPr lang="en-US" dirty="0"/>
                  <a:t>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RESPONSE:</a:t>
                </a:r>
                <a:r>
                  <a:rPr lang="en-US" dirty="0"/>
                  <a:t> I claim that if there exists a</a:t>
                </a:r>
                <a:br>
                  <a:rPr lang="en-US" dirty="0"/>
                </a:br>
                <a:r>
                  <a:rPr lang="en-US" dirty="0"/>
                  <a:t>Python script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there</a:t>
                </a:r>
                <a:br>
                  <a:rPr lang="en-US" dirty="0"/>
                </a:br>
                <a:r>
                  <a:rPr lang="en-US" dirty="0"/>
                  <a:t>exists a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won’t actually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this claim, but let’s</a:t>
                </a:r>
                <a:br>
                  <a:rPr lang="en-US" dirty="0"/>
                </a:br>
                <a:r>
                  <a:rPr lang="en-US" dirty="0"/>
                  <a:t>briefly </a:t>
                </a:r>
                <a:r>
                  <a:rPr lang="en-US" dirty="0">
                    <a:solidFill>
                      <a:schemeClr val="accent1"/>
                    </a:solidFill>
                  </a:rPr>
                  <a:t>discuss the process</a:t>
                </a:r>
                <a:r>
                  <a:rPr lang="en-US" dirty="0"/>
                  <a:t> of converting Python code to Turing machines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DA8C1-AC00-ADF2-A8A4-CDA092BF9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405" y="1825624"/>
                <a:ext cx="11536995" cy="4877575"/>
              </a:xfrm>
              <a:blipFill>
                <a:blip r:embed="rId2"/>
                <a:stretch>
                  <a:fillRect l="-951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CB78-9FDB-B2BB-6948-CC16507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B1FF9-DD04-7D62-F362-5DF67CF2A24B}"/>
              </a:ext>
            </a:extLst>
          </p:cNvPr>
          <p:cNvSpPr txBox="1"/>
          <p:nvPr/>
        </p:nvSpPr>
        <p:spPr>
          <a:xfrm>
            <a:off x="7522479" y="3489037"/>
            <a:ext cx="3994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Assumption: x, y, z are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#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nonnegative integers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y):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   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z)</a:t>
            </a:r>
          </a:p>
        </p:txBody>
      </p:sp>
    </p:spTree>
    <p:extLst>
      <p:ext uri="{BB962C8B-B14F-4D97-AF65-F5344CB8AC3E}">
        <p14:creationId xmlns:p14="http://schemas.microsoft.com/office/powerpoint/2010/main" val="22347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3B2D3F-0902-780A-7729-2DAE02F7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6BD3-09F4-1708-AD7F-DCA2B46E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21" y="162650"/>
            <a:ext cx="11353800" cy="1325563"/>
          </a:xfrm>
        </p:spPr>
        <p:txBody>
          <a:bodyPr/>
          <a:lstStyle/>
          <a:p>
            <a:r>
              <a:rPr lang="en-US" dirty="0"/>
              <a:t>Step 1: Operate at the level of individual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CBAD-D549-68F2-E980-F0C17DDC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AF43-6612-FD69-4054-3B2BF071FB53}"/>
              </a:ext>
            </a:extLst>
          </p:cNvPr>
          <p:cNvSpPr txBox="1"/>
          <p:nvPr/>
        </p:nvSpPr>
        <p:spPr>
          <a:xfrm>
            <a:off x="509679" y="1617037"/>
            <a:ext cx="3994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Assumption: x, y, z are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#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nonnegative integers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y):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   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</a:t>
            </a:r>
          </a:p>
          <a:p>
            <a:r>
              <a:rPr lang="pt-BR" dirty="0">
                <a:solidFill>
                  <a:srgbClr val="3B3B3B"/>
                </a:solidFill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 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0ABE3-8D15-8353-BEE8-F29B5A101596}"/>
              </a:ext>
            </a:extLst>
          </p:cNvPr>
          <p:cNvSpPr txBox="1"/>
          <p:nvPr/>
        </p:nvSpPr>
        <p:spPr>
          <a:xfrm>
            <a:off x="509679" y="4182520"/>
            <a:ext cx="43503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Assumption: x, y, z are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#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lists of bits starting with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the *least* significant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      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6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lessThan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y)):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7          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addTo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(x, r)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8      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lessThan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3A03A2-371D-B459-BBFD-A8DE27BC4DC9}"/>
                  </a:ext>
                </a:extLst>
              </p:cNvPr>
              <p:cNvSpPr txBox="1"/>
              <p:nvPr/>
            </p:nvSpPr>
            <p:spPr>
              <a:xfrm>
                <a:off x="5829600" y="1438368"/>
                <a:ext cx="5758221" cy="5078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effectLst/>
                    <a:latin typeface="Consolas" panose="020B0609020204030204" pitchFamily="49" charset="0"/>
                  </a:rPr>
                  <a:t>9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   def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lessThan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y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10     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max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(x)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(y)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11     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&gt;=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12          </a:t>
                </a:r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# Assumption: </a:t>
                </a:r>
                <a:r>
                  <a:rPr lang="en-US" b="0" dirty="0" err="1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IndexError</a:t>
                </a:r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0</a:t>
                </a:r>
                <a:b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13         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(x[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]):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endParaRPr lang="en-US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14         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(x[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]):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en-US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15         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16     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en-US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17  </a:t>
                </a:r>
              </a:p>
              <a:p>
                <a:r>
                  <a:rPr lang="en-US" b="0" dirty="0">
                    <a:effectLst/>
                    <a:latin typeface="Consolas" panose="020B0609020204030204" pitchFamily="49" charset="0"/>
                  </a:rPr>
                  <a:t>18</a:t>
                </a:r>
                <a:r>
                  <a:rPr lang="en-US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  def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addTo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y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19      c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endParaRPr lang="en-US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20     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max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(x), </a:t>
                </a:r>
                <a:r>
                  <a:rPr lang="en-US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(y))):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21          </a:t>
                </a:r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# Assumption: </a:t>
                </a:r>
                <a:r>
                  <a:rPr lang="en-US" b="0" dirty="0" err="1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IndexError</a:t>
                </a:r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 0</a:t>
                </a:r>
                <a:b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22          b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x[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c</a:t>
                </a:r>
              </a:p>
              <a:p>
                <a:r>
                  <a:rPr lang="en-US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23  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c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(x[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&amp;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|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(x[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&amp;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c)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24             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|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&amp;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c)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25          y[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b</a:t>
                </a:r>
              </a:p>
              <a:p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26      </a:t>
                </a:r>
                <a:r>
                  <a:rPr lang="en-US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y.append</a:t>
                </a:r>
                <a:r>
                  <a:rPr lang="en-US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(c)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3A03A2-371D-B459-BBFD-A8DE27BC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600" y="1438368"/>
                <a:ext cx="5758221" cy="5078313"/>
              </a:xfrm>
              <a:prstGeom prst="rect">
                <a:avLst/>
              </a:prstGeom>
              <a:blipFill>
                <a:blip r:embed="rId2"/>
                <a:stretch>
                  <a:fillRect l="-739" t="-599" b="-8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A86A1-256C-2F95-114B-9ACD6FEAA2F1}"/>
                  </a:ext>
                </a:extLst>
              </p:cNvPr>
              <p:cNvSpPr txBox="1"/>
              <p:nvPr/>
            </p:nvSpPr>
            <p:spPr>
              <a:xfrm>
                <a:off x="2253600" y="3780000"/>
                <a:ext cx="51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AA86A1-256C-2F95-114B-9ACD6FEA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00" y="3780000"/>
                <a:ext cx="518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32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3095B7-363F-0E44-C067-980B08DE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84BD-ED39-03D3-1C45-F50202E3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21" y="120932"/>
            <a:ext cx="11353800" cy="1325563"/>
          </a:xfrm>
        </p:spPr>
        <p:txBody>
          <a:bodyPr/>
          <a:lstStyle/>
          <a:p>
            <a:r>
              <a:rPr lang="en-US" dirty="0"/>
              <a:t>Step 2: Eliminate subroutines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8BD7-B0D0-EEBA-8D12-7EE7FCEC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D88CD-8EF1-640F-C818-B0EB34C22C67}"/>
              </a:ext>
            </a:extLst>
          </p:cNvPr>
          <p:cNvSpPr txBox="1"/>
          <p:nvPr/>
        </p:nvSpPr>
        <p:spPr>
          <a:xfrm>
            <a:off x="1352958" y="2462900"/>
            <a:ext cx="43503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Assumption: x, y, z are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#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lists of bits starting with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# the *least* significant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       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6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lessThan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y)):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7          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addTo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(x, r)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8      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lessThan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(r, 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38D39-F7CA-B0EF-5346-5F1B098EAFD1}"/>
              </a:ext>
            </a:extLst>
          </p:cNvPr>
          <p:cNvSpPr txBox="1"/>
          <p:nvPr/>
        </p:nvSpPr>
        <p:spPr>
          <a:xfrm>
            <a:off x="7010079" y="1262571"/>
            <a:ext cx="4350321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0" dirty="0"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def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       r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3      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4      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5      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6          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7              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8              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9          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10             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12         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13     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14          c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15         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(r))):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16              b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pPr marL="228600" indent="-228600">
              <a:buAutoNum type="arabicPlain" startAt="17"/>
            </a:pP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(x[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(x[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pPr marL="228600" indent="-228600">
              <a:buAutoNum type="arabicPlain" startAt="17"/>
            </a:pPr>
            <a:r>
              <a:rPr lang="en-US" sz="9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c)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19              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r>
              <a:rPr lang="en-US" sz="900" dirty="0">
                <a:solidFill>
                  <a:srgbClr val="3B3B3B"/>
                </a:solidFill>
                <a:latin typeface="Consolas" panose="020B0609020204030204" pitchFamily="49" charset="0"/>
              </a:rPr>
              <a:t>20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r.append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21         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22         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23         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24             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25                 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26                 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27             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28                 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whileCondition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29                 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3B3B3B"/>
                </a:solidFill>
                <a:latin typeface="Consolas" panose="020B0609020204030204" pitchFamily="49" charset="0"/>
              </a:rPr>
              <a:t>30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   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31     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(z)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32     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33         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34         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z[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]):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35         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36     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9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DB02B-60ED-0406-99F1-4A1AFF75D8C6}"/>
                  </a:ext>
                </a:extLst>
              </p:cNvPr>
              <p:cNvSpPr txBox="1"/>
              <p:nvPr/>
            </p:nvSpPr>
            <p:spPr>
              <a:xfrm>
                <a:off x="6302679" y="3432396"/>
                <a:ext cx="51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DB02B-60ED-0406-99F1-4A1AFF75D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679" y="3432396"/>
                <a:ext cx="5184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4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62D-7A91-8D2E-7DBA-9C7B30E7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From code to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665F-9A93-7AA6-E8D8-8A5619D79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</a:t>
                </a:r>
              </a:p>
              <a:p>
                <a:pPr lvl="1"/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Tape </a:t>
                </a:r>
                <a:r>
                  <a:rPr lang="en-US"/>
                  <a:t>(assuming </a:t>
                </a:r>
                <a:r>
                  <a:rPr lang="en-US" dirty="0"/>
                  <a:t>the </a:t>
                </a:r>
                <a:r>
                  <a:rPr lang="en-US"/>
                  <a:t>variable holds a list of bits)</a:t>
                </a:r>
                <a:endParaRPr lang="en-US" dirty="0"/>
              </a:p>
              <a:p>
                <a:pPr lvl="1"/>
                <a:r>
                  <a:rPr lang="en-US" dirty="0"/>
                  <a:t>List</a:t>
                </a:r>
                <a:r>
                  <a:rPr lang="en-US" dirty="0">
                    <a:solidFill>
                      <a:schemeClr val="tx1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Head</a:t>
                </a:r>
              </a:p>
              <a:p>
                <a:pPr lvl="1"/>
                <a:r>
                  <a:rPr lang="en-US" dirty="0"/>
                  <a:t>Line of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665F-9A93-7AA6-E8D8-8A5619D79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DDE2-6E44-41EE-B7EF-FB231665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0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9E2B-433D-F2DE-E277-15C0CF2B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From code to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53D30-80C8-E2E2-CA7F-09F7ADC32A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00" y="1832533"/>
                <a:ext cx="6480000" cy="4211921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State “4”:</a:t>
                </a:r>
              </a:p>
              <a:p>
                <a:pPr lvl="1"/>
                <a:r>
                  <a:rPr lang="en-US" sz="1600" dirty="0"/>
                  <a:t>If the “r” head and the “y” head both see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sz="1600" dirty="0"/>
                  <a:t>, move them both to the left and go to state “5”.</a:t>
                </a:r>
              </a:p>
              <a:p>
                <a:pPr lvl="1"/>
                <a:r>
                  <a:rPr lang="en-US" sz="1600" dirty="0"/>
                  <a:t>Otherwise, move those heads to the right and go to state “4”.</a:t>
                </a:r>
              </a:p>
              <a:p>
                <a:r>
                  <a:rPr lang="en-US" sz="2000" dirty="0"/>
                  <a:t>State “5”:</a:t>
                </a:r>
              </a:p>
              <a:p>
                <a:pPr lvl="1"/>
                <a:r>
                  <a:rPr lang="en-US" sz="1600" dirty="0"/>
                  <a:t>If the “r” head sees 0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sz="1600" dirty="0"/>
                  <a:t> and the “y” head sees 1, go to state “14”.</a:t>
                </a:r>
              </a:p>
              <a:p>
                <a:pPr lvl="1"/>
                <a:r>
                  <a:rPr lang="en-US" sz="1600" dirty="0"/>
                  <a:t>If the “r” head sees 1 and the “y” head sees 0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sz="1600" dirty="0"/>
                  <a:t>, go to state “31”.</a:t>
                </a:r>
              </a:p>
              <a:p>
                <a:pPr lvl="1"/>
                <a:r>
                  <a:rPr lang="en-US" sz="1600" dirty="0"/>
                  <a:t>If the “r” head and the “y” head see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r>
                  <a:rPr lang="en-US" sz="1600" dirty="0"/>
                  <a:t>, go to state “31”.</a:t>
                </a:r>
              </a:p>
              <a:p>
                <a:pPr lvl="1"/>
                <a:r>
                  <a:rPr lang="en-US" sz="1600" dirty="0"/>
                  <a:t>Otherwise, move those heads to the left and go to state “5”.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853D30-80C8-E2E2-CA7F-09F7ADC32A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00" y="1832533"/>
                <a:ext cx="6480000" cy="4211921"/>
              </a:xfrm>
              <a:blipFill>
                <a:blip r:embed="rId2"/>
                <a:stretch>
                  <a:fillRect l="-751" r="-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579ED-F2AE-7E0B-6EE9-70FA50F4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A0BF85-DB1D-34CF-7FD0-9F5C7BFA84CB}"/>
                  </a:ext>
                </a:extLst>
              </p:cNvPr>
              <p:cNvSpPr txBox="1"/>
              <p:nvPr/>
            </p:nvSpPr>
            <p:spPr>
              <a:xfrm>
                <a:off x="220479" y="2293493"/>
                <a:ext cx="4315521" cy="32900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0" dirty="0">
                    <a:solidFill>
                      <a:srgbClr val="3B3B3B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3      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whileCondition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4      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max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400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(r)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400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(y)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5      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&gt;=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6          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(r[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]):</a:t>
                </a: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7              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whileCondition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8              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9          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(r[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&gt;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y[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]):</a:t>
                </a: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10             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whileCondition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11             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12         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4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b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13      </a:t>
                </a:r>
                <a:r>
                  <a:rPr lang="en-US" sz="14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sz="14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whileCondition</a:t>
                </a:r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14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0" dirty="0">
                    <a:solidFill>
                      <a:srgbClr val="3B3B3B"/>
                    </a:solidFill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A0BF85-DB1D-34CF-7FD0-9F5C7BFA8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9" y="2293493"/>
                <a:ext cx="4315521" cy="3290003"/>
              </a:xfrm>
              <a:prstGeom prst="rect">
                <a:avLst/>
              </a:prstGeom>
              <a:blipFill>
                <a:blip r:embed="rId3"/>
                <a:stretch>
                  <a:fillRect l="-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32BB4-066D-0440-D87C-20A9EEE1CF2B}"/>
                  </a:ext>
                </a:extLst>
              </p:cNvPr>
              <p:cNvSpPr txBox="1"/>
              <p:nvPr/>
            </p:nvSpPr>
            <p:spPr>
              <a:xfrm>
                <a:off x="4636800" y="3753827"/>
                <a:ext cx="51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F32BB4-066D-0440-D87C-20A9EEE1C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800" y="3753827"/>
                <a:ext cx="518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E6-538B-6509-E0E2-0C481EA4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as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C3E8-A121-F76F-4554-2415B54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00" y="1825624"/>
            <a:ext cx="11462400" cy="4665219"/>
          </a:xfrm>
        </p:spPr>
        <p:txBody>
          <a:bodyPr>
            <a:normAutofit/>
          </a:bodyPr>
          <a:lstStyle/>
          <a:p>
            <a:r>
              <a:rPr lang="en-US" dirty="0"/>
              <a:t>You can think of the Turing machine model as a primitive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92DBC-4346-E3A8-FFC7-78413B2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  <a:blipFill>
                <a:blip r:embed="rId2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227135" y="2397531"/>
              <a:ext cx="5964865" cy="1031469"/>
              <a:chOff x="6227135" y="680484"/>
              <a:chExt cx="5964865" cy="1031469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2A6012F-98BE-1426-5C09-2B6F54559154}"/>
                  </a:ext>
                </a:extLst>
              </p:cNvPr>
              <p:cNvCxnSpPr/>
              <p:nvPr/>
            </p:nvCxnSpPr>
            <p:spPr>
              <a:xfrm>
                <a:off x="6227135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701749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1690688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A0">
                  <a:extLst>
                    <a:ext uri="{FF2B5EF4-FFF2-40B4-BE49-F238E27FC236}">
                      <a16:creationId xmlns:a16="http://schemas.microsoft.com/office/drawing/2014/main" id="{5F7CB9ED-8D9C-4866-0B68-F21FFE19D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227135" y="4568459"/>
              <a:ext cx="5964865" cy="1031469"/>
              <a:chOff x="6227135" y="680484"/>
              <a:chExt cx="5964865" cy="1031469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766A8F9-6802-9FC4-A18B-BB9A4F111D32}"/>
                  </a:ext>
                </a:extLst>
              </p:cNvPr>
              <p:cNvCxnSpPr/>
              <p:nvPr/>
            </p:nvCxnSpPr>
            <p:spPr>
              <a:xfrm>
                <a:off x="6227135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701749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135" y="1690688"/>
                <a:ext cx="59648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A0">
                  <a:extLst>
                    <a:ext uri="{FF2B5EF4-FFF2-40B4-BE49-F238E27FC236}">
                      <a16:creationId xmlns:a16="http://schemas.microsoft.com/office/drawing/2014/main" id="{E0BDF7AF-C93A-934D-3727-D8264E650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1A2-F78D-18FA-B5D5-8BA117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8A40-C7B9-D43E-19A7-3FCC0F4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87211" y="3280925"/>
                <a:ext cx="9617578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11" y="3280925"/>
                <a:ext cx="9617578" cy="181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 </a:t>
                </a:r>
              </a:p>
            </p:txBody>
          </p:sp>
        </mc:Choice>
        <mc:Fallback xmlns="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B304-8FED-86E4-A77D-E02E2AF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974AEE-9644-0AF9-C033-B6C163C42605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127B-C37F-7E11-3DDE-A44310C4A5E4}"/>
              </a:ext>
            </a:extLst>
          </p:cNvPr>
          <p:cNvCxnSpPr>
            <a:cxnSpLocks/>
          </p:cNvCxnSpPr>
          <p:nvPr/>
        </p:nvCxnSpPr>
        <p:spPr>
          <a:xfrm>
            <a:off x="6227135" y="241879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E1C160-DFCA-B839-7187-7F2F7434EF2D}"/>
              </a:ext>
            </a:extLst>
          </p:cNvPr>
          <p:cNvCxnSpPr>
            <a:cxnSpLocks/>
          </p:cNvCxnSpPr>
          <p:nvPr/>
        </p:nvCxnSpPr>
        <p:spPr>
          <a:xfrm>
            <a:off x="6227135" y="3407735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206A6D-418E-54C9-2F11-13D18250EA95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A55D-257F-FCFF-98B6-0027E977632B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B73D7F-464B-5889-186C-D9A132AD5B46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F00287-042D-A8E4-90F7-E89DDC98F686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FCAAB6-7883-A267-733A-7B1F6285FE23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2486A8-3B3D-C27D-017D-7885DCFB8AB4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CB57A180-1556-71D3-83F6-9F1A3AC7FA23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185456A4-4E01-2E70-1AE0-3FDC12BA6CB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DADDFD29-0A69-C7A8-C33C-10EEB44EE0F5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030A0ED-50E7-098F-484F-6926F4875C2C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8CC3D-AA8F-2881-D989-9A21FC66AED3}"/>
              </a:ext>
            </a:extLst>
          </p:cNvPr>
          <p:cNvCxnSpPr>
            <a:cxnSpLocks/>
          </p:cNvCxnSpPr>
          <p:nvPr/>
        </p:nvCxnSpPr>
        <p:spPr>
          <a:xfrm>
            <a:off x="6227135" y="4589724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!!b">
            <a:extLst>
              <a:ext uri="{FF2B5EF4-FFF2-40B4-BE49-F238E27FC236}">
                <a16:creationId xmlns:a16="http://schemas.microsoft.com/office/drawing/2014/main" id="{4A74FFBE-AA1B-C650-4453-2F9AC17232CF}"/>
              </a:ext>
            </a:extLst>
          </p:cNvPr>
          <p:cNvCxnSpPr>
            <a:cxnSpLocks/>
          </p:cNvCxnSpPr>
          <p:nvPr/>
        </p:nvCxnSpPr>
        <p:spPr>
          <a:xfrm>
            <a:off x="6227135" y="5578663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6BF410-A8A4-7F61-99C5-62C77567AEF1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E09AAD-2AD3-2A72-C41F-A857F65EBB2D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a">
            <a:extLst>
              <a:ext uri="{FF2B5EF4-FFF2-40B4-BE49-F238E27FC236}">
                <a16:creationId xmlns:a16="http://schemas.microsoft.com/office/drawing/2014/main" id="{60AA577A-E9E1-00C8-C47D-4EB1F08C6906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5C6A3C-308D-CA5D-6A00-385A2CD5A956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278251-4F22-21C2-7F48-5887E7321717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D616AF-779C-9418-848F-4CC162F1089F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2B87560-7414-F0F6-299A-3042FDF446C6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42A35F-94E1-42F8-FE2E-EA08C68640C6}"/>
              </a:ext>
            </a:extLst>
          </p:cNvPr>
          <p:cNvSpPr/>
          <p:nvPr/>
        </p:nvSpPr>
        <p:spPr>
          <a:xfrm>
            <a:off x="5121823" y="3930358"/>
            <a:ext cx="2574133" cy="19407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2574133 w 2574133"/>
              <a:gd name="connsiteY0" fmla="*/ 0 h 1940709"/>
              <a:gd name="connsiteX1" fmla="*/ 958597 w 2574133"/>
              <a:gd name="connsiteY1" fmla="*/ 5481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133" h="1940709">
                <a:moveTo>
                  <a:pt x="2574133" y="0"/>
                </a:moveTo>
                <a:cubicBezTo>
                  <a:pt x="2510902" y="399447"/>
                  <a:pt x="1272732" y="275382"/>
                  <a:pt x="972997" y="461773"/>
                </a:cubicBezTo>
                <a:cubicBezTo>
                  <a:pt x="673262" y="648164"/>
                  <a:pt x="215702" y="1462575"/>
                  <a:pt x="0" y="19407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0A3F71-8B7D-4FA8-4CCE-A31BA7505726}"/>
              </a:ext>
            </a:extLst>
          </p:cNvPr>
          <p:cNvSpPr/>
          <p:nvPr/>
        </p:nvSpPr>
        <p:spPr>
          <a:xfrm>
            <a:off x="5171519" y="6116553"/>
            <a:ext cx="3466643" cy="373630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3466643 w 3466643"/>
              <a:gd name="connsiteY0" fmla="*/ 0 h 373630"/>
              <a:gd name="connsiteX1" fmla="*/ 0 w 3466643"/>
              <a:gd name="connsiteY1" fmla="*/ 43381 h 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73630">
                <a:moveTo>
                  <a:pt x="3466643" y="0"/>
                </a:moveTo>
                <a:cubicBezTo>
                  <a:pt x="3338139" y="573790"/>
                  <a:pt x="784487" y="403869"/>
                  <a:pt x="0" y="433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/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74FDF83D-4CB2-01D8-7D2E-3E6D32B0C770}"/>
              </a:ext>
            </a:extLst>
          </p:cNvPr>
          <p:cNvSpPr txBox="1"/>
          <p:nvPr/>
        </p:nvSpPr>
        <p:spPr>
          <a:xfrm>
            <a:off x="7423298" y="47918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3F331ECC-D902-C2B0-4E4F-E06AF5204BE8}"/>
              </a:ext>
            </a:extLst>
          </p:cNvPr>
          <p:cNvSpPr txBox="1"/>
          <p:nvPr/>
        </p:nvSpPr>
        <p:spPr>
          <a:xfrm>
            <a:off x="8369594" y="477590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AD2BC61F-1398-0409-3B54-4699BFB8ADFA}"/>
              </a:ext>
            </a:extLst>
          </p:cNvPr>
          <p:cNvSpPr txBox="1"/>
          <p:nvPr/>
        </p:nvSpPr>
        <p:spPr>
          <a:xfrm>
            <a:off x="9351337" y="478117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C8982FEE-43C2-1A47-C172-E7036B977834}"/>
              </a:ext>
            </a:extLst>
          </p:cNvPr>
          <p:cNvSpPr txBox="1"/>
          <p:nvPr/>
        </p:nvSpPr>
        <p:spPr>
          <a:xfrm>
            <a:off x="10329531" y="479383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/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/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66875AF-0124-A809-F2C2-3B929740D8A4}"/>
              </a:ext>
            </a:extLst>
          </p:cNvPr>
          <p:cNvSpPr/>
          <p:nvPr/>
        </p:nvSpPr>
        <p:spPr>
          <a:xfrm>
            <a:off x="7272671" y="3227235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14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1DB6E5-033B-3266-F43C-7F3586AA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one “real head” </a:t>
                </a:r>
                <a:r>
                  <a:rPr lang="en-US" dirty="0"/>
                  <a:t>will scan back and forth, updating the simulated heads’ locations and the simulated tape contents. (Details on the next slides)</a:t>
                </a:r>
              </a:p>
            </p:txBody>
          </p:sp>
        </mc:Choice>
        <mc:Fallback xmlns="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" y="1825624"/>
                <a:ext cx="11334433" cy="5030345"/>
              </a:xfrm>
              <a:prstGeom prst="rect">
                <a:avLst/>
              </a:prstGeom>
              <a:blipFill>
                <a:blip r:embed="rId2"/>
                <a:stretch>
                  <a:fillRect l="-914" r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8DC8-D729-620B-A16F-BDF7D0C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969B38-7CF3-7697-9C30-640A59D34BAA}"/>
              </a:ext>
            </a:extLst>
          </p:cNvPr>
          <p:cNvCxnSpPr>
            <a:cxnSpLocks/>
          </p:cNvCxnSpPr>
          <p:nvPr/>
        </p:nvCxnSpPr>
        <p:spPr>
          <a:xfrm>
            <a:off x="6227135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D3070-1C1B-0100-5828-3697BF45DFE4}"/>
              </a:ext>
            </a:extLst>
          </p:cNvPr>
          <p:cNvCxnSpPr>
            <a:cxnSpLocks/>
          </p:cNvCxnSpPr>
          <p:nvPr/>
        </p:nvCxnSpPr>
        <p:spPr>
          <a:xfrm>
            <a:off x="6227135" y="241879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7C196-0C52-96E7-7426-AA876DC080D4}"/>
              </a:ext>
            </a:extLst>
          </p:cNvPr>
          <p:cNvCxnSpPr>
            <a:cxnSpLocks/>
          </p:cNvCxnSpPr>
          <p:nvPr/>
        </p:nvCxnSpPr>
        <p:spPr>
          <a:xfrm>
            <a:off x="7187610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CA3A41-5F27-4D64-92F5-2C3B4A10F063}"/>
              </a:ext>
            </a:extLst>
          </p:cNvPr>
          <p:cNvCxnSpPr>
            <a:cxnSpLocks/>
          </p:cNvCxnSpPr>
          <p:nvPr/>
        </p:nvCxnSpPr>
        <p:spPr>
          <a:xfrm>
            <a:off x="816580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0B73DD-93A8-2DD9-64E4-CE7759400D7E}"/>
              </a:ext>
            </a:extLst>
          </p:cNvPr>
          <p:cNvCxnSpPr>
            <a:cxnSpLocks/>
          </p:cNvCxnSpPr>
          <p:nvPr/>
        </p:nvCxnSpPr>
        <p:spPr>
          <a:xfrm>
            <a:off x="912273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3CA0DE-C976-C3C6-A38E-D72D62CBE587}"/>
              </a:ext>
            </a:extLst>
          </p:cNvPr>
          <p:cNvCxnSpPr>
            <a:cxnSpLocks/>
          </p:cNvCxnSpPr>
          <p:nvPr/>
        </p:nvCxnSpPr>
        <p:spPr>
          <a:xfrm>
            <a:off x="10090298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0D283-ABA9-00E3-625A-ADB9F47DC8E0}"/>
              </a:ext>
            </a:extLst>
          </p:cNvPr>
          <p:cNvCxnSpPr>
            <a:cxnSpLocks/>
          </p:cNvCxnSpPr>
          <p:nvPr/>
        </p:nvCxnSpPr>
        <p:spPr>
          <a:xfrm>
            <a:off x="11100391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02896-A85E-869E-0077-6D460AFD5685}"/>
              </a:ext>
            </a:extLst>
          </p:cNvPr>
          <p:cNvCxnSpPr>
            <a:cxnSpLocks/>
          </p:cNvCxnSpPr>
          <p:nvPr/>
        </p:nvCxnSpPr>
        <p:spPr>
          <a:xfrm>
            <a:off x="12046688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D85D6D97-0D33-C923-48F3-4E1E8BBD9DBC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5AF6D5D8-AF98-0383-A051-050FBB2D6E9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ACC03A64-CA48-491D-3708-0BB6AB750B81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!!b">
            <a:extLst>
              <a:ext uri="{FF2B5EF4-FFF2-40B4-BE49-F238E27FC236}">
                <a16:creationId xmlns:a16="http://schemas.microsoft.com/office/drawing/2014/main" id="{3E9BD644-028F-6C4C-9BD6-36C81FF2395B}"/>
              </a:ext>
            </a:extLst>
          </p:cNvPr>
          <p:cNvCxnSpPr>
            <a:cxnSpLocks/>
          </p:cNvCxnSpPr>
          <p:nvPr/>
        </p:nvCxnSpPr>
        <p:spPr>
          <a:xfrm>
            <a:off x="6229144" y="4209840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EA24D370-E153-51B0-251B-E6C296EB1A53}"/>
              </a:ext>
            </a:extLst>
          </p:cNvPr>
          <p:cNvSpPr/>
          <p:nvPr/>
        </p:nvSpPr>
        <p:spPr>
          <a:xfrm>
            <a:off x="8502468" y="3908665"/>
            <a:ext cx="237484" cy="207872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/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65A9F5A9-C945-1E32-045E-E5191C1863FE}"/>
              </a:ext>
            </a:extLst>
          </p:cNvPr>
          <p:cNvSpPr txBox="1"/>
          <p:nvPr/>
        </p:nvSpPr>
        <p:spPr>
          <a:xfrm>
            <a:off x="7425307" y="342298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79122B58-5E9D-4A67-93DF-17AEB34EAE6A}"/>
              </a:ext>
            </a:extLst>
          </p:cNvPr>
          <p:cNvSpPr txBox="1"/>
          <p:nvPr/>
        </p:nvSpPr>
        <p:spPr>
          <a:xfrm>
            <a:off x="8371603" y="34070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6BE30FDA-B5E3-5C6C-26E4-3A2129596784}"/>
              </a:ext>
            </a:extLst>
          </p:cNvPr>
          <p:cNvSpPr txBox="1"/>
          <p:nvPr/>
        </p:nvSpPr>
        <p:spPr>
          <a:xfrm>
            <a:off x="9353346" y="341235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437E2375-E96E-0846-37DF-7AB7976319E4}"/>
              </a:ext>
            </a:extLst>
          </p:cNvPr>
          <p:cNvSpPr txBox="1"/>
          <p:nvPr/>
        </p:nvSpPr>
        <p:spPr>
          <a:xfrm>
            <a:off x="10331540" y="3425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/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111A26D-DE4F-4A10-DE7C-B3CA82328BD0}"/>
              </a:ext>
            </a:extLst>
          </p:cNvPr>
          <p:cNvSpPr/>
          <p:nvPr/>
        </p:nvSpPr>
        <p:spPr>
          <a:xfrm>
            <a:off x="7586711" y="3116591"/>
            <a:ext cx="222527" cy="19478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BE11ED-18CF-EF71-EAB8-452F9ECD6D66}"/>
              </a:ext>
            </a:extLst>
          </p:cNvPr>
          <p:cNvSpPr/>
          <p:nvPr/>
        </p:nvSpPr>
        <p:spPr>
          <a:xfrm>
            <a:off x="6290899" y="4074689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51DD544-559B-3784-EA42-57AAE38D117E}"/>
              </a:ext>
            </a:extLst>
          </p:cNvPr>
          <p:cNvSpPr txBox="1"/>
          <p:nvPr/>
        </p:nvSpPr>
        <p:spPr>
          <a:xfrm>
            <a:off x="7432162" y="26102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/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1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982 0.0009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1.48148E-6 L 0.07747 0.00139 " pathEditMode="relative" rAng="0" ptsTypes="AA">
                                      <p:cBhvr>
                                        <p:cTn id="23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-3.7037E-6 L -0.07682 -3.7037E-6 " pathEditMode="relative" rAng="0" ptsTypes="AA">
                                      <p:cBhvr>
                                        <p:cTn id="6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00"/>
                            </p:stCondLst>
                            <p:childTnLst>
                              <p:par>
                                <p:cTn id="6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2.22222E-6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 animBg="1"/>
      <p:bldP spid="50" grpId="1" animBg="1"/>
      <p:bldP spid="50" grpId="2" animBg="1"/>
      <p:bldP spid="57" grpId="0"/>
      <p:bldP spid="62" grpId="0" animBg="1"/>
      <p:bldP spid="62" grpId="1" animBg="1"/>
      <p:bldP spid="62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define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-tape Turing machine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also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E703-FCFF-4331-6301-3398903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82904F-5D29-D4D7-C6E5-347706E4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Alphabet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945" y="1614948"/>
                <a:ext cx="11570110" cy="50808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Interpretation: An underline indicates the presence of a </a:t>
                </a:r>
                <a:r>
                  <a:rPr lang="en-US" dirty="0">
                    <a:solidFill>
                      <a:schemeClr val="accent1"/>
                    </a:solidFill>
                  </a:rPr>
                  <a:t>simulated head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New alphabet: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One symbol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one “simulated column”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Identify each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with the new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45" y="1614948"/>
                <a:ext cx="11570110" cy="5080820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158D-DE61-8D0C-8C81-2F43923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12875D-1CA2-5A9C-95D7-8D8EBDAA6A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0"/>
                <a:ext cx="10700657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Head statuses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12875D-1CA2-5A9C-95D7-8D8EBDAA6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0"/>
                <a:ext cx="10700657" cy="1325563"/>
              </a:xfrm>
              <a:blipFill>
                <a:blip r:embed="rId2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AA762-4802-C700-149C-2D63C9611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367" y="1227373"/>
                <a:ext cx="11704320" cy="54460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each moment, each simulated head will have one of the following </a:t>
                </a:r>
                <a:r>
                  <a:rPr lang="en-US" dirty="0">
                    <a:solidFill>
                      <a:schemeClr val="accent1"/>
                    </a:solidFill>
                  </a:rPr>
                  <a:t>statuses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Interpretation: The simulated head needs to </a:t>
                </a:r>
                <a:r>
                  <a:rPr lang="en-US" dirty="0">
                    <a:solidFill>
                      <a:schemeClr val="accent1"/>
                    </a:solidFill>
                  </a:rPr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“👻”</a:t>
                </a:r>
              </a:p>
              <a:p>
                <a:pPr lvl="2"/>
                <a:r>
                  <a:rPr lang="en-US" dirty="0"/>
                  <a:t>Interpretation: The simulated head is </a:t>
                </a:r>
                <a:r>
                  <a:rPr lang="en-US" dirty="0">
                    <a:solidFill>
                      <a:schemeClr val="accent1"/>
                    </a:solidFill>
                  </a:rPr>
                  <a:t>not currently depicted</a:t>
                </a:r>
                <a:r>
                  <a:rPr lang="en-US" dirty="0"/>
                  <a:t> on the real tape; the simulated head’s location is currently the same as the </a:t>
                </a:r>
                <a:r>
                  <a:rPr lang="en-US" dirty="0">
                    <a:solidFill>
                      <a:schemeClr val="accent1"/>
                    </a:solidFill>
                  </a:rPr>
                  <a:t>real head’s location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”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Interpretation: In the </a:t>
                </a:r>
                <a:r>
                  <a:rPr lang="en-US" dirty="0">
                    <a:solidFill>
                      <a:schemeClr val="accent1"/>
                    </a:solidFill>
                  </a:rPr>
                  <a:t>next</a:t>
                </a:r>
                <a:r>
                  <a:rPr lang="en-US" dirty="0"/>
                  <a:t> simulated step, the simulated head will 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CAA762-4802-C700-149C-2D63C9611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67" y="1227373"/>
                <a:ext cx="11704320" cy="5446033"/>
              </a:xfrm>
              <a:blipFill>
                <a:blip r:embed="rId3"/>
                <a:stretch>
                  <a:fillRect l="-938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335A6-D792-7550-B3B9-928828F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32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146363</TotalTime>
  <Words>2133</Words>
  <Application>Microsoft Office PowerPoint</Application>
  <PresentationFormat>Widescreen</PresentationFormat>
  <Paragraphs>268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CMSC 28100  Introduction to Complexity Theory  Spring 2024 Instructor: William Hoza</vt:lpstr>
      <vt:lpstr>The Church-Turing Thesis</vt:lpstr>
      <vt:lpstr>Multi-tape Turing machines</vt:lpstr>
      <vt:lpstr>Multi-tape Turing machines</vt:lpstr>
      <vt:lpstr>Simulating k tapes with 1 tape</vt:lpstr>
      <vt:lpstr>Simulating k tapes with 1 tape</vt:lpstr>
      <vt:lpstr>Simulating k tapes with 1 tape</vt:lpstr>
      <vt:lpstr>Simulating k tapes with 1 tape: Alphabet</vt:lpstr>
      <vt:lpstr>Simulating k tapes with 1 tape: Head statuses</vt:lpstr>
      <vt:lpstr>Simulating k tapes with 1 tape: Head statuses</vt:lpstr>
      <vt:lpstr>Simulating k tapes with 1 tape: States</vt:lpstr>
      <vt:lpstr>Simulating k tapes with 1 tape: Start state</vt:lpstr>
      <vt:lpstr>Simulating k tapes with 1 tape: Transitions</vt:lpstr>
      <vt:lpstr>Simulating k tapes with 1 tape: Transitions</vt:lpstr>
      <vt:lpstr>Simulating k tapes with 1 tape: Transitions</vt:lpstr>
      <vt:lpstr>Simulating k tapes with 1 tape: Transitions</vt:lpstr>
      <vt:lpstr>Simulating k tapes with 1 tape</vt:lpstr>
      <vt:lpstr>TMs can simulate all “reasonable” machines</vt:lpstr>
      <vt:lpstr>The Church-Turing Thesis</vt:lpstr>
      <vt:lpstr>Are Turing machines powerful enough?</vt:lpstr>
      <vt:lpstr>Step 1: Operate at the level of individual bits</vt:lpstr>
      <vt:lpstr>Step 2: Eliminate subroutines</vt:lpstr>
      <vt:lpstr>Step 3: From code to Turing machines</vt:lpstr>
      <vt:lpstr>Step 3: From code to Turing machines</vt:lpstr>
      <vt:lpstr>Turing machines as a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404</cp:revision>
  <dcterms:created xsi:type="dcterms:W3CDTF">2022-12-12T23:26:37Z</dcterms:created>
  <dcterms:modified xsi:type="dcterms:W3CDTF">2024-03-27T15:36:38Z</dcterms:modified>
</cp:coreProperties>
</file>