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4" r:id="rId2"/>
    <p:sldId id="652" r:id="rId3"/>
    <p:sldId id="795" r:id="rId4"/>
    <p:sldId id="919" r:id="rId5"/>
    <p:sldId id="927" r:id="rId6"/>
    <p:sldId id="929" r:id="rId7"/>
    <p:sldId id="798" r:id="rId8"/>
    <p:sldId id="932" r:id="rId9"/>
    <p:sldId id="931" r:id="rId10"/>
    <p:sldId id="934" r:id="rId11"/>
    <p:sldId id="946" r:id="rId12"/>
    <p:sldId id="947" r:id="rId13"/>
    <p:sldId id="951" r:id="rId14"/>
    <p:sldId id="1136" r:id="rId15"/>
    <p:sldId id="1137" r:id="rId16"/>
    <p:sldId id="942" r:id="rId17"/>
    <p:sldId id="943" r:id="rId18"/>
    <p:sldId id="1092" r:id="rId19"/>
    <p:sldId id="1090" r:id="rId20"/>
    <p:sldId id="1070" r:id="rId21"/>
    <p:sldId id="992" r:id="rId22"/>
    <p:sldId id="993" r:id="rId23"/>
    <p:sldId id="113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88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tighter version of the theorem, where the bound is T log T instead of T^4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2BC6-DEE0-2A89-82B2-407EC095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668E6-3034-64F4-50BD-9635CFC8D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9FB1A-4CE3-D4C7-838F-EE10B83C3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6DD61-ACA1-E7DE-E818-9F9D9BBFA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5A72F-980A-8B6B-7D1D-94ACDE0D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AD99D-6B67-CB57-C5DA-02FE8209F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3EE5-9E44-E7CB-A1F3-0DB7BCFD9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4DF3-808F-D962-A402-98652088D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Voids the warranty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specifically, this is a “Boolean formula over the full binary basis”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1.png"/><Relationship Id="rId2" Type="http://schemas.openxmlformats.org/officeDocument/2006/relationships/image" Target="../media/image10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0.png"/><Relationship Id="rId3" Type="http://schemas.openxmlformats.org/officeDocument/2006/relationships/image" Target="../media/image1041.png"/><Relationship Id="rId7" Type="http://schemas.openxmlformats.org/officeDocument/2006/relationships/image" Target="../media/image26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8.png"/><Relationship Id="rId5" Type="http://schemas.openxmlformats.org/officeDocument/2006/relationships/image" Target="../media/image106.png"/><Relationship Id="rId10" Type="http://schemas.openxmlformats.org/officeDocument/2006/relationships/image" Target="../media/image295.png"/><Relationship Id="rId4" Type="http://schemas.openxmlformats.org/officeDocument/2006/relationships/image" Target="../media/image105.png"/><Relationship Id="rId9" Type="http://schemas.openxmlformats.org/officeDocument/2006/relationships/image" Target="../media/image28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2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11.png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7A1D14-FDC0-AE9C-5AAC-9B7CF5B55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36C07-0311-9E65-8362-B39631B003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1001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revisited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36C07-0311-9E65-8362-B39631B0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10011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C74FA-1F4B-80FE-E29D-3ED8C0821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6" y="1915886"/>
                <a:ext cx="11700587" cy="46321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cannot be decided by…</a:t>
                </a:r>
              </a:p>
              <a:p>
                <a:pPr lvl="1"/>
                <a:r>
                  <a:rPr lang="en-US" dirty="0"/>
                  <a:t>A poly-time </a:t>
                </a:r>
                <a:r>
                  <a:rPr lang="en-US" dirty="0">
                    <a:solidFill>
                      <a:schemeClr val="accent1"/>
                    </a:solidFill>
                  </a:rPr>
                  <a:t>one-tape</a:t>
                </a:r>
                <a:r>
                  <a:rPr lang="en-US" dirty="0"/>
                  <a:t> Turing machine</a:t>
                </a:r>
              </a:p>
              <a:p>
                <a:pPr lvl="1"/>
                <a:r>
                  <a:rPr lang="en-US" dirty="0"/>
                  <a:t>A poly-time </a:t>
                </a:r>
                <a:r>
                  <a:rPr lang="en-US" dirty="0">
                    <a:solidFill>
                      <a:schemeClr val="accent1"/>
                    </a:solidFill>
                  </a:rPr>
                  <a:t>multi-tape</a:t>
                </a:r>
                <a:r>
                  <a:rPr lang="en-US" dirty="0"/>
                  <a:t> Turing machine</a:t>
                </a:r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“Practical computers are very different from Turing machines!”</a:t>
                </a:r>
              </a:p>
              <a:p>
                <a:r>
                  <a:rPr lang="en-US" b="1" dirty="0"/>
                  <a:t>RESPONSE: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“word RAM”</a:t>
                </a:r>
                <a:r>
                  <a:rPr lang="en-US" dirty="0"/>
                  <a:t> model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C74FA-1F4B-80FE-E29D-3ED8C0821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1915886"/>
                <a:ext cx="11700587" cy="4632103"/>
              </a:xfrm>
              <a:blipFill>
                <a:blip r:embed="rId4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85C4-30CB-6A45-87E8-54D4F8ED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3F583F-CE49-FA85-7AAD-28AE26C86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2887" y="930274"/>
            <a:ext cx="1690913" cy="1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8EB167-8852-C0A7-164C-FEBE5E92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572-8529-A428-0E82-ACFFC777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15"/>
            <a:ext cx="10515600" cy="1325563"/>
          </a:xfrm>
        </p:spPr>
        <p:txBody>
          <a:bodyPr/>
          <a:lstStyle/>
          <a:p>
            <a:r>
              <a:rPr lang="en-US" dirty="0"/>
              <a:t>Word RAM model 	</a:t>
            </a:r>
            <a:r>
              <a:rPr lang="en-US" sz="2800" dirty="0"/>
              <a:t>(RAM = </a:t>
            </a:r>
            <a:r>
              <a:rPr lang="en-US" sz="2800" u="sng" dirty="0"/>
              <a:t>R</a:t>
            </a:r>
            <a:r>
              <a:rPr lang="en-US" sz="2800" dirty="0"/>
              <a:t>andom </a:t>
            </a:r>
            <a:r>
              <a:rPr lang="en-US" sz="2800" u="sng" dirty="0"/>
              <a:t>A</a:t>
            </a:r>
            <a:r>
              <a:rPr lang="en-US" sz="2800" dirty="0"/>
              <a:t>ccess </a:t>
            </a:r>
            <a:r>
              <a:rPr lang="en-US" sz="2800" u="sng" dirty="0"/>
              <a:t>M</a:t>
            </a:r>
            <a:r>
              <a:rPr lang="en-US" sz="2800" dirty="0"/>
              <a:t>achine)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B37A7-DBD0-6CE6-4C44-FCD8F2728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43" y="1593464"/>
                <a:ext cx="11527971" cy="51101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(This model will not be on homework exercises or exams)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word RAM program</a:t>
                </a:r>
                <a:r>
                  <a:rPr lang="en-US" dirty="0"/>
                  <a:t> consists of a list of instructions</a:t>
                </a:r>
              </a:p>
              <a:p>
                <a:r>
                  <a:rPr lang="en-US" dirty="0"/>
                  <a:t>Available instructions include: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         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GOTO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B37A7-DBD0-6CE6-4C44-FCD8F272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1593464"/>
                <a:ext cx="11527971" cy="5110105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9C1E0-3853-4A93-44BD-7DC5B610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9865A-88F3-B819-85B7-7B37AAC97383}"/>
              </a:ext>
            </a:extLst>
          </p:cNvPr>
          <p:cNvSpPr txBox="1"/>
          <p:nvPr/>
        </p:nvSpPr>
        <p:spPr>
          <a:xfrm>
            <a:off x="4800601" y="4721765"/>
            <a:ext cx="773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+, -, *, /, %, ==, &lt;, &gt;, &amp;&amp;, ||, &amp;, |, ^, &lt;&lt;, &gt;&gt;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2FC327C1-039A-4B13-DEE4-8C7A0BEC98B5}"/>
                  </a:ext>
                </a:extLst>
              </p:cNvPr>
              <p:cNvSpPr/>
              <p:nvPr/>
            </p:nvSpPr>
            <p:spPr>
              <a:xfrm>
                <a:off x="8420100" y="2792499"/>
                <a:ext cx="2933700" cy="1686785"/>
              </a:xfrm>
              <a:prstGeom prst="cloudCallout">
                <a:avLst>
                  <a:gd name="adj1" fmla="val -73446"/>
                  <a:gd name="adj2" fmla="val 280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“global variable” of type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unsigned 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2FC327C1-039A-4B13-DEE4-8C7A0BEC9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0" y="2792499"/>
                <a:ext cx="2933700" cy="1686785"/>
              </a:xfrm>
              <a:prstGeom prst="cloudCallout">
                <a:avLst>
                  <a:gd name="adj1" fmla="val -73446"/>
                  <a:gd name="adj2" fmla="val 28015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B2206D1-008F-1F1A-79EF-0DD83414A19B}"/>
              </a:ext>
            </a:extLst>
          </p:cNvPr>
          <p:cNvSpPr txBox="1"/>
          <p:nvPr/>
        </p:nvSpPr>
        <p:spPr>
          <a:xfrm>
            <a:off x="7870372" y="5299612"/>
            <a:ext cx="333102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(The details are not completely standardized. This is just one reasonable version of the model)</a:t>
            </a:r>
          </a:p>
        </p:txBody>
      </p:sp>
    </p:spTree>
    <p:extLst>
      <p:ext uri="{BB962C8B-B14F-4D97-AF65-F5344CB8AC3E}">
        <p14:creationId xmlns:p14="http://schemas.microsoft.com/office/powerpoint/2010/main" val="22640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AC90-04C5-3592-2264-A7EC7AC1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388E-09A0-9621-A8D9-EC59E45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51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EE242-0103-4E99-09C7-82F7BFA41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286" y="1751308"/>
                <a:ext cx="11027228" cy="47395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holds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“word” representing a number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called the “word size”</a:t>
                </a:r>
              </a:p>
              <a:p>
                <a:r>
                  <a:rPr lang="en-US" dirty="0"/>
                  <a:t>In practice, maybe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theory, 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as “large enough” and </a:t>
                </a:r>
                <a:r>
                  <a:rPr lang="en-US" dirty="0">
                    <a:solidFill>
                      <a:schemeClr val="accent1"/>
                    </a:solidFill>
                  </a:rPr>
                  <a:t>growing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Operations on words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time, unlike TM model!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EE242-0103-4E99-09C7-82F7BFA41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86" y="1751308"/>
                <a:ext cx="11027228" cy="4739536"/>
              </a:xfrm>
              <a:blipFill>
                <a:blip r:embed="rId2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33D6-4CE0-5B63-1DEB-3F1F633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2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8F6-9DFA-0103-2AC4-DB03D5D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27B7D-B9E1-78D2-31DF-F5B3A7F01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is also a large </a:t>
                </a:r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(an array of words)</a:t>
                </a:r>
              </a:p>
              <a:p>
                <a:r>
                  <a:rPr lang="en-US" dirty="0"/>
                  <a:t>Instructions: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Instantly access any desired location in memory, unlike the TM model!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27B7D-B9E1-78D2-31DF-F5B3A7F01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0345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3334-5D5F-3336-B70A-E8ABC355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6B9B60-E7C4-E791-4462-1842050C111F}"/>
              </a:ext>
            </a:extLst>
          </p:cNvPr>
          <p:cNvGrpSpPr/>
          <p:nvPr/>
        </p:nvGrpSpPr>
        <p:grpSpPr>
          <a:xfrm>
            <a:off x="5638799" y="365125"/>
            <a:ext cx="6444343" cy="4212771"/>
            <a:chOff x="5638799" y="365125"/>
            <a:chExt cx="6444343" cy="42127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DCD36-38BB-26CF-60AF-0DCD3651AC95}"/>
                </a:ext>
              </a:extLst>
            </p:cNvPr>
            <p:cNvSpPr/>
            <p:nvPr/>
          </p:nvSpPr>
          <p:spPr>
            <a:xfrm>
              <a:off x="5638799" y="365125"/>
              <a:ext cx="6444343" cy="421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8C9C55-4408-FEDA-10F9-71FA2B4FA8C3}"/>
                </a:ext>
              </a:extLst>
            </p:cNvPr>
            <p:cNvSpPr/>
            <p:nvPr/>
          </p:nvSpPr>
          <p:spPr>
            <a:xfrm>
              <a:off x="6640287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81F530-91E6-6D4D-EB1A-152D7CD1307D}"/>
                </a:ext>
              </a:extLst>
            </p:cNvPr>
            <p:cNvSpPr/>
            <p:nvPr/>
          </p:nvSpPr>
          <p:spPr>
            <a:xfrm>
              <a:off x="7380515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F4161D-5417-2D09-357B-46C8A4CECD77}"/>
                </a:ext>
              </a:extLst>
            </p:cNvPr>
            <p:cNvSpPr/>
            <p:nvPr/>
          </p:nvSpPr>
          <p:spPr>
            <a:xfrm>
              <a:off x="8120743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035F80-FE4D-AE5A-0CA9-A3E1EFA485B0}"/>
                </a:ext>
              </a:extLst>
            </p:cNvPr>
            <p:cNvSpPr/>
            <p:nvPr/>
          </p:nvSpPr>
          <p:spPr>
            <a:xfrm>
              <a:off x="8860971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26F96-E30F-95F9-F33C-F8E0570A0492}"/>
                </a:ext>
              </a:extLst>
            </p:cNvPr>
            <p:cNvSpPr/>
            <p:nvPr/>
          </p:nvSpPr>
          <p:spPr>
            <a:xfrm>
              <a:off x="9601199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147E6-5F6C-D957-7E90-8A0137E7184A}"/>
                </a:ext>
              </a:extLst>
            </p:cNvPr>
            <p:cNvSpPr/>
            <p:nvPr/>
          </p:nvSpPr>
          <p:spPr>
            <a:xfrm>
              <a:off x="10341427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ABA55-D1F7-E26A-A5B1-623B2EFAFE6B}"/>
                </a:ext>
              </a:extLst>
            </p:cNvPr>
            <p:cNvSpPr/>
            <p:nvPr/>
          </p:nvSpPr>
          <p:spPr>
            <a:xfrm>
              <a:off x="11081658" y="149363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B6B2CA-40AF-6020-D29A-E1E908B606B9}"/>
                </a:ext>
              </a:extLst>
            </p:cNvPr>
            <p:cNvSpPr/>
            <p:nvPr/>
          </p:nvSpPr>
          <p:spPr>
            <a:xfrm>
              <a:off x="8177893" y="2575519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58E99E-1423-E390-461F-6D767F18B20D}"/>
                </a:ext>
              </a:extLst>
            </p:cNvPr>
            <p:cNvSpPr/>
            <p:nvPr/>
          </p:nvSpPr>
          <p:spPr>
            <a:xfrm>
              <a:off x="8177893" y="3024095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CC4D46-D5CE-32C4-C56F-915DC4962CFF}"/>
                </a:ext>
              </a:extLst>
            </p:cNvPr>
            <p:cNvSpPr/>
            <p:nvPr/>
          </p:nvSpPr>
          <p:spPr>
            <a:xfrm>
              <a:off x="8177893" y="347028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20C8D81B-4BFB-5334-AC00-26E1E521B51E}"/>
                </a:ext>
              </a:extLst>
            </p:cNvPr>
            <p:cNvSpPr/>
            <p:nvPr/>
          </p:nvSpPr>
          <p:spPr>
            <a:xfrm rot="16200000">
              <a:off x="8696780" y="-1807030"/>
              <a:ext cx="328387" cy="5921829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9CE1DC-7EB6-7309-03B8-F5B5A62A34BC}"/>
                    </a:ext>
                  </a:extLst>
                </p:cNvPr>
                <p:cNvSpPr txBox="1"/>
                <p:nvPr/>
              </p:nvSpPr>
              <p:spPr>
                <a:xfrm>
                  <a:off x="8235041" y="580737"/>
                  <a:ext cx="1251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MEMORY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9CE1DC-7EB6-7309-03B8-F5B5A62A3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41" y="580737"/>
                  <a:ext cx="125185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DD79-3673-F14A-4620-E60F3366E5F6}"/>
                    </a:ext>
                  </a:extLst>
                </p:cNvPr>
                <p:cNvSpPr txBox="1"/>
                <p:nvPr/>
              </p:nvSpPr>
              <p:spPr>
                <a:xfrm>
                  <a:off x="7502978" y="2615141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DD79-3673-F14A-4620-E60F3366E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2615141"/>
                  <a:ext cx="6096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A910E8-B1EB-38C8-66F6-4AECD9A634A2}"/>
                    </a:ext>
                  </a:extLst>
                </p:cNvPr>
                <p:cNvSpPr txBox="1"/>
                <p:nvPr/>
              </p:nvSpPr>
              <p:spPr>
                <a:xfrm>
                  <a:off x="7502978" y="3063846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A910E8-B1EB-38C8-66F6-4AECD9A63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3063846"/>
                  <a:ext cx="609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F6AE7B-8A88-5654-865F-B25E78408980}"/>
                    </a:ext>
                  </a:extLst>
                </p:cNvPr>
                <p:cNvSpPr txBox="1"/>
                <p:nvPr/>
              </p:nvSpPr>
              <p:spPr>
                <a:xfrm>
                  <a:off x="7502979" y="3509905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F6AE7B-8A88-5654-865F-B25E78408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9" y="3509905"/>
                  <a:ext cx="6096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3756E-E55A-4A37-CC19-E96AB9B0C142}"/>
                </a:ext>
              </a:extLst>
            </p:cNvPr>
            <p:cNvSpPr/>
            <p:nvPr/>
          </p:nvSpPr>
          <p:spPr>
            <a:xfrm>
              <a:off x="7502978" y="2337479"/>
              <a:ext cx="2269670" cy="1839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EB7B77-0723-0B7D-ADF3-CEC3097FD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7014" y="3248383"/>
              <a:ext cx="854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30BF92-9C35-A78A-6004-15EDE7B40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1541" y="2057399"/>
              <a:ext cx="0" cy="1190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49E742-308E-DA12-58EF-DC39FF42ADDC}"/>
                </a:ext>
              </a:extLst>
            </p:cNvPr>
            <p:cNvSpPr txBox="1"/>
            <p:nvPr/>
          </p:nvSpPr>
          <p:spPr>
            <a:xfrm>
              <a:off x="10341427" y="3330303"/>
              <a:ext cx="128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Load/Store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810293F3-183B-2984-8B90-9243B1C240FC}"/>
                </a:ext>
              </a:extLst>
            </p:cNvPr>
            <p:cNvSpPr/>
            <p:nvPr/>
          </p:nvSpPr>
          <p:spPr>
            <a:xfrm rot="10800000">
              <a:off x="6860720" y="2337479"/>
              <a:ext cx="348794" cy="1839685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456CB8-D629-F527-67AF-BB9E2AB8CDBB}"/>
                </a:ext>
              </a:extLst>
            </p:cNvPr>
            <p:cNvSpPr txBox="1"/>
            <p:nvPr/>
          </p:nvSpPr>
          <p:spPr>
            <a:xfrm>
              <a:off x="5890532" y="3063846"/>
              <a:ext cx="9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A4ED03-75DF-7089-15E8-F1F5921EA579}"/>
                </a:ext>
              </a:extLst>
            </p:cNvPr>
            <p:cNvSpPr/>
            <p:nvPr/>
          </p:nvSpPr>
          <p:spPr>
            <a:xfrm>
              <a:off x="5900059" y="1489080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0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FA2A-3744-D3C9-2631-21201B64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9140-B26E-22D1-89C3-92B8E645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E9B17-A19F-F515-42BD-C3F2E5034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2776"/>
                <a:ext cx="10896600" cy="45780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 input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the word size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cells</a:t>
                </a:r>
              </a:p>
              <a:p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E9B17-A19F-F515-42BD-C3F2E5034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2776"/>
                <a:ext cx="10896600" cy="4578067"/>
              </a:xfrm>
              <a:blipFill>
                <a:blip r:embed="rId3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E422C-63EA-2E70-618D-A774EDF0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655F4A-25BC-B564-87F5-FBFBBF423053}"/>
              </a:ext>
            </a:extLst>
          </p:cNvPr>
          <p:cNvGrpSpPr/>
          <p:nvPr/>
        </p:nvGrpSpPr>
        <p:grpSpPr>
          <a:xfrm>
            <a:off x="457200" y="4393769"/>
            <a:ext cx="11135532" cy="2200760"/>
            <a:chOff x="457200" y="4393769"/>
            <a:chExt cx="11135532" cy="2200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621A58-4CB6-ADCF-AC6D-0830BE160E70}"/>
                </a:ext>
              </a:extLst>
            </p:cNvPr>
            <p:cNvSpPr/>
            <p:nvPr/>
          </p:nvSpPr>
          <p:spPr>
            <a:xfrm>
              <a:off x="457200" y="4393769"/>
              <a:ext cx="11135532" cy="2200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EA163-9153-E72A-AC82-574180F839C8}"/>
                </a:ext>
              </a:extLst>
            </p:cNvPr>
            <p:cNvSpPr/>
            <p:nvPr/>
          </p:nvSpPr>
          <p:spPr>
            <a:xfrm>
              <a:off x="5747660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45F618-DE85-0E93-C8C6-CBE0035C8C24}"/>
                </a:ext>
              </a:extLst>
            </p:cNvPr>
            <p:cNvSpPr/>
            <p:nvPr/>
          </p:nvSpPr>
          <p:spPr>
            <a:xfrm>
              <a:off x="6487888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C094AD-CDFB-ED03-F08F-A0363159446A}"/>
                </a:ext>
              </a:extLst>
            </p:cNvPr>
            <p:cNvSpPr/>
            <p:nvPr/>
          </p:nvSpPr>
          <p:spPr>
            <a:xfrm>
              <a:off x="7228116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61FAEE-2094-91EB-5D2C-F230CCF3A38F}"/>
                </a:ext>
              </a:extLst>
            </p:cNvPr>
            <p:cNvSpPr/>
            <p:nvPr/>
          </p:nvSpPr>
          <p:spPr>
            <a:xfrm>
              <a:off x="7968344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0AC5B2-41A8-DFCC-4906-2A158A8C17AA}"/>
                </a:ext>
              </a:extLst>
            </p:cNvPr>
            <p:cNvSpPr/>
            <p:nvPr/>
          </p:nvSpPr>
          <p:spPr>
            <a:xfrm>
              <a:off x="8708572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8B6D0B-C112-6243-8486-5EF37A489652}"/>
                </a:ext>
              </a:extLst>
            </p:cNvPr>
            <p:cNvSpPr/>
            <p:nvPr/>
          </p:nvSpPr>
          <p:spPr>
            <a:xfrm>
              <a:off x="9448800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8A03EC-70F7-0785-C0FE-433908121DF6}"/>
                </a:ext>
              </a:extLst>
            </p:cNvPr>
            <p:cNvSpPr/>
            <p:nvPr/>
          </p:nvSpPr>
          <p:spPr>
            <a:xfrm>
              <a:off x="10189031" y="5026963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86419D3A-F00A-22C6-0474-489A7241457B}"/>
                </a:ext>
              </a:extLst>
            </p:cNvPr>
            <p:cNvSpPr/>
            <p:nvPr/>
          </p:nvSpPr>
          <p:spPr>
            <a:xfrm rot="5400000">
              <a:off x="7806736" y="2896355"/>
              <a:ext cx="328387" cy="5921829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09FCC7-29CE-A768-0F74-A59D76E7D17A}"/>
                    </a:ext>
                  </a:extLst>
                </p:cNvPr>
                <p:cNvSpPr txBox="1"/>
                <p:nvPr/>
              </p:nvSpPr>
              <p:spPr>
                <a:xfrm>
                  <a:off x="7342415" y="6121511"/>
                  <a:ext cx="1251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MEMORY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09FCC7-29CE-A768-0F74-A59D76E7D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415" y="6121511"/>
                  <a:ext cx="12518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AE98E-AFB0-F783-65B3-9AF7D2561A5A}"/>
                </a:ext>
              </a:extLst>
            </p:cNvPr>
            <p:cNvSpPr/>
            <p:nvPr/>
          </p:nvSpPr>
          <p:spPr>
            <a:xfrm>
              <a:off x="5007432" y="5030161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9A2DB3-27EE-5122-4967-831FD8B501C4}"/>
                    </a:ext>
                  </a:extLst>
                </p:cNvPr>
                <p:cNvSpPr txBox="1"/>
                <p:nvPr/>
              </p:nvSpPr>
              <p:spPr>
                <a:xfrm>
                  <a:off x="659419" y="4755485"/>
                  <a:ext cx="3564238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000" b="0" dirty="0"/>
                    <a:t>Example:</a:t>
                  </a:r>
                  <a:br>
                    <a:rPr lang="en-US" sz="2000" b="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100110</m:t>
                        </m:r>
                      </m:oMath>
                    </m:oMathPara>
                  </a14:m>
                  <a:endParaRPr lang="en-US" sz="2000" dirty="0"/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9A2DB3-27EE-5122-4967-831FD8B50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19" y="4755485"/>
                  <a:ext cx="3564238" cy="14773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817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E3810-AB0B-30FF-32F5-65EBAE3D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0E28-A6C2-1896-D65D-C9CB12DD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8078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E57B1-EE3B-094D-B39E-120345B5C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79" y="2038026"/>
                <a:ext cx="10794569" cy="481794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word RAM program,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whenever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using a word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halts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steps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accepts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halts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steps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rejects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E57B1-EE3B-094D-B39E-120345B5C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79" y="2038026"/>
                <a:ext cx="10794569" cy="4817943"/>
              </a:xfrm>
              <a:blipFill>
                <a:blip r:embed="rId3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A06C7-5221-6419-5DBA-0B718403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7F447-8814-CB1A-266E-AA60F38BC453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BB7EF710-5F6E-6D23-A3CF-551623AAB61A}"/>
                  </a:ext>
                </a:extLst>
              </p:cNvPr>
              <p:cNvSpPr/>
              <p:nvPr/>
            </p:nvSpPr>
            <p:spPr>
              <a:xfrm>
                <a:off x="8299343" y="4092543"/>
                <a:ext cx="3580109" cy="1580828"/>
              </a:xfrm>
              <a:prstGeom prst="cloudCallout">
                <a:avLst>
                  <a:gd name="adj1" fmla="val -52326"/>
                  <a:gd name="adj2" fmla="val 4590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Computation is not reliable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BB7EF710-5F6E-6D23-A3CF-551623AAB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3" y="4092543"/>
                <a:ext cx="3580109" cy="1580828"/>
              </a:xfrm>
              <a:prstGeom prst="cloudCallout">
                <a:avLst>
                  <a:gd name="adj1" fmla="val -52326"/>
                  <a:gd name="adj2" fmla="val 4590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0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0FE-28D8-BFA8-2555-A48E3C0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9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DC1BF-D9AF-FFC7-8690-64C0DF87C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29543"/>
                <a:ext cx="10515600" cy="39368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Word RAM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Time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“In Practice”</a:t>
                </a:r>
                <a:endParaRPr lang="en-US" dirty="0"/>
              </a:p>
              <a:p>
                <a:r>
                  <a:rPr lang="en-US" dirty="0"/>
                  <a:t>Some version of the word RAM model is typically assumed (implicitly or explicitly) in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 courses</a:t>
                </a:r>
                <a:r>
                  <a:rPr lang="en-US" dirty="0"/>
                  <a:t> and 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computing industry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DC1BF-D9AF-FFC7-8690-64C0DF87C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29543"/>
                <a:ext cx="10515600" cy="3936892"/>
              </a:xfrm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D549-A5E5-0E74-59A3-2151A75B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omitted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F609-3C11-9E02-E717-AE38F032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/>
              <p:nvPr/>
            </p:nvSpPr>
            <p:spPr>
              <a:xfrm>
                <a:off x="758011" y="3093175"/>
                <a:ext cx="10675978" cy="16997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is a word RAM program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1" y="3093175"/>
                <a:ext cx="10675978" cy="1699719"/>
              </a:xfrm>
              <a:prstGeom prst="rect">
                <a:avLst/>
              </a:prstGeom>
              <a:blipFill>
                <a:blip r:embed="rId4"/>
                <a:stretch>
                  <a:fillRect l="-399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371A7-5386-C937-8CBE-989993F1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84C2B6-56FA-B063-491A-E5755B7A59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 a good model of tractability?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84C2B6-56FA-B063-491A-E5755B7A5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6271-A3E2-A172-47A1-ABD5C50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one-tape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FA2B-4867-2DFD-AA25-74489E950FE2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FB3-ED0E-40DD-1DB1-8ACE7543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56"/>
            <a:ext cx="10515600" cy="1325563"/>
          </a:xfrm>
        </p:spPr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7641-BD9D-AABD-003A-33B7B290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10515600" cy="4681094"/>
          </a:xfrm>
        </p:spPr>
        <p:txBody>
          <a:bodyPr>
            <a:normAutofit/>
          </a:bodyPr>
          <a:lstStyle/>
          <a:p>
            <a:r>
              <a:rPr lang="en-US" dirty="0"/>
              <a:t>We have studied several </a:t>
            </a:r>
            <a:r>
              <a:rPr lang="en-US" dirty="0">
                <a:solidFill>
                  <a:schemeClr val="accent1"/>
                </a:solidFill>
              </a:rPr>
              <a:t>rival models of computation</a:t>
            </a:r>
          </a:p>
          <a:p>
            <a:pPr lvl="1"/>
            <a:r>
              <a:rPr lang="en-US" dirty="0"/>
              <a:t>Turing machine, multi-tape Turing machine, word RAM, …</a:t>
            </a:r>
          </a:p>
          <a:p>
            <a:r>
              <a:rPr lang="en-US" dirty="0"/>
              <a:t>Next: Computation based on networks of </a:t>
            </a:r>
            <a:r>
              <a:rPr lang="en-US" dirty="0">
                <a:solidFill>
                  <a:schemeClr val="accent1"/>
                </a:solidFill>
              </a:rPr>
              <a:t>logic gates</a:t>
            </a:r>
          </a:p>
          <a:p>
            <a:pPr lvl="1"/>
            <a:r>
              <a:rPr lang="en-US" dirty="0"/>
              <a:t>Closely related to practical electronics</a:t>
            </a:r>
          </a:p>
          <a:p>
            <a:pPr lvl="1"/>
            <a:r>
              <a:rPr lang="en-US" dirty="0"/>
              <a:t>Extremely important in theory,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1206-F2E4-BEEC-A263-D8DC5242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89A7-645D-F4E6-DF16-6095CF56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logical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96D67-4B15-A976-836D-EFD83E583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0229" cy="50303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XOR: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96D67-4B15-A976-836D-EFD83E583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0229" cy="5030344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199C-1065-5B34-536A-BA04D0D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735127-C415-E780-687D-5C73B9EF1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3886" y="1825625"/>
                <a:ext cx="6248399" cy="4111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AND/OR combined with negations: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denotes the negation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Pronounced “NOT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Also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735127-C415-E780-687D-5C73B9EF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6" y="1825625"/>
                <a:ext cx="6248399" cy="4111398"/>
              </a:xfrm>
              <a:prstGeom prst="rect">
                <a:avLst/>
              </a:prstGeom>
              <a:blipFill>
                <a:blip r:embed="rId3"/>
                <a:stretch>
                  <a:fillRect l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5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942-7233-BCA1-C995-97303AD0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a binary logical operation</a:t>
                </a:r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60B1-8A02-1046-514E-F3FF9DA7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17C35-02C7-DF88-CA32-B85588D5EB18}"/>
              </a:ext>
            </a:extLst>
          </p:cNvPr>
          <p:cNvGrpSpPr/>
          <p:nvPr/>
        </p:nvGrpSpPr>
        <p:grpSpPr>
          <a:xfrm>
            <a:off x="8913337" y="4001122"/>
            <a:ext cx="2569010" cy="2089593"/>
            <a:chOff x="8943064" y="3575205"/>
            <a:chExt cx="2569010" cy="208959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34D77B-2827-F88D-20B2-10F2809BF8B0}"/>
                </a:ext>
              </a:extLst>
            </p:cNvPr>
            <p:cNvGrpSpPr/>
            <p:nvPr/>
          </p:nvGrpSpPr>
          <p:grpSpPr>
            <a:xfrm>
              <a:off x="8943064" y="3575205"/>
              <a:ext cx="2564513" cy="2089593"/>
              <a:chOff x="8449885" y="3331671"/>
              <a:chExt cx="2564513" cy="20895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D7941DF-344E-A336-6CA1-A8EAC715495A}"/>
                      </a:ext>
                    </a:extLst>
                  </p:cNvPr>
                  <p:cNvSpPr/>
                  <p:nvPr/>
                </p:nvSpPr>
                <p:spPr>
                  <a:xfrm>
                    <a:off x="9482760" y="3331671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D7941DF-344E-A336-6CA1-A8EAC7154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2760" y="3331671"/>
                    <a:ext cx="508000" cy="508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1F2B8CD-71EB-4871-6C0E-EC2C8E201E4E}"/>
                      </a:ext>
                    </a:extLst>
                  </p:cNvPr>
                  <p:cNvSpPr/>
                  <p:nvPr/>
                </p:nvSpPr>
                <p:spPr>
                  <a:xfrm>
                    <a:off x="10098124" y="4083053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1F2B8CD-71EB-4871-6C0E-EC2C8E201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8124" y="4083053"/>
                    <a:ext cx="508000" cy="508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BC155B-6EDA-DE0E-8A67-58130B047C6D}"/>
                  </a:ext>
                </a:extLst>
              </p:cNvPr>
              <p:cNvCxnSpPr>
                <a:cxnSpLocks/>
                <a:stCxn id="24" idx="7"/>
                <a:endCxn id="8" idx="3"/>
              </p:cNvCxnSpPr>
              <p:nvPr/>
            </p:nvCxnSpPr>
            <p:spPr>
              <a:xfrm flipV="1">
                <a:off x="9238826" y="3765276"/>
                <a:ext cx="318329" cy="3921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DCF8FA0-0CC5-C6F6-0F58-A042140138E9}"/>
                  </a:ext>
                </a:extLst>
              </p:cNvPr>
              <p:cNvCxnSpPr>
                <a:cxnSpLocks/>
                <a:stCxn id="13" idx="1"/>
                <a:endCxn id="8" idx="5"/>
              </p:cNvCxnSpPr>
              <p:nvPr/>
            </p:nvCxnSpPr>
            <p:spPr>
              <a:xfrm flipH="1" flipV="1">
                <a:off x="9916365" y="3765276"/>
                <a:ext cx="256154" cy="3921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D5610C8-EC2A-2C86-C602-F5A260A66044}"/>
                      </a:ext>
                    </a:extLst>
                  </p:cNvPr>
                  <p:cNvSpPr/>
                  <p:nvPr/>
                </p:nvSpPr>
                <p:spPr>
                  <a:xfrm>
                    <a:off x="10506398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D5610C8-EC2A-2C86-C602-F5A260A66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398" y="4913264"/>
                    <a:ext cx="508000" cy="508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71E68D-A009-793B-E086-FCD9DF77DEE2}"/>
                      </a:ext>
                    </a:extLst>
                  </p:cNvPr>
                  <p:cNvSpPr/>
                  <p:nvPr/>
                </p:nvSpPr>
                <p:spPr>
                  <a:xfrm>
                    <a:off x="9731318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71E68D-A009-793B-E086-FCD9DF77DE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318" y="4913264"/>
                    <a:ext cx="508000" cy="508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8A3FD2F-27AA-2968-3625-96F572E645A9}"/>
                  </a:ext>
                </a:extLst>
              </p:cNvPr>
              <p:cNvCxnSpPr>
                <a:cxnSpLocks/>
                <a:stCxn id="21" idx="0"/>
                <a:endCxn id="13" idx="3"/>
              </p:cNvCxnSpPr>
              <p:nvPr/>
            </p:nvCxnSpPr>
            <p:spPr>
              <a:xfrm flipV="1">
                <a:off x="9985318" y="4516658"/>
                <a:ext cx="187201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D113FF6-104F-2F22-FA8E-2928DA88EE34}"/>
                  </a:ext>
                </a:extLst>
              </p:cNvPr>
              <p:cNvCxnSpPr>
                <a:cxnSpLocks/>
                <a:stCxn id="20" idx="0"/>
                <a:endCxn id="13" idx="5"/>
              </p:cNvCxnSpPr>
              <p:nvPr/>
            </p:nvCxnSpPr>
            <p:spPr>
              <a:xfrm flipH="1" flipV="1">
                <a:off x="10531729" y="4516658"/>
                <a:ext cx="228669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8BEF8C2-2417-68BD-E99B-98756F02D74D}"/>
                      </a:ext>
                    </a:extLst>
                  </p:cNvPr>
                  <p:cNvSpPr/>
                  <p:nvPr/>
                </p:nvSpPr>
                <p:spPr>
                  <a:xfrm>
                    <a:off x="8805221" y="4083053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8BEF8C2-2417-68BD-E99B-98756F02D7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5221" y="4083053"/>
                    <a:ext cx="508000" cy="508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B19649C-E2E8-6806-EE20-FBBF7C5D8B7B}"/>
                      </a:ext>
                    </a:extLst>
                  </p:cNvPr>
                  <p:cNvSpPr/>
                  <p:nvPr/>
                </p:nvSpPr>
                <p:spPr>
                  <a:xfrm>
                    <a:off x="8449885" y="4904097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B19649C-E2E8-6806-EE20-FBBF7C5D8B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9885" y="4904097"/>
                    <a:ext cx="508000" cy="508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48BDCF09-6039-2A65-068A-31D2CE73B7F0}"/>
                      </a:ext>
                    </a:extLst>
                  </p:cNvPr>
                  <p:cNvSpPr/>
                  <p:nvPr/>
                </p:nvSpPr>
                <p:spPr>
                  <a:xfrm>
                    <a:off x="9084885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48BDCF09-6039-2A65-068A-31D2CE73B7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4885" y="4913264"/>
                    <a:ext cx="508000" cy="508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AF6A92-7613-F896-D0CB-E0F7B471B168}"/>
                  </a:ext>
                </a:extLst>
              </p:cNvPr>
              <p:cNvCxnSpPr>
                <a:cxnSpLocks/>
                <a:stCxn id="39" idx="0"/>
                <a:endCxn id="24" idx="3"/>
              </p:cNvCxnSpPr>
              <p:nvPr/>
            </p:nvCxnSpPr>
            <p:spPr>
              <a:xfrm flipV="1">
                <a:off x="8703885" y="4516658"/>
                <a:ext cx="175731" cy="387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0D9CD5E-F873-7C30-5C4D-FBF9DC07A14D}"/>
                  </a:ext>
                </a:extLst>
              </p:cNvPr>
              <p:cNvCxnSpPr>
                <a:cxnSpLocks/>
                <a:stCxn id="40" idx="0"/>
                <a:endCxn id="24" idx="5"/>
              </p:cNvCxnSpPr>
              <p:nvPr/>
            </p:nvCxnSpPr>
            <p:spPr>
              <a:xfrm flipH="1" flipV="1">
                <a:off x="9238826" y="4516658"/>
                <a:ext cx="100059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314AF0-74B6-2D41-9A68-67D566D37585}"/>
                    </a:ext>
                  </a:extLst>
                </p:cNvPr>
                <p:cNvSpPr txBox="1"/>
                <p:nvPr/>
              </p:nvSpPr>
              <p:spPr>
                <a:xfrm>
                  <a:off x="11029322" y="4674067"/>
                  <a:ext cx="48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314AF0-74B6-2D41-9A68-67D566D37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9322" y="4674067"/>
                  <a:ext cx="48275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26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A05206-C5DA-9608-3E97-CC17353FD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E6E1-E5FE-3881-4551-A7AB905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>
                <a:solidFill>
                  <a:schemeClr val="accent1"/>
                </a:solidFill>
              </a:rPr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82E2-5007-2AA8-A443-DF8FF5BB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804" cy="4351338"/>
          </a:xfrm>
        </p:spPr>
        <p:txBody>
          <a:bodyPr/>
          <a:lstStyle/>
          <a:p>
            <a:r>
              <a:rPr lang="en-US" dirty="0"/>
              <a:t>A Boolean </a:t>
            </a:r>
            <a:r>
              <a:rPr lang="en-US" dirty="0">
                <a:solidFill>
                  <a:schemeClr val="accent1"/>
                </a:solidFill>
              </a:rPr>
              <a:t>circuit</a:t>
            </a:r>
            <a:r>
              <a:rPr lang="en-US" dirty="0"/>
              <a:t> is like a Boolean formula, except that we permit vertices to have </a:t>
            </a:r>
            <a:r>
              <a:rPr lang="en-US" dirty="0">
                <a:solidFill>
                  <a:schemeClr val="accent1"/>
                </a:solidFill>
              </a:rPr>
              <a:t>multiple outgoing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5705-FCD8-4A66-4956-5BE560C5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8D3B8EB-AC26-1652-2ABE-744E378C9F7F}"/>
              </a:ext>
            </a:extLst>
          </p:cNvPr>
          <p:cNvGrpSpPr/>
          <p:nvPr/>
        </p:nvGrpSpPr>
        <p:grpSpPr>
          <a:xfrm>
            <a:off x="7123340" y="797584"/>
            <a:ext cx="4230460" cy="4837952"/>
            <a:chOff x="6790472" y="787310"/>
            <a:chExt cx="4230460" cy="483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1858CA1-9C65-5653-6094-40AC9B5A7656}"/>
                    </a:ext>
                  </a:extLst>
                </p:cNvPr>
                <p:cNvSpPr/>
                <p:nvPr/>
              </p:nvSpPr>
              <p:spPr>
                <a:xfrm>
                  <a:off x="7333334" y="4020297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1858CA1-9C65-5653-6094-40AC9B5A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334" y="4020297"/>
                  <a:ext cx="481192" cy="4811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5D96E1-9818-CDEA-BE64-28316394BB9C}"/>
                </a:ext>
              </a:extLst>
            </p:cNvPr>
            <p:cNvCxnSpPr>
              <a:cxnSpLocks/>
              <a:stCxn id="84" idx="0"/>
              <a:endCxn id="13" idx="3"/>
            </p:cNvCxnSpPr>
            <p:nvPr/>
          </p:nvCxnSpPr>
          <p:spPr>
            <a:xfrm flipV="1">
              <a:off x="6991004" y="4431020"/>
              <a:ext cx="412799" cy="79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9A325BF-CDB1-54A5-5358-9162855CDF0A}"/>
                    </a:ext>
                  </a:extLst>
                </p:cNvPr>
                <p:cNvSpPr/>
                <p:nvPr/>
              </p:nvSpPr>
              <p:spPr>
                <a:xfrm>
                  <a:off x="6790472" y="522419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9A325BF-CDB1-54A5-5358-9162855CD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472" y="5224198"/>
                  <a:ext cx="401064" cy="401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D7FD475-923A-35EC-E23C-EE14C5F2D019}"/>
                    </a:ext>
                  </a:extLst>
                </p:cNvPr>
                <p:cNvSpPr/>
                <p:nvPr/>
              </p:nvSpPr>
              <p:spPr>
                <a:xfrm>
                  <a:off x="8653624" y="495776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D7FD475-923A-35EC-E23C-EE14C5F2D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24" y="4957760"/>
                  <a:ext cx="401064" cy="401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22C102-B0CE-C479-B19D-DEE80E94E7FF}"/>
                    </a:ext>
                  </a:extLst>
                </p:cNvPr>
                <p:cNvSpPr/>
                <p:nvPr/>
              </p:nvSpPr>
              <p:spPr>
                <a:xfrm>
                  <a:off x="10619868" y="522419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22C102-B0CE-C479-B19D-DEE80E94E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68" y="5224198"/>
                  <a:ext cx="401064" cy="401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988764E-3D14-5F21-AE8C-82BA2DD383FA}"/>
                    </a:ext>
                  </a:extLst>
                </p:cNvPr>
                <p:cNvSpPr/>
                <p:nvPr/>
              </p:nvSpPr>
              <p:spPr>
                <a:xfrm>
                  <a:off x="9925389" y="4020297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988764E-3D14-5F21-AE8C-82BA2DD38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389" y="4020297"/>
                  <a:ext cx="481192" cy="4811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CEB81128-0B07-4DC4-A753-6ABEB9E67358}"/>
                    </a:ext>
                  </a:extLst>
                </p:cNvPr>
                <p:cNvSpPr/>
                <p:nvPr/>
              </p:nvSpPr>
              <p:spPr>
                <a:xfrm>
                  <a:off x="7658258" y="27733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CEB81128-0B07-4DC4-A753-6ABEB9E67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258" y="2773358"/>
                  <a:ext cx="481192" cy="4811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59CFE3-73C3-0DFE-1F0B-49878C5EF207}"/>
                    </a:ext>
                  </a:extLst>
                </p:cNvPr>
                <p:cNvSpPr/>
                <p:nvPr/>
              </p:nvSpPr>
              <p:spPr>
                <a:xfrm>
                  <a:off x="8613560" y="30291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59CFE3-73C3-0DFE-1F0B-49878C5EF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560" y="3029158"/>
                  <a:ext cx="481192" cy="4811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99B150D-9157-73ED-42E0-F640F1BB5428}"/>
                    </a:ext>
                  </a:extLst>
                </p:cNvPr>
                <p:cNvSpPr/>
                <p:nvPr/>
              </p:nvSpPr>
              <p:spPr>
                <a:xfrm>
                  <a:off x="9587446" y="27733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99B150D-9157-73ED-42E0-F640F1BB5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7446" y="2773358"/>
                  <a:ext cx="481192" cy="4811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6A026C7-5E40-0BF0-EBCB-E1AAE1C4648C}"/>
                    </a:ext>
                  </a:extLst>
                </p:cNvPr>
                <p:cNvSpPr/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6A026C7-5E40-0BF0-EBCB-E1AAE1C46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916937A-308C-7D71-9580-24016278B43A}"/>
                    </a:ext>
                  </a:extLst>
                </p:cNvPr>
                <p:cNvSpPr/>
                <p:nvPr/>
              </p:nvSpPr>
              <p:spPr>
                <a:xfrm>
                  <a:off x="8905599" y="787310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916937A-308C-7D71-9580-24016278B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99" y="787310"/>
                  <a:ext cx="481192" cy="48119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E5FB0E4-00A7-C661-2B2D-135014AB485F}"/>
                </a:ext>
              </a:extLst>
            </p:cNvPr>
            <p:cNvCxnSpPr>
              <a:cxnSpLocks/>
              <a:stCxn id="89" idx="1"/>
              <a:endCxn id="13" idx="5"/>
            </p:cNvCxnSpPr>
            <p:nvPr/>
          </p:nvCxnSpPr>
          <p:spPr>
            <a:xfrm flipH="1" flipV="1">
              <a:off x="7744057" y="4431020"/>
              <a:ext cx="968301" cy="585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039F899-3BDD-7C46-2F9C-34A5CCBA023A}"/>
                </a:ext>
              </a:extLst>
            </p:cNvPr>
            <p:cNvCxnSpPr>
              <a:cxnSpLocks/>
              <a:stCxn id="89" idx="7"/>
              <a:endCxn id="86" idx="3"/>
            </p:cNvCxnSpPr>
            <p:nvPr/>
          </p:nvCxnSpPr>
          <p:spPr>
            <a:xfrm flipV="1">
              <a:off x="8995954" y="4431020"/>
              <a:ext cx="999904" cy="585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1B6736D-239E-4403-8768-B7F720491A2A}"/>
                </a:ext>
              </a:extLst>
            </p:cNvPr>
            <p:cNvCxnSpPr>
              <a:cxnSpLocks/>
              <a:stCxn id="90" idx="0"/>
              <a:endCxn id="86" idx="5"/>
            </p:cNvCxnSpPr>
            <p:nvPr/>
          </p:nvCxnSpPr>
          <p:spPr>
            <a:xfrm flipH="1" flipV="1">
              <a:off x="10336112" y="4431020"/>
              <a:ext cx="484288" cy="79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BA404F4-A67E-99D6-9F33-EBA59E36D18F}"/>
                </a:ext>
              </a:extLst>
            </p:cNvPr>
            <p:cNvCxnSpPr>
              <a:cxnSpLocks/>
              <a:stCxn id="13" idx="0"/>
              <a:endCxn id="87" idx="3"/>
            </p:cNvCxnSpPr>
            <p:nvPr/>
          </p:nvCxnSpPr>
          <p:spPr>
            <a:xfrm flipV="1">
              <a:off x="7573930" y="3184081"/>
              <a:ext cx="154797" cy="836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368459-5C23-76C8-0BE1-AA38A5F23CF3}"/>
                </a:ext>
              </a:extLst>
            </p:cNvPr>
            <p:cNvCxnSpPr>
              <a:cxnSpLocks/>
              <a:stCxn id="89" idx="0"/>
              <a:endCxn id="87" idx="5"/>
            </p:cNvCxnSpPr>
            <p:nvPr/>
          </p:nvCxnSpPr>
          <p:spPr>
            <a:xfrm flipH="1" flipV="1">
              <a:off x="8068981" y="3184081"/>
              <a:ext cx="785175" cy="1773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D43884A-0CA3-70DE-4E0B-FBD317A73E12}"/>
                </a:ext>
              </a:extLst>
            </p:cNvPr>
            <p:cNvCxnSpPr>
              <a:cxnSpLocks/>
              <a:stCxn id="86" idx="0"/>
              <a:endCxn id="92" idx="5"/>
            </p:cNvCxnSpPr>
            <p:nvPr/>
          </p:nvCxnSpPr>
          <p:spPr>
            <a:xfrm flipH="1" flipV="1">
              <a:off x="9998169" y="3184081"/>
              <a:ext cx="167816" cy="836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D200D2D-B839-87FE-827D-EEB77CF870AD}"/>
                </a:ext>
              </a:extLst>
            </p:cNvPr>
            <p:cNvCxnSpPr>
              <a:cxnSpLocks/>
              <a:stCxn id="89" idx="0"/>
              <a:endCxn id="92" idx="3"/>
            </p:cNvCxnSpPr>
            <p:nvPr/>
          </p:nvCxnSpPr>
          <p:spPr>
            <a:xfrm flipV="1">
              <a:off x="8854156" y="3184081"/>
              <a:ext cx="803759" cy="1773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DE7D646-5DBF-A7B3-CA1C-F3D15D0C44D4}"/>
                </a:ext>
              </a:extLst>
            </p:cNvPr>
            <p:cNvCxnSpPr>
              <a:cxnSpLocks/>
              <a:stCxn id="86" idx="1"/>
              <a:endCxn id="88" idx="5"/>
            </p:cNvCxnSpPr>
            <p:nvPr/>
          </p:nvCxnSpPr>
          <p:spPr>
            <a:xfrm flipH="1" flipV="1">
              <a:off x="9024283" y="3439881"/>
              <a:ext cx="971575" cy="650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B1F71D-D8F3-D7DE-DD22-AC62223F74BC}"/>
                </a:ext>
              </a:extLst>
            </p:cNvPr>
            <p:cNvCxnSpPr>
              <a:cxnSpLocks/>
              <a:stCxn id="13" idx="7"/>
              <a:endCxn id="88" idx="3"/>
            </p:cNvCxnSpPr>
            <p:nvPr/>
          </p:nvCxnSpPr>
          <p:spPr>
            <a:xfrm flipV="1">
              <a:off x="7744057" y="3439881"/>
              <a:ext cx="939972" cy="650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9C712C-6219-34D1-5614-5B8DDE744987}"/>
                </a:ext>
              </a:extLst>
            </p:cNvPr>
            <p:cNvCxnSpPr>
              <a:cxnSpLocks/>
              <a:stCxn id="87" idx="0"/>
              <a:endCxn id="93" idx="3"/>
            </p:cNvCxnSpPr>
            <p:nvPr/>
          </p:nvCxnSpPr>
          <p:spPr>
            <a:xfrm flipV="1">
              <a:off x="7898854" y="2145633"/>
              <a:ext cx="331973" cy="627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BDE1854-F9A3-4535-C6A2-FAB89ABE05E5}"/>
                </a:ext>
              </a:extLst>
            </p:cNvPr>
            <p:cNvCxnSpPr>
              <a:cxnSpLocks/>
              <a:stCxn id="88" idx="0"/>
              <a:endCxn id="93" idx="5"/>
            </p:cNvCxnSpPr>
            <p:nvPr/>
          </p:nvCxnSpPr>
          <p:spPr>
            <a:xfrm flipH="1" flipV="1">
              <a:off x="8571081" y="2145633"/>
              <a:ext cx="283075" cy="883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E9F8F69-2E08-7BC5-E17B-9361AC6C3A57}"/>
                </a:ext>
              </a:extLst>
            </p:cNvPr>
            <p:cNvCxnSpPr>
              <a:cxnSpLocks/>
              <a:stCxn id="92" idx="0"/>
              <a:endCxn id="94" idx="5"/>
            </p:cNvCxnSpPr>
            <p:nvPr/>
          </p:nvCxnSpPr>
          <p:spPr>
            <a:xfrm flipH="1" flipV="1">
              <a:off x="9316322" y="1198033"/>
              <a:ext cx="511720" cy="157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753A7A7-A174-3BEA-3F19-F1DFA5ED5D1E}"/>
                </a:ext>
              </a:extLst>
            </p:cNvPr>
            <p:cNvCxnSpPr>
              <a:cxnSpLocks/>
              <a:stCxn id="93" idx="7"/>
              <a:endCxn id="94" idx="3"/>
            </p:cNvCxnSpPr>
            <p:nvPr/>
          </p:nvCxnSpPr>
          <p:spPr>
            <a:xfrm flipV="1">
              <a:off x="8571081" y="1198033"/>
              <a:ext cx="404987" cy="607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3D0BC53-30D1-9C29-6388-1D51953C1C9F}"/>
              </a:ext>
            </a:extLst>
          </p:cNvPr>
          <p:cNvGrpSpPr/>
          <p:nvPr/>
        </p:nvGrpSpPr>
        <p:grpSpPr>
          <a:xfrm>
            <a:off x="7069917" y="5435004"/>
            <a:ext cx="4237344" cy="661048"/>
            <a:chOff x="6737049" y="5424730"/>
            <a:chExt cx="4237344" cy="66104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CD846D0-132D-D8F8-8E0E-E0721A4164E1}"/>
                </a:ext>
              </a:extLst>
            </p:cNvPr>
            <p:cNvSpPr txBox="1"/>
            <p:nvPr/>
          </p:nvSpPr>
          <p:spPr>
            <a:xfrm>
              <a:off x="6737049" y="571644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3B0D6E-51DC-5078-D55A-CF5EC42F8571}"/>
                </a:ext>
              </a:extLst>
            </p:cNvPr>
            <p:cNvSpPr txBox="1"/>
            <p:nvPr/>
          </p:nvSpPr>
          <p:spPr>
            <a:xfrm>
              <a:off x="8692655" y="542473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8643BD4-3B8D-7FC0-CE57-C8714D0C68A4}"/>
                </a:ext>
              </a:extLst>
            </p:cNvPr>
            <p:cNvSpPr txBox="1"/>
            <p:nvPr/>
          </p:nvSpPr>
          <p:spPr>
            <a:xfrm>
              <a:off x="10690980" y="570348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DA691B9-4C59-AEA5-E57C-944253CD550A}"/>
              </a:ext>
            </a:extLst>
          </p:cNvPr>
          <p:cNvGrpSpPr/>
          <p:nvPr/>
        </p:nvGrpSpPr>
        <p:grpSpPr>
          <a:xfrm>
            <a:off x="7369336" y="3901835"/>
            <a:ext cx="3690036" cy="1124933"/>
            <a:chOff x="7036468" y="3891561"/>
            <a:chExt cx="3690036" cy="112493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B6321F1-BF77-69FB-8803-0FC17BCB158A}"/>
                </a:ext>
              </a:extLst>
            </p:cNvPr>
            <p:cNvGrpSpPr/>
            <p:nvPr/>
          </p:nvGrpSpPr>
          <p:grpSpPr>
            <a:xfrm>
              <a:off x="7036468" y="4647162"/>
              <a:ext cx="283414" cy="369332"/>
              <a:chOff x="6111305" y="5609396"/>
              <a:chExt cx="283414" cy="369332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DD367-E999-B748-3B52-F7B9AD073389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75BD442-A166-9F20-5C07-A6A79B79A53E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9844316-BAF8-3F0B-7F3A-89854F8E6EEA}"/>
                </a:ext>
              </a:extLst>
            </p:cNvPr>
            <p:cNvGrpSpPr/>
            <p:nvPr/>
          </p:nvGrpSpPr>
          <p:grpSpPr>
            <a:xfrm>
              <a:off x="8036448" y="4501489"/>
              <a:ext cx="283414" cy="369332"/>
              <a:chOff x="6111305" y="5609396"/>
              <a:chExt cx="283414" cy="369332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AB89214-B44F-EA1E-A5BB-E5D1DEC0D743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855CEFD6-E816-4EB5-8A36-6399E9950D30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0983150-9EF6-62BC-C1F5-5EA4B147A4A2}"/>
                </a:ext>
              </a:extLst>
            </p:cNvPr>
            <p:cNvGrpSpPr/>
            <p:nvPr/>
          </p:nvGrpSpPr>
          <p:grpSpPr>
            <a:xfrm>
              <a:off x="8319861" y="3891561"/>
              <a:ext cx="283414" cy="369332"/>
              <a:chOff x="6111305" y="5609396"/>
              <a:chExt cx="283414" cy="369332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F5C0920-7F3F-DE2D-D239-F65051B33F84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3044D66-76F0-1119-C263-9D1BB087E4D8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E36A54F-5917-CF20-F1CE-4A155B4534D3}"/>
                </a:ext>
              </a:extLst>
            </p:cNvPr>
            <p:cNvGrpSpPr/>
            <p:nvPr/>
          </p:nvGrpSpPr>
          <p:grpSpPr>
            <a:xfrm>
              <a:off x="9048483" y="3935467"/>
              <a:ext cx="283414" cy="369332"/>
              <a:chOff x="6111305" y="5609396"/>
              <a:chExt cx="283414" cy="369332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466AFAC-9C59-0F08-3647-492057A08833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48D220B-F2B9-46ED-6572-4FD94E5F29AE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5376E8B-A5E2-8793-7415-AAA2FE3AF9EF}"/>
                </a:ext>
              </a:extLst>
            </p:cNvPr>
            <p:cNvGrpSpPr/>
            <p:nvPr/>
          </p:nvGrpSpPr>
          <p:grpSpPr>
            <a:xfrm>
              <a:off x="9307651" y="4573889"/>
              <a:ext cx="283414" cy="369332"/>
              <a:chOff x="6111305" y="5609396"/>
              <a:chExt cx="283414" cy="369332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0734C8C-4B40-E6E6-D02B-695B1B6C77D9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117BB8B-FF90-7750-27C0-0E75BB98E1EF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183EAB8-15CA-FAB4-C5AD-786F17305DF8}"/>
                </a:ext>
              </a:extLst>
            </p:cNvPr>
            <p:cNvGrpSpPr/>
            <p:nvPr/>
          </p:nvGrpSpPr>
          <p:grpSpPr>
            <a:xfrm>
              <a:off x="10443090" y="4638468"/>
              <a:ext cx="283414" cy="369332"/>
              <a:chOff x="6111305" y="5609396"/>
              <a:chExt cx="283414" cy="369332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3CA2698-5BBC-3A3D-F845-E7F992122822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8E43A8A-A291-9AEA-9248-189A3104571B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3DD2D3B-73B9-840D-BDC2-A448844521B3}"/>
              </a:ext>
            </a:extLst>
          </p:cNvPr>
          <p:cNvGrpSpPr/>
          <p:nvPr/>
        </p:nvGrpSpPr>
        <p:grpSpPr>
          <a:xfrm>
            <a:off x="9315723" y="365125"/>
            <a:ext cx="283414" cy="369332"/>
            <a:chOff x="6111305" y="5609396"/>
            <a:chExt cx="283414" cy="369332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910BC3A-7C48-AFDF-2A12-96851DCC3BEE}"/>
                </a:ext>
              </a:extLst>
            </p:cNvPr>
            <p:cNvSpPr txBox="1"/>
            <p:nvPr/>
          </p:nvSpPr>
          <p:spPr>
            <a:xfrm>
              <a:off x="6111306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57150">
                    <a:solidFill>
                      <a:schemeClr val="bg1"/>
                    </a:solidFill>
                  </a:ln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08B58A-A7CE-34BD-F4CC-F3FF52290536}"/>
                </a:ext>
              </a:extLst>
            </p:cNvPr>
            <p:cNvSpPr txBox="1"/>
            <p:nvPr/>
          </p:nvSpPr>
          <p:spPr>
            <a:xfrm>
              <a:off x="6111305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D28BF3A-CCF6-BC24-5651-B396181BA1E5}"/>
              </a:ext>
            </a:extLst>
          </p:cNvPr>
          <p:cNvGrpSpPr/>
          <p:nvPr/>
        </p:nvGrpSpPr>
        <p:grpSpPr>
          <a:xfrm>
            <a:off x="8964735" y="1314373"/>
            <a:ext cx="283414" cy="369332"/>
            <a:chOff x="6111305" y="5609396"/>
            <a:chExt cx="283414" cy="369332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FA0CA8-A0CC-7697-5EAE-BB23D90422E5}"/>
                </a:ext>
              </a:extLst>
            </p:cNvPr>
            <p:cNvSpPr txBox="1"/>
            <p:nvPr/>
          </p:nvSpPr>
          <p:spPr>
            <a:xfrm>
              <a:off x="6111306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57150">
                    <a:solidFill>
                      <a:schemeClr val="bg1"/>
                    </a:solidFill>
                  </a:ln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E86E205-8ED5-2985-1759-5829DF17EBED}"/>
                </a:ext>
              </a:extLst>
            </p:cNvPr>
            <p:cNvSpPr txBox="1"/>
            <p:nvPr/>
          </p:nvSpPr>
          <p:spPr>
            <a:xfrm>
              <a:off x="6111305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49EA9FA-B275-5CAB-6BBD-A5D1E0BEBDA6}"/>
              </a:ext>
            </a:extLst>
          </p:cNvPr>
          <p:cNvGrpSpPr/>
          <p:nvPr/>
        </p:nvGrpSpPr>
        <p:grpSpPr>
          <a:xfrm>
            <a:off x="7842489" y="3426961"/>
            <a:ext cx="2682589" cy="660961"/>
            <a:chOff x="7509621" y="3416687"/>
            <a:chExt cx="2682589" cy="660961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06B1763A-31FC-41D8-D195-63EE33DBF7BD}"/>
                </a:ext>
              </a:extLst>
            </p:cNvPr>
            <p:cNvGrpSpPr/>
            <p:nvPr/>
          </p:nvGrpSpPr>
          <p:grpSpPr>
            <a:xfrm>
              <a:off x="9908796" y="3416687"/>
              <a:ext cx="283414" cy="369332"/>
              <a:chOff x="6111305" y="5609396"/>
              <a:chExt cx="283414" cy="369332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8880CC9-AC46-7BA8-0585-0DD6624DA81D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069CC65-9469-D8AB-DB03-1A659B313838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87DD1EA6-68CC-6F79-5D51-BDAB3CE03F77}"/>
                </a:ext>
              </a:extLst>
            </p:cNvPr>
            <p:cNvGrpSpPr/>
            <p:nvPr/>
          </p:nvGrpSpPr>
          <p:grpSpPr>
            <a:xfrm>
              <a:off x="9517364" y="3663521"/>
              <a:ext cx="283414" cy="369332"/>
              <a:chOff x="6111305" y="5609396"/>
              <a:chExt cx="283414" cy="369332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B3DE596E-F122-954E-4EB0-E61FA31677CF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192B31E-C4C2-C94F-4879-F1389219E2DB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DAAAF564-3596-E843-8453-6E18B49A3E94}"/>
                </a:ext>
              </a:extLst>
            </p:cNvPr>
            <p:cNvGrpSpPr/>
            <p:nvPr/>
          </p:nvGrpSpPr>
          <p:grpSpPr>
            <a:xfrm>
              <a:off x="7509621" y="3424677"/>
              <a:ext cx="283414" cy="369332"/>
              <a:chOff x="6111305" y="5609396"/>
              <a:chExt cx="283414" cy="369332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589300B-5B78-F380-6F88-D79DF20D4A25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C40ACCE-540E-895F-F681-46450FFE78D0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94CD8930-2D58-13F8-B81C-A0B36AD12176}"/>
                </a:ext>
              </a:extLst>
            </p:cNvPr>
            <p:cNvGrpSpPr/>
            <p:nvPr/>
          </p:nvGrpSpPr>
          <p:grpSpPr>
            <a:xfrm>
              <a:off x="7866320" y="3708316"/>
              <a:ext cx="283414" cy="369332"/>
              <a:chOff x="6111305" y="5609396"/>
              <a:chExt cx="283414" cy="369332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66B7B9F-E5D4-8B81-240E-84A87B060A32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D083473-000D-B752-69F2-1411B1232B79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105C525-7662-B6DD-8AE9-6BB6E391EA78}"/>
              </a:ext>
            </a:extLst>
          </p:cNvPr>
          <p:cNvGrpSpPr/>
          <p:nvPr/>
        </p:nvGrpSpPr>
        <p:grpSpPr>
          <a:xfrm>
            <a:off x="8240974" y="1757016"/>
            <a:ext cx="1810461" cy="1036275"/>
            <a:chOff x="7908106" y="1746742"/>
            <a:chExt cx="1810461" cy="1036275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5EDB43F-079B-BDE2-1E5F-3A9CD2DFAF98}"/>
                </a:ext>
              </a:extLst>
            </p:cNvPr>
            <p:cNvGrpSpPr/>
            <p:nvPr/>
          </p:nvGrpSpPr>
          <p:grpSpPr>
            <a:xfrm>
              <a:off x="7908106" y="2304438"/>
              <a:ext cx="283414" cy="369332"/>
              <a:chOff x="6111305" y="5609396"/>
              <a:chExt cx="283414" cy="369332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05D7D48-AE6C-6D4E-1F0B-0F13E28691CE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E87977F-6D38-E30B-0742-E7F1ED622DEC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8C90E2A-E0DC-1559-492A-E8234009F417}"/>
                </a:ext>
              </a:extLst>
            </p:cNvPr>
            <p:cNvGrpSpPr/>
            <p:nvPr/>
          </p:nvGrpSpPr>
          <p:grpSpPr>
            <a:xfrm>
              <a:off x="8573823" y="2413685"/>
              <a:ext cx="283414" cy="369332"/>
              <a:chOff x="6111305" y="5609396"/>
              <a:chExt cx="283414" cy="369332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FA1C957-D060-8800-FDB8-2CFD19DF7406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52A4E7A3-04A2-CF64-7895-F695FF05A42F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D29E9BE-2F28-1DCA-349D-175438752C64}"/>
                </a:ext>
              </a:extLst>
            </p:cNvPr>
            <p:cNvGrpSpPr/>
            <p:nvPr/>
          </p:nvGrpSpPr>
          <p:grpSpPr>
            <a:xfrm>
              <a:off x="9435153" y="1746742"/>
              <a:ext cx="283414" cy="369332"/>
              <a:chOff x="6111305" y="5609396"/>
              <a:chExt cx="283414" cy="369332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B1417B6-9B4A-AED9-C354-DDC96CE7ADB6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AD7C46E-03DF-53CA-3635-5BED5AB797A3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lvl="1"/>
                <a:r>
                  <a:rPr lang="en-US" sz="2000" dirty="0"/>
                  <a:t>*assuming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a “reasonable” time complexity bound. We will come back to this</a:t>
                </a:r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” means the set of languages that are decidable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“Given more time, we can solve more problems”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192272" y="1617258"/>
                <a:ext cx="11807456" cy="16286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every*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2" y="1617258"/>
                <a:ext cx="11807456" cy="1628644"/>
              </a:xfrm>
              <a:prstGeom prst="rect">
                <a:avLst/>
              </a:prstGeom>
              <a:blipFill>
                <a:blip r:embed="rId4"/>
                <a:stretch>
                  <a:fillRect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7499-09CD-5C18-44CC-A553D237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next four slides, we will prove: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5F3B5-A41B-BD6D-F683-6E3D41B0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</p:spPr>
            <p:txBody>
              <a:bodyPr/>
              <a:lstStyle/>
              <a:p>
                <a:r>
                  <a:rPr lang="en-US" dirty="0"/>
                  <a:t>An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 in the TM model?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  <a:blipFill>
                <a:blip r:embed="rId3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23010-CA35-085C-36A9-377B3B70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/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steps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it rejects within that time, accept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Otherwise, reject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6454-A200-E38E-A71A-F133CFEB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simulated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actual steps</a:t>
                </a:r>
              </a:p>
              <a:p>
                <a:r>
                  <a:rPr lang="en-US" dirty="0"/>
                  <a:t>Total time complexity of multi-tape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converting to a one-tape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  <a:blipFill>
                <a:blip r:embed="rId3"/>
                <a:stretch>
                  <a:fillRect l="-1815" r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9BECC-6003-49BD-7998-C7DB8BA7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/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/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/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49FCF6D-C13D-1D69-307D-962FCCA82788}"/>
              </a:ext>
            </a:extLst>
          </p:cNvPr>
          <p:cNvSpPr/>
          <p:nvPr/>
        </p:nvSpPr>
        <p:spPr>
          <a:xfrm>
            <a:off x="9188999" y="5317034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3707B3-90E4-9F2D-63D4-6635BFE887A1}"/>
              </a:ext>
            </a:extLst>
          </p:cNvPr>
          <p:cNvSpPr/>
          <p:nvPr/>
        </p:nvSpPr>
        <p:spPr>
          <a:xfrm>
            <a:off x="9188999" y="4269571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A53BC41-DFE2-876E-9C3B-A16600748C0D}"/>
              </a:ext>
            </a:extLst>
          </p:cNvPr>
          <p:cNvSpPr/>
          <p:nvPr/>
        </p:nvSpPr>
        <p:spPr>
          <a:xfrm>
            <a:off x="9217854" y="3264628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/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F2758CD-C116-84EE-7410-DF75D6C70437}"/>
              </a:ext>
            </a:extLst>
          </p:cNvPr>
          <p:cNvSpPr/>
          <p:nvPr/>
        </p:nvSpPr>
        <p:spPr>
          <a:xfrm>
            <a:off x="8991994" y="2290365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54AD6-39FD-9060-D929-4BFE5FC31DF1}"/>
              </a:ext>
            </a:extLst>
          </p:cNvPr>
          <p:cNvSpPr/>
          <p:nvPr/>
        </p:nvSpPr>
        <p:spPr>
          <a:xfrm>
            <a:off x="6978788" y="5879495"/>
            <a:ext cx="4761913" cy="498870"/>
          </a:xfrm>
          <a:prstGeom prst="rect">
            <a:avLst/>
          </a:prstGeom>
          <a:gradFill flip="none" rotWithShape="1">
            <a:gsLst>
              <a:gs pos="10000">
                <a:srgbClr val="F2F2F2"/>
              </a:gs>
              <a:gs pos="0">
                <a:schemeClr val="bg1">
                  <a:lumMod val="95000"/>
                  <a:alpha val="0"/>
                </a:schemeClr>
              </a:gs>
              <a:gs pos="9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90000">
                  <a:srgbClr val="000000"/>
                </a:gs>
                <a:gs pos="1000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370B2EB-89DC-03E9-1127-AC33DB14E52D}"/>
              </a:ext>
            </a:extLst>
          </p:cNvPr>
          <p:cNvSpPr/>
          <p:nvPr/>
        </p:nvSpPr>
        <p:spPr>
          <a:xfrm>
            <a:off x="8849261" y="5935585"/>
            <a:ext cx="947882" cy="38901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8DA255-687B-DBBB-D1B5-049336A644EA}"/>
              </a:ext>
            </a:extLst>
          </p:cNvPr>
          <p:cNvSpPr/>
          <p:nvPr/>
        </p:nvSpPr>
        <p:spPr>
          <a:xfrm>
            <a:off x="9165021" y="6312286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/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5B7-F0F9-B0B1-1DF9-59CF1D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Time-constructible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dirty="0"/>
                  <a:t> if there exists a multi-tape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written on tape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works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time-constructible</a:t>
                </a:r>
              </a:p>
              <a:p>
                <a:r>
                  <a:rPr lang="en-US" dirty="0"/>
                  <a:t>All “reasonable” time complexity bounds (e.g.,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are time-constructible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  <a:blipFill>
                <a:blip r:embed="rId2"/>
                <a:stretch>
                  <a:fillRect l="-954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B1A8-19C1-4A63-B30B-8D46CDF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2AC3-5963-4135-A783-432C4F4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337422"/>
            <a:ext cx="10515600" cy="1325563"/>
          </a:xfrm>
        </p:spPr>
        <p:txBody>
          <a:bodyPr/>
          <a:lstStyle/>
          <a:p>
            <a:r>
              <a:rPr lang="en-US" dirty="0"/>
              <a:t>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1E85-8B65-ECCC-9F98-413BE11E3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75669"/>
                <a:ext cx="10515600" cy="2201293"/>
              </a:xfrm>
            </p:spPr>
            <p:txBody>
              <a:bodyPr/>
              <a:lstStyle/>
              <a:p>
                <a:r>
                  <a:rPr lang="en-US" dirty="0"/>
                  <a:t>We showed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still need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1E85-8B65-ECCC-9F98-413BE11E3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75669"/>
                <a:ext cx="10515600" cy="22012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23-5062-08D4-09ED-6EB77257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2B28F4-A948-BA01-61C4-D26E7BE0FE60}"/>
                  </a:ext>
                </a:extLst>
              </p:cNvPr>
              <p:cNvSpPr/>
              <p:nvPr/>
            </p:nvSpPr>
            <p:spPr>
              <a:xfrm>
                <a:off x="1054079" y="1964194"/>
                <a:ext cx="10083842" cy="16286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2B28F4-A948-BA01-61C4-D26E7BE0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79" y="1964194"/>
                <a:ext cx="10083842" cy="1628644"/>
              </a:xfrm>
              <a:prstGeom prst="rect">
                <a:avLst/>
              </a:prstGeom>
              <a:blipFill>
                <a:blip r:embed="rId3"/>
                <a:stretch>
                  <a:fillRect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47958-D048-BD72-40E1-AD5B1C3B1673}"/>
                  </a:ext>
                </a:extLst>
              </p:cNvPr>
              <p:cNvSpPr/>
              <p:nvPr/>
            </p:nvSpPr>
            <p:spPr>
              <a:xfrm>
                <a:off x="6889254" y="638631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47958-D048-BD72-40E1-AD5B1C3B1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638631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711A-A6E6-A344-D6E5-98232F34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00B880-C9A0-9BFD-B656-EA0AB3AB55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9584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00B880-C9A0-9BFD-B656-EA0AB3AB5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95847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BE579-67AF-6888-7137-A1945BB12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634" y="1778710"/>
                <a:ext cx="11810365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dummy states!</a:t>
                </a:r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after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 by diagonalization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BE579-67AF-6888-7137-A1945BB12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634" y="1778710"/>
                <a:ext cx="11810365" cy="5234559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FE9E2-410B-C7CA-14DF-0C22836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18FC3-4738-DE07-E4A7-F898D00FFA04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18FC3-4738-DE07-E4A7-F898D00FF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35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199823</TotalTime>
  <Words>1362</Words>
  <Application>Microsoft Office PowerPoint</Application>
  <PresentationFormat>Widescreen</PresentationFormat>
  <Paragraphs>248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Autumn 2025 Instructor: William Hoza</vt:lpstr>
      <vt:lpstr>Deciding a language in time T</vt:lpstr>
      <vt:lpstr>The Time Hierarchy Theorem</vt:lpstr>
      <vt:lpstr>Proof of the Time Hierarchy Theorem</vt:lpstr>
      <vt:lpstr>Proof that Y∈"TIME" (T^4 )</vt:lpstr>
      <vt:lpstr>Proof that Y∈"TIME" (T^4 )</vt:lpstr>
      <vt:lpstr>Time-constructible functions</vt:lpstr>
      <vt:lpstr>Time Hierarchy Theorem</vt:lpstr>
      <vt:lpstr>Proof that Y∉"TIME" (o(T))</vt:lpstr>
      <vt:lpstr>Robustness of "P", revisited</vt:lpstr>
      <vt:lpstr>Word RAM model  (RAM = Random Access Machine)</vt:lpstr>
      <vt:lpstr>Word RAM model</vt:lpstr>
      <vt:lpstr>Word RAM model</vt:lpstr>
      <vt:lpstr>Word RAM model</vt:lpstr>
      <vt:lpstr>Word RAM model</vt:lpstr>
      <vt:lpstr>Word RAM model</vt:lpstr>
      <vt:lpstr>Robustness of "P"</vt:lpstr>
      <vt:lpstr>Which problems can be solved through computation?</vt:lpstr>
      <vt:lpstr>Is "P" a good model of tractability?</vt:lpstr>
      <vt:lpstr>Boolean logic</vt:lpstr>
      <vt:lpstr>Binary logical operations</vt:lpstr>
      <vt:lpstr>Boolean formulas</vt:lpstr>
      <vt:lpstr>Boolean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945</cp:revision>
  <dcterms:created xsi:type="dcterms:W3CDTF">2022-12-12T23:26:37Z</dcterms:created>
  <dcterms:modified xsi:type="dcterms:W3CDTF">2025-10-22T20:41:40Z</dcterms:modified>
</cp:coreProperties>
</file>