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400" r:id="rId2"/>
    <p:sldId id="791" r:id="rId3"/>
    <p:sldId id="423" r:id="rId4"/>
    <p:sldId id="437" r:id="rId5"/>
    <p:sldId id="438" r:id="rId6"/>
    <p:sldId id="439" r:id="rId7"/>
    <p:sldId id="770" r:id="rId8"/>
    <p:sldId id="771" r:id="rId9"/>
    <p:sldId id="772" r:id="rId10"/>
    <p:sldId id="773" r:id="rId11"/>
    <p:sldId id="774" r:id="rId12"/>
    <p:sldId id="775" r:id="rId13"/>
    <p:sldId id="776" r:id="rId14"/>
    <p:sldId id="824" r:id="rId15"/>
    <p:sldId id="825" r:id="rId16"/>
    <p:sldId id="829" r:id="rId17"/>
    <p:sldId id="789" r:id="rId18"/>
    <p:sldId id="828" r:id="rId19"/>
    <p:sldId id="826" r:id="rId20"/>
    <p:sldId id="835" r:id="rId21"/>
    <p:sldId id="782" r:id="rId22"/>
    <p:sldId id="799" r:id="rId23"/>
    <p:sldId id="812" r:id="rId24"/>
    <p:sldId id="836" r:id="rId25"/>
    <p:sldId id="837" r:id="rId26"/>
    <p:sldId id="418" r:id="rId27"/>
    <p:sldId id="802" r:id="rId28"/>
  </p:sldIdLst>
  <p:sldSz cx="12192000" cy="6858000"/>
  <p:notesSz cx="6858000" cy="9144000"/>
  <p:custDataLst>
    <p:tags r:id="rId30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2CC"/>
    <a:srgbClr val="4472C4"/>
    <a:srgbClr val="FFCCFF"/>
    <a:srgbClr val="FF99FF"/>
    <a:srgbClr val="8A3500"/>
    <a:srgbClr val="00FFFF"/>
    <a:srgbClr val="444444"/>
    <a:srgbClr val="B1953A"/>
    <a:srgbClr val="E7E6E6"/>
    <a:srgbClr val="F2F2F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90166" autoAdjust="0"/>
  </p:normalViewPr>
  <p:slideViewPr>
    <p:cSldViewPr snapToGrid="0">
      <p:cViewPr varScale="1">
        <p:scale>
          <a:sx n="109" d="100"/>
          <a:sy n="109" d="100"/>
        </p:scale>
        <p:origin x="941" y="96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tags" Target="tags/tag1.xml"/><Relationship Id="rId8" Type="http://schemas.openxmlformats.org/officeDocument/2006/relationships/slide" Target="slides/slide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3/31/2025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3/31/2025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3/31/2025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3/31/2025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3/31/2025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3/31/2025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6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5.png"/><Relationship Id="rId5" Type="http://schemas.openxmlformats.org/officeDocument/2006/relationships/image" Target="../media/image64.png"/><Relationship Id="rId4" Type="http://schemas.openxmlformats.org/officeDocument/2006/relationships/image" Target="../media/image6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1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680.png"/><Relationship Id="rId13" Type="http://schemas.openxmlformats.org/officeDocument/2006/relationships/image" Target="../media/image73.png"/><Relationship Id="rId18" Type="http://schemas.openxmlformats.org/officeDocument/2006/relationships/image" Target="../media/image77.png"/><Relationship Id="rId3" Type="http://schemas.openxmlformats.org/officeDocument/2006/relationships/image" Target="../media/image630.png"/><Relationship Id="rId21" Type="http://schemas.openxmlformats.org/officeDocument/2006/relationships/image" Target="../media/image81.png"/><Relationship Id="rId7" Type="http://schemas.openxmlformats.org/officeDocument/2006/relationships/image" Target="../media/image670.png"/><Relationship Id="rId12" Type="http://schemas.openxmlformats.org/officeDocument/2006/relationships/image" Target="../media/image720.png"/><Relationship Id="rId17" Type="http://schemas.openxmlformats.org/officeDocument/2006/relationships/image" Target="../media/image76.png"/><Relationship Id="rId2" Type="http://schemas.openxmlformats.org/officeDocument/2006/relationships/image" Target="../media/image72.png"/><Relationship Id="rId16" Type="http://schemas.openxmlformats.org/officeDocument/2006/relationships/image" Target="../media/image75.png"/><Relationship Id="rId20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60.png"/><Relationship Id="rId11" Type="http://schemas.openxmlformats.org/officeDocument/2006/relationships/image" Target="../media/image710.png"/><Relationship Id="rId5" Type="http://schemas.openxmlformats.org/officeDocument/2006/relationships/image" Target="../media/image650.png"/><Relationship Id="rId15" Type="http://schemas.openxmlformats.org/officeDocument/2006/relationships/image" Target="../media/image74.png"/><Relationship Id="rId10" Type="http://schemas.openxmlformats.org/officeDocument/2006/relationships/image" Target="../media/image700.png"/><Relationship Id="rId19" Type="http://schemas.openxmlformats.org/officeDocument/2006/relationships/image" Target="../media/image78.png"/><Relationship Id="rId4" Type="http://schemas.openxmlformats.org/officeDocument/2006/relationships/image" Target="../media/image640.png"/><Relationship Id="rId9" Type="http://schemas.openxmlformats.org/officeDocument/2006/relationships/image" Target="../media/image690.png"/><Relationship Id="rId14" Type="http://schemas.openxmlformats.org/officeDocument/2006/relationships/image" Target="../media/image431.png"/><Relationship Id="rId22" Type="http://schemas.openxmlformats.org/officeDocument/2006/relationships/image" Target="../media/image510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69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5.png"/><Relationship Id="rId2" Type="http://schemas.openxmlformats.org/officeDocument/2006/relationships/image" Target="../media/image8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13" Type="http://schemas.openxmlformats.org/officeDocument/2006/relationships/image" Target="../media/image430.png"/><Relationship Id="rId3" Type="http://schemas.openxmlformats.org/officeDocument/2006/relationships/image" Target="../media/image52.png"/><Relationship Id="rId7" Type="http://schemas.openxmlformats.org/officeDocument/2006/relationships/image" Target="../media/image370.png"/><Relationship Id="rId12" Type="http://schemas.openxmlformats.org/officeDocument/2006/relationships/image" Target="../media/image420.png"/><Relationship Id="rId2" Type="http://schemas.openxmlformats.org/officeDocument/2006/relationships/image" Target="../media/image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0.png"/><Relationship Id="rId11" Type="http://schemas.openxmlformats.org/officeDocument/2006/relationships/image" Target="../media/image410.png"/><Relationship Id="rId5" Type="http://schemas.openxmlformats.org/officeDocument/2006/relationships/image" Target="../media/image54.png"/><Relationship Id="rId15" Type="http://schemas.openxmlformats.org/officeDocument/2006/relationships/image" Target="../media/image450.png"/><Relationship Id="rId10" Type="http://schemas.openxmlformats.org/officeDocument/2006/relationships/image" Target="../media/image400.png"/><Relationship Id="rId4" Type="http://schemas.openxmlformats.org/officeDocument/2006/relationships/image" Target="../media/image53.png"/><Relationship Id="rId9" Type="http://schemas.openxmlformats.org/officeDocument/2006/relationships/image" Target="../media/image390.png"/><Relationship Id="rId14" Type="http://schemas.openxmlformats.org/officeDocument/2006/relationships/image" Target="../media/image440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E372AB-F1DC-679D-71E0-DB6BB06A73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Accepting, rejecting, and looping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an accepting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ends with a rejecting configuration,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In either of those cases,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. If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infinite, then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1DFFA12-3314-D1F0-5DB3-3D4C3F9A02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28017" y="1825625"/>
                <a:ext cx="11060349" cy="4351338"/>
              </a:xfrm>
              <a:blipFill>
                <a:blip r:embed="rId2"/>
                <a:stretch>
                  <a:fillRect l="-992" r="-7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597E8C-EC05-CA66-457B-94B441C7B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94626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D83C5-9FA0-7395-86AB-47BFC323F2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</p:spPr>
            <p:txBody>
              <a:bodyPr/>
              <a:lstStyle/>
              <a:p>
                <a:r>
                  <a:rPr lang="en-US" dirty="0"/>
                  <a:t>Suppose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/>
                  <a:t> is the </a:t>
                </a:r>
                <a:r>
                  <a:rPr lang="en-US" dirty="0">
                    <a:solidFill>
                      <a:schemeClr val="accent1"/>
                    </a:solidFill>
                  </a:rPr>
                  <a:t>running time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then its running time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steps </a:t>
                </a:r>
                <a:r>
                  <a:rPr lang="en-US" dirty="0"/>
                  <a:t>if the running time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at most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</m:oMath>
                </a14:m>
                <a:endParaRPr lang="en-US" dirty="0"/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F681B77-4019-AE23-932C-BCBB08651F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10105417" cy="4351338"/>
              </a:xfrm>
              <a:blipFill>
                <a:blip r:embed="rId2"/>
                <a:stretch>
                  <a:fillRect l="-108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F482EF-6CEE-1787-EA54-624E27495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A picture containing clock&#10;&#10;Description automatically generated">
            <a:extLst>
              <a:ext uri="{FF2B5EF4-FFF2-40B4-BE49-F238E27FC236}">
                <a16:creationId xmlns:a16="http://schemas.microsoft.com/office/drawing/2014/main" id="{C2CAD532-F7A4-C23A-B089-5FFC903FEFA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215846" y="367156"/>
            <a:ext cx="1078185" cy="10781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579456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FA1F8D-EFC5-9D7D-4A13-EC06788056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Space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17161" y="1615170"/>
                <a:ext cx="11700668" cy="4875674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space used</a:t>
                </a:r>
                <a:r>
                  <a:rPr lang="en-US" dirty="0"/>
                  <a:t>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number of cells that are “used”</a:t>
                </a:r>
              </a:p>
              <a:p>
                <a:pPr lvl="1"/>
                <a:r>
                  <a:rPr lang="en-US" dirty="0"/>
                  <a:t>I.e., the head visits the cell OR the cell initially contains an input bit</a:t>
                </a:r>
              </a:p>
              <a:p>
                <a:pPr lvl="1"/>
                <a:r>
                  <a:rPr lang="en-US" dirty="0"/>
                  <a:t>(Can be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dirty="0"/>
                  <a:t>)</a:t>
                </a:r>
              </a:p>
              <a:p>
                <a:r>
                  <a:rPr lang="en-US" dirty="0"/>
                  <a:t>Formally,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(finite or infinite)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The space used by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max</m:t>
                            </m:r>
                          </m:e>
                          <m:lim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lim>
                        </m:limLow>
                      </m:fName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d>
                          <m:dPr>
                            <m:begChr m:val="|"/>
                            <m:endChr m:val="|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func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B85E58-20E6-2C15-467E-5E880D1980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17161" y="1615170"/>
                <a:ext cx="11700668" cy="4875674"/>
              </a:xfrm>
              <a:blipFill>
                <a:blip r:embed="rId2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72F95E9-D3E2-E496-B5C1-75769AEF24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1E3BDFF1-F554-B55B-9B55-440AE59B5257}"/>
              </a:ext>
            </a:extLst>
          </p:cNvPr>
          <p:cNvGrpSpPr/>
          <p:nvPr/>
        </p:nvGrpSpPr>
        <p:grpSpPr>
          <a:xfrm>
            <a:off x="3976035" y="2843944"/>
            <a:ext cx="7267433" cy="2657374"/>
            <a:chOff x="4602804" y="3977893"/>
            <a:chExt cx="7267433" cy="2657374"/>
          </a:xfrm>
        </p:grpSpPr>
        <p:sp>
          <p:nvSpPr>
            <p:cNvPr id="10" name="Rectangle 9">
              <a:extLst>
                <a:ext uri="{FF2B5EF4-FFF2-40B4-BE49-F238E27FC236}">
                  <a16:creationId xmlns:a16="http://schemas.microsoft.com/office/drawing/2014/main" id="{1C4405F1-D4FE-51A9-D5E1-BEB9489F2835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sp>
          <p:nvSpPr>
            <p:cNvPr id="11" name="Hexagon 10">
              <a:extLst>
                <a:ext uri="{FF2B5EF4-FFF2-40B4-BE49-F238E27FC236}">
                  <a16:creationId xmlns:a16="http://schemas.microsoft.com/office/drawing/2014/main" id="{E4D24831-1230-DDCD-0569-923056DE18CA}"/>
                </a:ext>
              </a:extLst>
            </p:cNvPr>
            <p:cNvSpPr/>
            <p:nvPr/>
          </p:nvSpPr>
          <p:spPr>
            <a:xfrm>
              <a:off x="4702115" y="4071809"/>
              <a:ext cx="7053278" cy="606055"/>
            </a:xfrm>
            <a:prstGeom prst="hexagon">
              <a:avLst>
                <a:gd name="adj" fmla="val 60088"/>
                <a:gd name="vf" fmla="val 115470"/>
              </a:avLst>
            </a:prstGeom>
            <a:solidFill>
              <a:schemeClr val="accent4">
                <a:lumMod val="20000"/>
                <a:lumOff val="80000"/>
              </a:schemeClr>
            </a:solidFill>
            <a:ln w="38100">
              <a:solidFill>
                <a:schemeClr val="tx1"/>
              </a:solidFill>
            </a:ln>
            <a:effectLst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800" b="1" dirty="0">
                  <a:solidFill>
                    <a:schemeClr val="tx1"/>
                  </a:solidFill>
                </a:rPr>
                <a:t>Which of the following statements is </a:t>
              </a:r>
              <a:r>
                <a:rPr lang="en-US" sz="1800" b="1" u="sng" dirty="0">
                  <a:solidFill>
                    <a:schemeClr val="tx1"/>
                  </a:solidFill>
                </a:rPr>
                <a:t>false</a:t>
              </a:r>
              <a:r>
                <a:rPr lang="en-US" sz="1800" b="1" dirty="0">
                  <a:solidFill>
                    <a:schemeClr val="tx1"/>
                  </a:solidFill>
                </a:rPr>
                <a:t>?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C71DE440-73C6-DA4F-EDCF-C22A68D53663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/>
              <p:nvPr/>
            </p:nvSpPr>
            <p:spPr>
              <a:xfrm>
                <a:off x="4062228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finite amount of 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3" name="Hexagon 12">
                <a:extLst>
                  <a:ext uri="{FF2B5EF4-FFF2-40B4-BE49-F238E27FC236}">
                    <a16:creationId xmlns:a16="http://schemas.microsoft.com/office/drawing/2014/main" id="{AC97BB94-1277-BDED-AF89-E38E725EDD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28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3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/>
              <p:nvPr/>
            </p:nvSpPr>
            <p:spPr>
              <a:xfrm>
                <a:off x="4062228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Space used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is at most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</m:d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+1+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running time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4" name="Hexagon 13">
                <a:extLst>
                  <a:ext uri="{FF2B5EF4-FFF2-40B4-BE49-F238E27FC236}">
                    <a16:creationId xmlns:a16="http://schemas.microsoft.com/office/drawing/2014/main" id="{BA1CE2E2-83B8-7B78-C320-13941DE8F07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2228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4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/>
              <p:nvPr/>
            </p:nvSpPr>
            <p:spPr>
              <a:xfrm>
                <a:off x="7617934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:r>
                  <a:rPr lang="en-US" sz="16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within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|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steps,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then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5" name="Hexagon 14">
                <a:extLst>
                  <a:ext uri="{FF2B5EF4-FFF2-40B4-BE49-F238E27FC236}">
                    <a16:creationId xmlns:a16="http://schemas.microsoft.com/office/drawing/2014/main" id="{0E912C5A-3D20-682E-E690-30A7980C93D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934" y="36738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 b="-7619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/>
              <p:nvPr/>
            </p:nvSpPr>
            <p:spPr>
              <a:xfrm>
                <a:off x="7617934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D:</a:t>
                </a:r>
                <a:r>
                  <a:rPr lang="en-US" sz="1600" dirty="0">
                    <a:solidFill>
                      <a:schemeClr val="tx1"/>
                    </a:solidFill>
                  </a:rPr>
                  <a:t> If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uses a finite amount of</a:t>
                </a:r>
                <a:br>
                  <a:rPr lang="en-US" sz="1600" dirty="0">
                    <a:solidFill>
                      <a:schemeClr val="tx1"/>
                    </a:solidFill>
                  </a:rPr>
                </a:br>
                <a:r>
                  <a:rPr lang="en-US" sz="1600" dirty="0">
                    <a:solidFill>
                      <a:schemeClr val="tx1"/>
                    </a:solidFill>
                  </a:rPr>
                  <a:t>space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sz="1600" dirty="0">
                    <a:solidFill>
                      <a:schemeClr val="tx1"/>
                    </a:solidFill>
                  </a:rPr>
                  <a:t> halts on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6" name="Hexagon 15">
                <a:extLst>
                  <a:ext uri="{FF2B5EF4-FFF2-40B4-BE49-F238E27FC236}">
                    <a16:creationId xmlns:a16="http://schemas.microsoft.com/office/drawing/2014/main" id="{AC6B3658-3195-131F-B0E7-983AFCFFF4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17934" y="4397289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 b="-7547"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542558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33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34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36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7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38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39" dur="50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41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4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5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46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47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8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49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0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51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52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5" dur="5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6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9" dur="5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3" grpId="1" animBg="1"/>
      <p:bldP spid="14" grpId="0" animBg="1"/>
      <p:bldP spid="14" grpId="1" animBg="1"/>
      <p:bldP spid="15" grpId="0" animBg="1"/>
      <p:bldP spid="15" grpId="1" animBg="1"/>
      <p:bldP spid="1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Parallelogram 2">
            <a:extLst>
              <a:ext uri="{FF2B5EF4-FFF2-40B4-BE49-F238E27FC236}">
                <a16:creationId xmlns:a16="http://schemas.microsoft.com/office/drawing/2014/main" id="{E070754E-375E-F777-503C-7F72DC927CC3}"/>
              </a:ext>
            </a:extLst>
          </p:cNvPr>
          <p:cNvSpPr/>
          <p:nvPr/>
        </p:nvSpPr>
        <p:spPr>
          <a:xfrm>
            <a:off x="6096000" y="3086254"/>
            <a:ext cx="2006009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697740" y="1890193"/>
            <a:ext cx="2712614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0321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1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5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67441E4-6189-A556-99A4-33722A50B6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Languages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 binary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is a set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Each language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represents a distinct computational </a:t>
                </a:r>
                <a:r>
                  <a:rPr lang="en-US" dirty="0">
                    <a:solidFill>
                      <a:schemeClr val="accent1"/>
                    </a:solidFill>
                  </a:rPr>
                  <a:t>problem</a:t>
                </a:r>
                <a:r>
                  <a:rPr lang="en-US" dirty="0"/>
                  <a:t>: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figure out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”</a:t>
                </a:r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DA7CD0-25B6-E26D-98EB-B566C3B05D6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0485" y="1615167"/>
                <a:ext cx="10951029" cy="4785633"/>
              </a:xfrm>
              <a:blipFill>
                <a:blip r:embed="rId2"/>
                <a:stretch>
                  <a:fillRect l="-1002" r="-22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57CFFFC-9346-7950-6F27-B85134B4BE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828292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565275-BE8B-35FB-08DC-6B03BC343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Deciding a language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Turing machine and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decides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if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and</a:t>
                </a:r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rejects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This is a mathematical model of what it means to “</a:t>
                </a:r>
                <a:r>
                  <a:rPr lang="en-US" dirty="0">
                    <a:solidFill>
                      <a:schemeClr val="accent1"/>
                    </a:solidFill>
                  </a:rPr>
                  <a:t>solve a problem</a:t>
                </a:r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B765B10-805D-C649-CE7C-7F176074792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1CF22C5-ABC5-315D-CCA7-DF046140CE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55978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AF1015-7A63-CCFE-CA8F-F46E212D71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Palindromes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8799" y="1825625"/>
                <a:ext cx="11067143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same forward and backward.”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PALINDROMES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the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same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forward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backward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47E7823-8931-F78B-6EA3-5B497E498E9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8799" y="1825625"/>
                <a:ext cx="11067143" cy="4351338"/>
              </a:xfrm>
              <a:blipFill>
                <a:blip r:embed="rId2"/>
                <a:stretch>
                  <a:fillRect l="-99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440D13F-6185-D191-65AC-4CB74E1279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8684439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630612" y="366152"/>
                <a:ext cx="11299372" cy="1325563"/>
              </a:xfrm>
            </p:spPr>
            <p:txBody>
              <a:bodyPr/>
              <a:lstStyle/>
              <a:p>
                <a:r>
                  <a:rPr lang="en-US" dirty="0"/>
                  <a:t>Example: A TM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PALINDROMES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39E3C562-47B8-5BB4-BA91-BD765163C80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630612" y="366152"/>
                <a:ext cx="11299372" cy="1325563"/>
              </a:xfrm>
              <a:blipFill>
                <a:blip r:embed="rId2"/>
                <a:stretch>
                  <a:fillRect l="-215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B6F0F8F-369C-CBA7-36C0-122BB67E9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/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ED853A8E-E081-55AA-4046-7C9BA7C1C22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896" y="3517680"/>
                <a:ext cx="574159" cy="574159"/>
              </a:xfrm>
              <a:prstGeom prst="ellipse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/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2EBC902-C34F-F911-0AAC-928F17701C5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2384010"/>
                <a:ext cx="574159" cy="574159"/>
              </a:xfrm>
              <a:prstGeom prst="ellipse">
                <a:avLst/>
              </a:prstGeom>
              <a:blipFill>
                <a:blip r:embed="rId4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/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2E092D42-F9A0-3D87-C0A2-63F835D582B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75817" y="4620392"/>
                <a:ext cx="574159" cy="574159"/>
              </a:xfrm>
              <a:prstGeom prst="ellipse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/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Oval 45">
                <a:extLst>
                  <a:ext uri="{FF2B5EF4-FFF2-40B4-BE49-F238E27FC236}">
                    <a16:creationId xmlns:a16="http://schemas.microsoft.com/office/drawing/2014/main" id="{1CD80FAA-2176-A34C-2E44-599DBB4AB0C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2402561"/>
                <a:ext cx="574159" cy="574159"/>
              </a:xfrm>
              <a:prstGeom prst="ellipse">
                <a:avLst/>
              </a:prstGeom>
              <a:blipFill>
                <a:blip r:embed="rId6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/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ℓ</m:t>
                          </m:r>
                        </m:e>
                        <m:sub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D764717D-BD9A-363F-8352-1D069BB9E39E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87608" y="4620392"/>
                <a:ext cx="574159" cy="574159"/>
              </a:xfrm>
              <a:prstGeom prst="ellipse">
                <a:avLst/>
              </a:prstGeom>
              <a:blipFill>
                <a:blip r:embed="rId7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/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ℓ</m:t>
                      </m:r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8" name="Oval 47">
                <a:extLst>
                  <a:ext uri="{FF2B5EF4-FFF2-40B4-BE49-F238E27FC236}">
                    <a16:creationId xmlns:a16="http://schemas.microsoft.com/office/drawing/2014/main" id="{C1030C4A-9613-B05B-31DB-23D3D0B3D0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06139" y="3517680"/>
                <a:ext cx="574159" cy="574159"/>
              </a:xfrm>
              <a:prstGeom prst="ellipse">
                <a:avLst/>
              </a:prstGeom>
              <a:blipFill>
                <a:blip r:embed="rId8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/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reject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9" name="Oval 48">
                <a:extLst>
                  <a:ext uri="{FF2B5EF4-FFF2-40B4-BE49-F238E27FC236}">
                    <a16:creationId xmlns:a16="http://schemas.microsoft.com/office/drawing/2014/main" id="{82E5A2D2-2FA1-93CA-02ED-04D233D2C18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34399" y="3347558"/>
                <a:ext cx="914401" cy="914401"/>
              </a:xfrm>
              <a:prstGeom prst="ellipse">
                <a:avLst/>
              </a:prstGeom>
              <a:blipFill>
                <a:blip r:embed="rId9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/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𝑞</m:t>
                          </m:r>
                        </m:e>
                        <m:sub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accept</m:t>
                          </m:r>
                        </m:sub>
                      </m:sSub>
                    </m:oMath>
                  </m:oMathPara>
                </a14:m>
                <a:endParaRPr lang="en-US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8120A06D-8C62-AE2A-B950-C5A280031035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13371" y="4737350"/>
                <a:ext cx="914401" cy="914401"/>
              </a:xfrm>
              <a:prstGeom prst="ellipse">
                <a:avLst/>
              </a:prstGeom>
              <a:blipFill>
                <a:blip r:embed="rId10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AD516DC4-177E-A7BB-B0AA-67EAB7953C24}"/>
              </a:ext>
            </a:extLst>
          </p:cNvPr>
          <p:cNvCxnSpPr>
            <a:stCxn id="43" idx="7"/>
            <a:endCxn id="44" idx="3"/>
          </p:cNvCxnSpPr>
          <p:nvPr/>
        </p:nvCxnSpPr>
        <p:spPr>
          <a:xfrm flipV="1">
            <a:off x="4428971" y="2874085"/>
            <a:ext cx="830930" cy="727679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/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2" name="TextBox 51">
                <a:extLst>
                  <a:ext uri="{FF2B5EF4-FFF2-40B4-BE49-F238E27FC236}">
                    <a16:creationId xmlns:a16="http://schemas.microsoft.com/office/drawing/2014/main" id="{AB02D1A0-8247-53C0-DB70-8CC5DEDBD7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098075">
                <a:off x="4188270" y="2962633"/>
                <a:ext cx="1105786" cy="3077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F46CE1B1-86D7-839C-F68B-A23C9E4C19E3}"/>
              </a:ext>
            </a:extLst>
          </p:cNvPr>
          <p:cNvCxnSpPr>
            <a:cxnSpLocks/>
            <a:stCxn id="43" idx="5"/>
            <a:endCxn id="45" idx="1"/>
          </p:cNvCxnSpPr>
          <p:nvPr/>
        </p:nvCxnSpPr>
        <p:spPr>
          <a:xfrm>
            <a:off x="4428971" y="4007755"/>
            <a:ext cx="830930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/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4" name="TextBox 53">
                <a:extLst>
                  <a:ext uri="{FF2B5EF4-FFF2-40B4-BE49-F238E27FC236}">
                    <a16:creationId xmlns:a16="http://schemas.microsoft.com/office/drawing/2014/main" id="{D9667122-EA6B-2E54-6E92-45D74AB1DCF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2464596">
                <a:off x="4373440" y="4071293"/>
                <a:ext cx="1105786" cy="3077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8A3B1F3B-5A02-C9FB-764B-422A53ADA180}"/>
              </a:ext>
            </a:extLst>
          </p:cNvPr>
          <p:cNvCxnSpPr>
            <a:cxnSpLocks/>
            <a:stCxn id="43" idx="3"/>
            <a:endCxn id="50" idx="7"/>
          </p:cNvCxnSpPr>
          <p:nvPr/>
        </p:nvCxnSpPr>
        <p:spPr>
          <a:xfrm flipH="1">
            <a:off x="3393861" y="4007755"/>
            <a:ext cx="629119" cy="863506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/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6" name="TextBox 55">
                <a:extLst>
                  <a:ext uri="{FF2B5EF4-FFF2-40B4-BE49-F238E27FC236}">
                    <a16:creationId xmlns:a16="http://schemas.microsoft.com/office/drawing/2014/main" id="{E88B64FA-3509-B840-AAE8-35771384399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34807">
                <a:off x="3055802" y="4178165"/>
                <a:ext cx="1105786" cy="3077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B3ED25FC-DC86-350C-6567-80CA01A8B7B1}"/>
              </a:ext>
            </a:extLst>
          </p:cNvPr>
          <p:cNvCxnSpPr>
            <a:cxnSpLocks/>
            <a:stCxn id="44" idx="6"/>
            <a:endCxn id="46" idx="2"/>
          </p:cNvCxnSpPr>
          <p:nvPr/>
        </p:nvCxnSpPr>
        <p:spPr>
          <a:xfrm>
            <a:off x="5749976" y="2671090"/>
            <a:ext cx="1437632" cy="1855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21FB1B38-2728-C9F0-BE55-F4B30A5887FB}"/>
              </a:ext>
            </a:extLst>
          </p:cNvPr>
          <p:cNvCxnSpPr>
            <a:cxnSpLocks/>
            <a:stCxn id="45" idx="6"/>
            <a:endCxn id="47" idx="2"/>
          </p:cNvCxnSpPr>
          <p:nvPr/>
        </p:nvCxnSpPr>
        <p:spPr>
          <a:xfrm>
            <a:off x="5749976" y="4907472"/>
            <a:ext cx="1437632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/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59" name="TextBox 58">
                <a:extLst>
                  <a:ext uri="{FF2B5EF4-FFF2-40B4-BE49-F238E27FC236}">
                    <a16:creationId xmlns:a16="http://schemas.microsoft.com/office/drawing/2014/main" id="{1513FC45-D7A9-DFB0-1760-E94EBFF765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8884" y="2381863"/>
                <a:ext cx="1105786" cy="307777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/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C3F63883-A839-5916-F46B-D67C427D01A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27276" y="4589347"/>
                <a:ext cx="1105786" cy="307777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1" name="Arc 60">
            <a:extLst>
              <a:ext uri="{FF2B5EF4-FFF2-40B4-BE49-F238E27FC236}">
                <a16:creationId xmlns:a16="http://schemas.microsoft.com/office/drawing/2014/main" id="{F4087BED-C755-0570-3AE4-BEA530362BA1}"/>
              </a:ext>
            </a:extLst>
          </p:cNvPr>
          <p:cNvSpPr/>
          <p:nvPr/>
        </p:nvSpPr>
        <p:spPr>
          <a:xfrm>
            <a:off x="5301442" y="2030361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/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2" name="TextBox 61">
                <a:extLst>
                  <a:ext uri="{FF2B5EF4-FFF2-40B4-BE49-F238E27FC236}">
                    <a16:creationId xmlns:a16="http://schemas.microsoft.com/office/drawing/2014/main" id="{018E53B6-2C6D-C00A-DC34-7860A2C074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169068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3" name="Arc 62">
            <a:extLst>
              <a:ext uri="{FF2B5EF4-FFF2-40B4-BE49-F238E27FC236}">
                <a16:creationId xmlns:a16="http://schemas.microsoft.com/office/drawing/2014/main" id="{0374DB38-75B1-805A-DDC0-3813D8D7C082}"/>
              </a:ext>
            </a:extLst>
          </p:cNvPr>
          <p:cNvSpPr/>
          <p:nvPr/>
        </p:nvSpPr>
        <p:spPr>
          <a:xfrm flipV="1">
            <a:off x="5301442" y="4848599"/>
            <a:ext cx="318479" cy="751289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/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4" name="TextBox 63">
                <a:extLst>
                  <a:ext uri="{FF2B5EF4-FFF2-40B4-BE49-F238E27FC236}">
                    <a16:creationId xmlns:a16="http://schemas.microsoft.com/office/drawing/2014/main" id="{2CAEE1C0-79C5-F069-3486-9092E23ECD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7994" y="5629368"/>
                <a:ext cx="1391474" cy="307777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EB1CC3FC-AFB4-5697-02D3-E1DA4BF2BF76}"/>
              </a:ext>
            </a:extLst>
          </p:cNvPr>
          <p:cNvCxnSpPr>
            <a:cxnSpLocks/>
            <a:stCxn id="46" idx="5"/>
            <a:endCxn id="49" idx="1"/>
          </p:cNvCxnSpPr>
          <p:nvPr/>
        </p:nvCxnSpPr>
        <p:spPr>
          <a:xfrm>
            <a:off x="7677683" y="2892636"/>
            <a:ext cx="990627" cy="588833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0EE04492-5AAC-149F-95BF-023D82A849CC}"/>
              </a:ext>
            </a:extLst>
          </p:cNvPr>
          <p:cNvCxnSpPr>
            <a:cxnSpLocks/>
            <a:stCxn id="47" idx="7"/>
            <a:endCxn id="49" idx="3"/>
          </p:cNvCxnSpPr>
          <p:nvPr/>
        </p:nvCxnSpPr>
        <p:spPr>
          <a:xfrm flipV="1">
            <a:off x="7677683" y="4128048"/>
            <a:ext cx="990627" cy="5764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/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1→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7" name="TextBox 66">
                <a:extLst>
                  <a:ext uri="{FF2B5EF4-FFF2-40B4-BE49-F238E27FC236}">
                    <a16:creationId xmlns:a16="http://schemas.microsoft.com/office/drawing/2014/main" id="{1B8E2E62-0C17-40B6-393C-C07F0176C9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796515">
                <a:off x="7620102" y="2868443"/>
                <a:ext cx="1105786" cy="307777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/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0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68" name="TextBox 67">
                <a:extLst>
                  <a:ext uri="{FF2B5EF4-FFF2-40B4-BE49-F238E27FC236}">
                    <a16:creationId xmlns:a16="http://schemas.microsoft.com/office/drawing/2014/main" id="{6B446AD0-C04B-93F9-83D0-CFFBD56A95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819155">
                <a:off x="7536405" y="4124642"/>
                <a:ext cx="1105786" cy="307777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9" name="Straight Arrow Connector 68">
            <a:extLst>
              <a:ext uri="{FF2B5EF4-FFF2-40B4-BE49-F238E27FC236}">
                <a16:creationId xmlns:a16="http://schemas.microsoft.com/office/drawing/2014/main" id="{A8B66DFD-42A2-4D95-0D18-C0E1C27E819C}"/>
              </a:ext>
            </a:extLst>
          </p:cNvPr>
          <p:cNvCxnSpPr>
            <a:cxnSpLocks/>
            <a:stCxn id="46" idx="3"/>
            <a:endCxn id="48" idx="7"/>
          </p:cNvCxnSpPr>
          <p:nvPr/>
        </p:nvCxnSpPr>
        <p:spPr>
          <a:xfrm flipH="1">
            <a:off x="6196214" y="2892636"/>
            <a:ext cx="1075478" cy="709128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/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C0E53CF-6AF8-9D77-56CE-9B30062B02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9620914">
                <a:off x="6147758" y="2962632"/>
                <a:ext cx="1105786" cy="307777"/>
              </a:xfrm>
              <a:prstGeom prst="rect">
                <a:avLst/>
              </a:prstGeom>
              <a:blipFill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BE908ABF-5C2D-F11F-385A-1114346F66D5}"/>
              </a:ext>
            </a:extLst>
          </p:cNvPr>
          <p:cNvCxnSpPr>
            <a:cxnSpLocks/>
            <a:stCxn id="47" idx="1"/>
            <a:endCxn id="48" idx="5"/>
          </p:cNvCxnSpPr>
          <p:nvPr/>
        </p:nvCxnSpPr>
        <p:spPr>
          <a:xfrm flipH="1" flipV="1">
            <a:off x="6196214" y="4007755"/>
            <a:ext cx="1075478" cy="696721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/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>
                          <a:latin typeface="Cambria Math" panose="02040503050406030204" pitchFamily="18" charset="0"/>
                        </a:rPr>
                        <m:t>1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,⊔ → ⊔,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2" name="TextBox 71">
                <a:extLst>
                  <a:ext uri="{FF2B5EF4-FFF2-40B4-BE49-F238E27FC236}">
                    <a16:creationId xmlns:a16="http://schemas.microsoft.com/office/drawing/2014/main" id="{9741EF54-2427-ECE5-3FB0-62A45CE0EA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 rot="1831076">
                <a:off x="6305078" y="4135161"/>
                <a:ext cx="1105786" cy="307777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3" name="Arc 72">
            <a:extLst>
              <a:ext uri="{FF2B5EF4-FFF2-40B4-BE49-F238E27FC236}">
                <a16:creationId xmlns:a16="http://schemas.microsoft.com/office/drawing/2014/main" id="{F0C2CA99-B9B2-1ABB-81DB-786139FF65E0}"/>
              </a:ext>
            </a:extLst>
          </p:cNvPr>
          <p:cNvSpPr/>
          <p:nvPr/>
        </p:nvSpPr>
        <p:spPr>
          <a:xfrm rot="5400000">
            <a:off x="6163201" y="3499026"/>
            <a:ext cx="318479" cy="630496"/>
          </a:xfrm>
          <a:prstGeom prst="arc">
            <a:avLst>
              <a:gd name="adj1" fmla="val 9318081"/>
              <a:gd name="adj2" fmla="val 178636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/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0,1←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L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4" name="TextBox 73">
                <a:extLst>
                  <a:ext uri="{FF2B5EF4-FFF2-40B4-BE49-F238E27FC236}">
                    <a16:creationId xmlns:a16="http://schemas.microsoft.com/office/drawing/2014/main" id="{EF46BF86-D285-3539-93C2-34567BC9628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57496" y="3635016"/>
                <a:ext cx="1105786" cy="307777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92786C0B-7E9B-5F7D-2FF1-8936C88E33BD}"/>
              </a:ext>
            </a:extLst>
          </p:cNvPr>
          <p:cNvCxnSpPr>
            <a:cxnSpLocks/>
            <a:stCxn id="48" idx="2"/>
            <a:endCxn id="43" idx="6"/>
          </p:cNvCxnSpPr>
          <p:nvPr/>
        </p:nvCxnSpPr>
        <p:spPr>
          <a:xfrm flipH="1">
            <a:off x="4513055" y="3804760"/>
            <a:ext cx="1193084" cy="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/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i="1" smtClean="0">
                          <a:latin typeface="Cambria Math" panose="02040503050406030204" pitchFamily="18" charset="0"/>
                        </a:rPr>
                        <m:t>⊔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 →</m:t>
                      </m:r>
                      <m:r>
                        <m:rPr>
                          <m:nor/>
                        </m:rPr>
                        <a:rPr lang="en-US" sz="1400" b="0" i="0" smtClean="0">
                          <a:latin typeface="Cambria Math" panose="02040503050406030204" pitchFamily="18" charset="0"/>
                        </a:rPr>
                        <m:t>R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188912A-077B-469C-E2B4-59B54DE7DEB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1454" y="3490646"/>
                <a:ext cx="1105786" cy="307777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05C3780-BCC0-23BB-FAE4-4C8DFD7FA762}"/>
              </a:ext>
            </a:extLst>
          </p:cNvPr>
          <p:cNvCxnSpPr>
            <a:cxnSpLocks/>
            <a:endCxn id="43" idx="1"/>
          </p:cNvCxnSpPr>
          <p:nvPr/>
        </p:nvCxnSpPr>
        <p:spPr>
          <a:xfrm>
            <a:off x="3246114" y="2990264"/>
            <a:ext cx="776866" cy="611500"/>
          </a:xfrm>
          <a:prstGeom prst="straightConnector1">
            <a:avLst/>
          </a:prstGeom>
          <a:ln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934689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7915D4-126E-6029-964E-CB8BFB2A6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Parity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determine whether the </a:t>
                </a:r>
                <a:r>
                  <a:rPr lang="en-US" dirty="0">
                    <a:solidFill>
                      <a:schemeClr val="accent1"/>
                    </a:solidFill>
                  </a:rPr>
                  <a:t>number of ones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even or odd</a:t>
                </a:r>
                <a:r>
                  <a:rPr lang="en-US" dirty="0"/>
                  <a:t>.”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PARITY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∈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has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an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odd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of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ones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1EB9F6A-99AC-8FDC-D26E-57DD8C3B00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3C700F9-655E-32CB-E567-C15250A39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300131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F8B4524B-ED87-2866-5453-810655C42DA1}"/>
              </a:ext>
            </a:extLst>
          </p:cNvPr>
          <p:cNvSpPr/>
          <p:nvPr/>
        </p:nvSpPr>
        <p:spPr>
          <a:xfrm>
            <a:off x="284480" y="4307840"/>
            <a:ext cx="11145520" cy="2255520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F81A-8B28-C5D9-706E-648C5E70BC0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A TM that 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835CF81A-8B28-C5D9-706E-648C5E70BC0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B12-6303-ED39-F85F-5896843890B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5430" y="1516744"/>
                <a:ext cx="11263084" cy="4974100"/>
              </a:xfrm>
            </p:spPr>
            <p:txBody>
              <a:bodyPr>
                <a:normAutofit fontScale="92500"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h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</m:oMath>
                </a14:m>
                <a:r>
                  <a:rPr lang="en-US" dirty="0"/>
                  <a:t>, and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𝛿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𝑞</m:t>
                              </m:r>
                            </m:e>
                            <m: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sub>
                          </m:sSub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𝑞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+</m:t>
                                      </m:r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𝑏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sub>
                                  </m:s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𝑏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r>
                                    <m:rPr>
                                      <m:nor/>
                                    </m:rPr>
                                    <a:rPr lang="en-US" b="0" i="0" smtClean="0">
                                      <a:latin typeface="Cambria Math" panose="02040503050406030204" pitchFamily="18" charset="0"/>
                                    </a:rPr>
                                    <m:t>R</m:t>
                                  </m:r>
                                </m:e>
                              </m:d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𝑏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 ⊔      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decides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PARITY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≔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{"/>
                                <m:endChr m:val="}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0, 1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∗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an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odd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of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ones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Proof sketch: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be the computation history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By induction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US" dirty="0"/>
                  <a:t>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US" dirty="0"/>
                  <a:t> for all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Consequently,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h</m:t>
                        </m:r>
                      </m:e>
                      <m:sub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+…+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8E88B12-6303-ED39-F85F-5896843890B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5430" y="1516744"/>
                <a:ext cx="11263084" cy="4974100"/>
              </a:xfrm>
              <a:blipFill>
                <a:blip r:embed="rId3"/>
                <a:stretch>
                  <a:fillRect l="-812" b="-220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000B3D-9057-BDFE-0E6F-6D5A6A352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1BDD7C0-CD70-CDC9-6F19-FF0A8E1E7D01}"/>
              </a:ext>
            </a:extLst>
          </p:cNvPr>
          <p:cNvSpPr txBox="1"/>
          <p:nvPr/>
        </p:nvSpPr>
        <p:spPr>
          <a:xfrm>
            <a:off x="9540240" y="2737786"/>
            <a:ext cx="20624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(Addition is mod 2)</a:t>
            </a:r>
          </a:p>
        </p:txBody>
      </p:sp>
    </p:spTree>
    <p:extLst>
      <p:ext uri="{BB962C8B-B14F-4D97-AF65-F5344CB8AC3E}">
        <p14:creationId xmlns:p14="http://schemas.microsoft.com/office/powerpoint/2010/main" val="42774276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3" grpId="0" uiExpand="1" build="p"/>
      <p:bldP spid="6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203580-FAA5-D517-CDBE-D2CD5B488F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485DF2-34D0-A7AD-6539-8C38F3AAB5D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368064" cy="4351338"/>
          </a:xfrm>
        </p:spPr>
        <p:txBody>
          <a:bodyPr/>
          <a:lstStyle/>
          <a:p>
            <a:r>
              <a:rPr lang="en-US" dirty="0"/>
              <a:t>Exercises 1-4 are available in Canvas (due on Tuesday)</a:t>
            </a:r>
          </a:p>
          <a:p>
            <a:r>
              <a:rPr lang="en-US" dirty="0"/>
              <a:t>If you aren’t officially enrolled, send me an email</a:t>
            </a:r>
          </a:p>
          <a:p>
            <a:r>
              <a:rPr lang="en-US" dirty="0"/>
              <a:t>Office hours (Thursday, Friday, Monday) are a good place to find study partners / homework collaborators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E656CCB-CBFA-7AC8-1E83-A8E674B3B0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480605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1C34B3-6959-55ED-1345-983A716A93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Primality testing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</p:spPr>
            <p:txBody>
              <a:bodyPr/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determine whether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prime.”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 denote the binary </a:t>
                </a:r>
                <a:r>
                  <a:rPr lang="en-US" dirty="0">
                    <a:solidFill>
                      <a:schemeClr val="accent1"/>
                    </a:solidFill>
                  </a:rPr>
                  <a:t>encoding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, i.e., the standard base-2 representation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6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=110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𝐾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 whereas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0, 1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lit/>
                          </m:rPr>
                          <a:rPr lang="en-US" i="1">
                            <a:latin typeface="Cambria Math" panose="02040503050406030204" pitchFamily="18" charset="0"/>
                          </a:rPr>
                          <m:t>}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PRIMES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prime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number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02FEC4D-D271-A4E2-DDB4-957CE4205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26571" y="1825625"/>
                <a:ext cx="11763829" cy="4351338"/>
              </a:xfrm>
              <a:blipFill>
                <a:blip r:embed="rId2"/>
                <a:stretch>
                  <a:fillRect l="-9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AE4828-344B-BBFC-311B-6F5F48CBC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3778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B7486B-34EC-0CAE-E534-BC89FE67E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Encoding the input as a string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87ADE92-2E4F-5163-8941-20AE60092C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0139" y="1910685"/>
            <a:ext cx="10602433" cy="4413017"/>
          </a:xfrm>
        </p:spPr>
        <p:txBody>
          <a:bodyPr>
            <a:normAutofit fontScale="92500" lnSpcReduction="10000"/>
          </a:bodyPr>
          <a:lstStyle/>
          <a:p>
            <a:r>
              <a:rPr lang="en-US" b="1" dirty="0"/>
              <a:t>OBJECTION:</a:t>
            </a:r>
            <a:r>
              <a:rPr lang="en-US" dirty="0"/>
              <a:t> “The fact that I have to </a:t>
            </a:r>
            <a:r>
              <a:rPr lang="en-US" dirty="0">
                <a:solidFill>
                  <a:schemeClr val="accent1"/>
                </a:solidFill>
              </a:rPr>
              <a:t>encode</a:t>
            </a:r>
            <a:r>
              <a:rPr lang="en-US" dirty="0"/>
              <a:t> the input</a:t>
            </a:r>
            <a:br>
              <a:rPr lang="en-US" dirty="0"/>
            </a:br>
            <a:r>
              <a:rPr lang="en-US" dirty="0"/>
              <a:t>before feeding it into a Turing machine seems </a:t>
            </a:r>
            <a:r>
              <a:rPr lang="en-US" dirty="0">
                <a:solidFill>
                  <a:schemeClr val="accent1"/>
                </a:solidFill>
              </a:rPr>
              <a:t>fishy</a:t>
            </a:r>
            <a:r>
              <a:rPr lang="en-US" dirty="0"/>
              <a:t>.”</a:t>
            </a:r>
          </a:p>
          <a:p>
            <a:r>
              <a:rPr lang="en-US" b="1" dirty="0"/>
              <a:t>RESPONSE: </a:t>
            </a:r>
            <a:r>
              <a:rPr lang="en-US" dirty="0"/>
              <a:t>The same is true of human computation!</a:t>
            </a:r>
          </a:p>
          <a:p>
            <a:r>
              <a:rPr lang="en-US" dirty="0"/>
              <a:t>We say, “Given a natural number, determine whether it is prime,” but is it truly possible to “give” someone an abstract concept such as a number?</a:t>
            </a:r>
          </a:p>
          <a:p>
            <a:r>
              <a:rPr lang="en-US" dirty="0"/>
              <a:t>Being pedantic, we could speak more precisely and say, “Given a piece of </a:t>
            </a:r>
            <a:r>
              <a:rPr lang="en-US" dirty="0">
                <a:solidFill>
                  <a:schemeClr val="accent1"/>
                </a:solidFill>
              </a:rPr>
              <a:t>text</a:t>
            </a:r>
            <a:r>
              <a:rPr lang="en-US" dirty="0"/>
              <a:t>, determine whether it </a:t>
            </a:r>
            <a:r>
              <a:rPr lang="en-US" dirty="0">
                <a:solidFill>
                  <a:schemeClr val="accent1"/>
                </a:solidFill>
              </a:rPr>
              <a:t>represents/encodes </a:t>
            </a:r>
            <a:r>
              <a:rPr lang="en-US" dirty="0"/>
              <a:t>a prime number”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15B2A2-DF1B-401B-F5E1-412ED42AFB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65C156E3-B706-61FB-F593-FC12E8959D10}"/>
              </a:ext>
            </a:extLst>
          </p:cNvPr>
          <p:cNvGrpSpPr/>
          <p:nvPr/>
        </p:nvGrpSpPr>
        <p:grpSpPr>
          <a:xfrm>
            <a:off x="8546445" y="417340"/>
            <a:ext cx="3848100" cy="2883652"/>
            <a:chOff x="8546445" y="417340"/>
            <a:chExt cx="3848100" cy="2883652"/>
          </a:xfrm>
        </p:grpSpPr>
        <p:pic>
          <p:nvPicPr>
            <p:cNvPr id="5" name="Picture 4" descr="A close-up of a pipe&#10;&#10;Description automatically generated">
              <a:extLst>
                <a:ext uri="{FF2B5EF4-FFF2-40B4-BE49-F238E27FC236}">
                  <a16:creationId xmlns:a16="http://schemas.microsoft.com/office/drawing/2014/main" id="{0C37650D-1AE4-1B24-EA11-066B960CDA8A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546445" y="417340"/>
              <a:ext cx="3065416" cy="2140925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1EBFA89B-5A11-575A-51FA-D92CCCB01C34}"/>
                </a:ext>
              </a:extLst>
            </p:cNvPr>
            <p:cNvSpPr txBox="1"/>
            <p:nvPr/>
          </p:nvSpPr>
          <p:spPr>
            <a:xfrm>
              <a:off x="8546445" y="2654661"/>
              <a:ext cx="3848100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“This is not a pipe.”</a:t>
              </a:r>
            </a:p>
            <a:p>
              <a:r>
                <a:rPr lang="en-US" dirty="0"/>
                <a:t>(1929 painting by René Magritte)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9926842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0F52C2-4543-DE7D-F30B-1D2973C188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Larger alphabets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A34C5B-D4B4-9E92-B1E3-732FC0D541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06437" y="1825625"/>
            <a:ext cx="11387797" cy="4364160"/>
          </a:xfrm>
        </p:spPr>
        <p:txBody>
          <a:bodyPr>
            <a:normAutofit/>
          </a:bodyPr>
          <a:lstStyle/>
          <a:p>
            <a:r>
              <a:rPr lang="en-US" b="1" dirty="0"/>
              <a:t>OBJECTION:</a:t>
            </a:r>
            <a:r>
              <a:rPr lang="en-US" dirty="0"/>
              <a:t> “Fine, the input needs to be encoded as a string. But why does it have to be a </a:t>
            </a:r>
            <a:r>
              <a:rPr lang="en-US" dirty="0">
                <a:solidFill>
                  <a:schemeClr val="accent1"/>
                </a:solidFill>
              </a:rPr>
              <a:t>binary</a:t>
            </a:r>
            <a:r>
              <a:rPr lang="en-US" dirty="0"/>
              <a:t> string? What about larger alphabets?”</a:t>
            </a:r>
          </a:p>
          <a:p>
            <a:r>
              <a:rPr lang="en-US" b="1" dirty="0"/>
              <a:t>RESPONSE 1:</a:t>
            </a:r>
            <a:r>
              <a:rPr lang="en-US" dirty="0"/>
              <a:t> The Turing machine definition can be modified to handle inputs over other alphabets</a:t>
            </a:r>
            <a:r>
              <a:rPr lang="en-US" b="1" dirty="0"/>
              <a:t>. </a:t>
            </a:r>
            <a:r>
              <a:rPr lang="en-US" dirty="0"/>
              <a:t>We focus on binary inputs </a:t>
            </a:r>
            <a:r>
              <a:rPr lang="en-US" dirty="0">
                <a:solidFill>
                  <a:schemeClr val="accent1"/>
                </a:solidFill>
              </a:rPr>
              <a:t>for simplicity’s sake</a:t>
            </a:r>
          </a:p>
          <a:p>
            <a:r>
              <a:rPr lang="en-US" b="1" dirty="0"/>
              <a:t>RESPONSE 2: </a:t>
            </a:r>
            <a:r>
              <a:rPr lang="en-US" dirty="0"/>
              <a:t>We can always </a:t>
            </a:r>
            <a:r>
              <a:rPr lang="en-US" dirty="0">
                <a:solidFill>
                  <a:schemeClr val="accent1"/>
                </a:solidFill>
              </a:rPr>
              <a:t>encode symbols</a:t>
            </a:r>
            <a:r>
              <a:rPr lang="en-US" dirty="0"/>
              <a:t> from other alphabets in binary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3B6E648-5C36-60C1-CA3F-EF025D6BC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6797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71D316-7F6C-1B78-4BD8-6572EC6A05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199" y="92301"/>
            <a:ext cx="10515600" cy="1325563"/>
          </a:xfrm>
        </p:spPr>
        <p:txBody>
          <a:bodyPr/>
          <a:lstStyle/>
          <a:p>
            <a:r>
              <a:rPr lang="en-US" dirty="0"/>
              <a:t>Example: ASCII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258A215-30C6-8CB1-F1E7-2DCDC8A33B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0A1E62ED-AA66-B20B-5F13-46FA04B4EB1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105765"/>
              </p:ext>
            </p:extLst>
          </p:nvPr>
        </p:nvGraphicFramePr>
        <p:xfrm>
          <a:off x="605976" y="1417864"/>
          <a:ext cx="10980047" cy="4901540"/>
        </p:xfrm>
        <a:graphic>
          <a:graphicData uri="http://schemas.openxmlformats.org/drawingml/2006/table">
            <a:tbl>
              <a:tblPr bandRow="1">
                <a:tableStyleId>{C083E6E3-FA7D-4D7B-A595-EF9225AFEA82}</a:tableStyleId>
              </a:tblPr>
              <a:tblGrid>
                <a:gridCol w="844619">
                  <a:extLst>
                    <a:ext uri="{9D8B030D-6E8A-4147-A177-3AD203B41FA5}">
                      <a16:colId xmlns:a16="http://schemas.microsoft.com/office/drawing/2014/main" val="4208651449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36117533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0993909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77001928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52720367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7235427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1861279563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66692762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2605920526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850714440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928623008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183018434"/>
                    </a:ext>
                  </a:extLst>
                </a:gridCol>
                <a:gridCol w="844619">
                  <a:extLst>
                    <a:ext uri="{9D8B030D-6E8A-4147-A177-3AD203B41FA5}">
                      <a16:colId xmlns:a16="http://schemas.microsoft.com/office/drawing/2014/main" val="3332463790"/>
                    </a:ext>
                  </a:extLst>
                </a:gridCol>
              </a:tblGrid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[NUL]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[SOH]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[STX]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[ETX]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[EOT]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[ENQ]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[ACK]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[BEL]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[BS]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[HT]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[LF]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[VT]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[FF]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813181558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193675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[CR]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[SO]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[SI]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[DLE]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[DC1]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[DC2]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[DC3]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[DC4]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[NAK]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[SYN]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[ETB]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[CAN]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[EM]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2867473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8586856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[ESC]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[FS]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[GS]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[RS]</a:t>
                      </a:r>
                      <a:endParaRPr lang="en-US" sz="1400" i="1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[US]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[SPACE]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!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"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#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$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%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&amp;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420166789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0689865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'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(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)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*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+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,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-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.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/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0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1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2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3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2491219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561285919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4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5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6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7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8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9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: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&lt;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=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&gt;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?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@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58542450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0110100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0111111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082999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A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G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H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M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95971008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02407062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N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T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U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X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Z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08791343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30446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[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\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]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^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_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`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a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b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c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d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e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f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g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251613195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1011011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1011111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99353627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h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i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j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k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l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m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n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o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p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q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r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s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t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266122761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1101000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1101111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538484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/>
                        <a:t>u</a:t>
                      </a:r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v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w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x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y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z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{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|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}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/>
                        <a:t>~</a:t>
                      </a:r>
                      <a:endParaRPr lang="en-US" sz="140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[DEL]</a:t>
                      </a:r>
                      <a:endParaRPr lang="en-US" sz="1400" i="1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70030680"/>
                  </a:ext>
                </a:extLst>
              </a:tr>
              <a:tr h="245077">
                <a:tc>
                  <a:txBody>
                    <a:bodyPr/>
                    <a:lstStyle/>
                    <a:p>
                      <a:pPr algn="ctr"/>
                      <a:r>
                        <a:rPr lang="en-US" sz="1400" dirty="0"/>
                        <a:t>1110101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1110111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1111011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1111101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1111110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/>
                        <a:t>1111111</a:t>
                      </a:r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marL="0" marR="0" marT="0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414513971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3265490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7C4D2D-7F59-0264-9AB8-7666D95E9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Another encoding example: Connectivity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-vertex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Formulating the problem as a language:</a:t>
                </a:r>
              </a:p>
              <a:p>
                <a:pPr lvl="1"/>
                <a:r>
                  <a:rPr lang="en-US" dirty="0"/>
                  <a:t>Let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denote the </a:t>
                </a:r>
                <a:r>
                  <a:rPr lang="en-US" dirty="0">
                    <a:solidFill>
                      <a:schemeClr val="accent1"/>
                    </a:solidFill>
                  </a:rPr>
                  <a:t>adjacency matrix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9A15E43-3767-7501-F4AC-D70D825E8EE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77364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34B7114-E2C1-A774-C07F-C68BAEC0D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AB250D3-38D9-1B7C-B694-6993094FD02E}"/>
              </a:ext>
            </a:extLst>
          </p:cNvPr>
          <p:cNvGrpSpPr/>
          <p:nvPr/>
        </p:nvGrpSpPr>
        <p:grpSpPr>
          <a:xfrm>
            <a:off x="8882743" y="2917371"/>
            <a:ext cx="2278743" cy="2208904"/>
            <a:chOff x="8882743" y="2917371"/>
            <a:chExt cx="2278743" cy="2208904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C3F7C493-C2FB-EB9E-E49E-F59C80F90C05}"/>
                </a:ext>
              </a:extLst>
            </p:cNvPr>
            <p:cNvSpPr/>
            <p:nvPr/>
          </p:nvSpPr>
          <p:spPr>
            <a:xfrm>
              <a:off x="8882743" y="3171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CA6F4FB2-4590-81EA-33C6-6818752E582E}"/>
                </a:ext>
              </a:extLst>
            </p:cNvPr>
            <p:cNvSpPr/>
            <p:nvPr/>
          </p:nvSpPr>
          <p:spPr>
            <a:xfrm>
              <a:off x="9688286" y="4448628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9EB2546E-ED06-8D35-98FF-D6278D2B58D1}"/>
                </a:ext>
              </a:extLst>
            </p:cNvPr>
            <p:cNvSpPr/>
            <p:nvPr/>
          </p:nvSpPr>
          <p:spPr>
            <a:xfrm>
              <a:off x="10580914" y="2917371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926CDCE5-AD4C-2070-E785-9964DCCB1413}"/>
                </a:ext>
              </a:extLst>
            </p:cNvPr>
            <p:cNvSpPr/>
            <p:nvPr/>
          </p:nvSpPr>
          <p:spPr>
            <a:xfrm>
              <a:off x="11023600" y="3766457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24AFA92-17C4-5007-CBB0-99BE1B34C6DA}"/>
                </a:ext>
              </a:extLst>
            </p:cNvPr>
            <p:cNvSpPr/>
            <p:nvPr/>
          </p:nvSpPr>
          <p:spPr>
            <a:xfrm>
              <a:off x="10820400" y="4988389"/>
              <a:ext cx="137886" cy="137886"/>
            </a:xfrm>
            <a:prstGeom prst="ellipse">
              <a:avLst/>
            </a:prstGeom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55B2AFD-441A-56DC-B6DB-A5ED3D1E24BD}"/>
                </a:ext>
              </a:extLst>
            </p:cNvPr>
            <p:cNvCxnSpPr>
              <a:cxnSpLocks/>
              <a:stCxn id="5" idx="7"/>
              <a:endCxn id="7" idx="2"/>
            </p:cNvCxnSpPr>
            <p:nvPr/>
          </p:nvCxnSpPr>
          <p:spPr>
            <a:xfrm flipV="1">
              <a:off x="9000436" y="2986314"/>
              <a:ext cx="1580478" cy="205250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01FE31A-041B-5F73-0610-8001279303B6}"/>
                </a:ext>
              </a:extLst>
            </p:cNvPr>
            <p:cNvCxnSpPr>
              <a:cxnSpLocks/>
              <a:stCxn id="7" idx="3"/>
              <a:endCxn id="6" idx="7"/>
            </p:cNvCxnSpPr>
            <p:nvPr/>
          </p:nvCxnSpPr>
          <p:spPr>
            <a:xfrm flipH="1">
              <a:off x="9805979" y="3035064"/>
              <a:ext cx="795128" cy="1433757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91D380E8-C83E-5A5E-24EB-44B0555B295E}"/>
                </a:ext>
              </a:extLst>
            </p:cNvPr>
            <p:cNvCxnSpPr>
              <a:cxnSpLocks/>
              <a:stCxn id="8" idx="2"/>
              <a:endCxn id="5" idx="6"/>
            </p:cNvCxnSpPr>
            <p:nvPr/>
          </p:nvCxnSpPr>
          <p:spPr>
            <a:xfrm flipH="1" flipV="1">
              <a:off x="9020629" y="3240314"/>
              <a:ext cx="2002971" cy="595086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1DC5860A-F358-67A9-49D5-9FE18B861F8D}"/>
                </a:ext>
              </a:extLst>
            </p:cNvPr>
            <p:cNvCxnSpPr>
              <a:cxnSpLocks/>
              <a:stCxn id="9" idx="0"/>
              <a:endCxn id="7" idx="4"/>
            </p:cNvCxnSpPr>
            <p:nvPr/>
          </p:nvCxnSpPr>
          <p:spPr>
            <a:xfrm flipH="1" flipV="1">
              <a:off x="10649857" y="3055257"/>
              <a:ext cx="239486" cy="1933132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Connector 21">
              <a:extLst>
                <a:ext uri="{FF2B5EF4-FFF2-40B4-BE49-F238E27FC236}">
                  <a16:creationId xmlns:a16="http://schemas.microsoft.com/office/drawing/2014/main" id="{99556D7F-9CBD-5D94-B017-6442659DA522}"/>
                </a:ext>
              </a:extLst>
            </p:cNvPr>
            <p:cNvCxnSpPr>
              <a:cxnSpLocks/>
              <a:stCxn id="9" idx="7"/>
              <a:endCxn id="8" idx="4"/>
            </p:cNvCxnSpPr>
            <p:nvPr/>
          </p:nvCxnSpPr>
          <p:spPr>
            <a:xfrm flipV="1">
              <a:off x="10938093" y="3904343"/>
              <a:ext cx="154450" cy="1104239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AB259C81-5F45-E31F-1AA3-3C7965267ECF}"/>
                </a:ext>
              </a:extLst>
            </p:cNvPr>
            <p:cNvCxnSpPr>
              <a:cxnSpLocks/>
              <a:stCxn id="9" idx="1"/>
              <a:endCxn id="5" idx="5"/>
            </p:cNvCxnSpPr>
            <p:nvPr/>
          </p:nvCxnSpPr>
          <p:spPr>
            <a:xfrm flipH="1" flipV="1">
              <a:off x="9000436" y="3289064"/>
              <a:ext cx="1840157" cy="1719518"/>
            </a:xfrm>
            <a:prstGeom prst="lin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6775830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428B4F-F830-899C-6F0F-4F643E89E9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Multiple possible encodings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B0E725-A096-FD42-BFD1-3DCA30C9190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OBJECTION:</a:t>
            </a:r>
            <a:r>
              <a:rPr lang="en-US" dirty="0"/>
              <a:t> “Why are we using adjacency </a:t>
            </a:r>
            <a:r>
              <a:rPr lang="en-US" dirty="0">
                <a:solidFill>
                  <a:schemeClr val="accent1"/>
                </a:solidFill>
              </a:rPr>
              <a:t>matrices</a:t>
            </a:r>
            <a:r>
              <a:rPr lang="en-US" dirty="0"/>
              <a:t> instead of adjacency </a:t>
            </a:r>
            <a:r>
              <a:rPr lang="en-US" dirty="0">
                <a:solidFill>
                  <a:schemeClr val="accent1"/>
                </a:solidFill>
              </a:rPr>
              <a:t>lists</a:t>
            </a:r>
            <a:r>
              <a:rPr lang="en-US" dirty="0"/>
              <a:t>?”</a:t>
            </a:r>
          </a:p>
          <a:p>
            <a:r>
              <a:rPr lang="en-US" b="1" dirty="0"/>
              <a:t>RESPONSE:</a:t>
            </a:r>
            <a:r>
              <a:rPr lang="en-US" dirty="0"/>
              <a:t> It doesn’t matter much which encoding we use, because it is not hard to </a:t>
            </a:r>
            <a:r>
              <a:rPr lang="en-US" dirty="0">
                <a:solidFill>
                  <a:schemeClr val="accent1"/>
                </a:solidFill>
              </a:rPr>
              <a:t>convert between </a:t>
            </a:r>
            <a:r>
              <a:rPr lang="en-US" dirty="0"/>
              <a:t>the two encodings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8FB66C1-9098-5773-F6C1-50214D642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958123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BE1B1-7BE9-F1E2-18DF-FFB496FA41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94216"/>
            <a:ext cx="10515600" cy="1325563"/>
          </a:xfrm>
        </p:spPr>
        <p:txBody>
          <a:bodyPr/>
          <a:lstStyle/>
          <a:p>
            <a:r>
              <a:rPr lang="en-US" dirty="0"/>
              <a:t>Encoding other things as strings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General convention: If</a:t>
                </a:r>
                <a:r>
                  <a:rPr lang="en-US" b="0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any mathematical object that can be written down </a:t>
                </a:r>
                <a:r>
                  <a:rPr lang="en-US" dirty="0"/>
                  <a:t>(a number, a graph, a polynomial, …), then we use the notation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to denote some “reasonable” encoding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</m:oMath>
                </a14:m>
                <a:r>
                  <a:rPr lang="en-US" dirty="0"/>
                  <a:t> as a binary string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It typically doesn’t matter which specific encoding we use, provided we choose something </a:t>
                </a:r>
                <a:r>
                  <a:rPr lang="en-US" dirty="0">
                    <a:solidFill>
                      <a:schemeClr val="accent1"/>
                    </a:solidFill>
                  </a:rPr>
                  <a:t>reasonable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If you are unsure 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⟨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𝑋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⟩</m:t>
                    </m:r>
                  </m:oMath>
                </a14:m>
                <a:r>
                  <a:rPr lang="en-US" dirty="0"/>
                  <a:t> should be defined in a particular case, </a:t>
                </a:r>
                <a:r>
                  <a:rPr lang="en-US" dirty="0">
                    <a:solidFill>
                      <a:schemeClr val="accent1"/>
                    </a:solidFill>
                  </a:rPr>
                  <a:t>ask</a:t>
                </a:r>
                <a:r>
                  <a:rPr lang="en-US" dirty="0"/>
                  <a:t>!</a:t>
                </a:r>
              </a:p>
              <a:p>
                <a:pPr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3B489-1A0D-C8FF-291A-B7E71F404ED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2513" y="1910353"/>
                <a:ext cx="11321143" cy="4580491"/>
              </a:xfrm>
              <a:blipFill>
                <a:blip r:embed="rId2"/>
                <a:stretch>
                  <a:fillRect l="-96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ED8018-D3B6-09C1-B595-A2DB09F2E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2061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33CD121-764D-4E02-2AFD-940A18881B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8382"/>
            <a:ext cx="10515600" cy="1325563"/>
          </a:xfrm>
        </p:spPr>
        <p:txBody>
          <a:bodyPr/>
          <a:lstStyle/>
          <a:p>
            <a:r>
              <a:rPr lang="en-US" dirty="0"/>
              <a:t>Invalid inputs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Informal problem statement:</a:t>
                </a:r>
                <a:r>
                  <a:rPr lang="en-US" dirty="0"/>
                  <a:t> “Given a graph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, determine whether it is connected”</a:t>
                </a:r>
              </a:p>
              <a:p>
                <a:r>
                  <a:rPr lang="en-US" b="1" dirty="0"/>
                  <a:t>The same problem, formulated as a language: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CONNECTED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}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⟨"/>
                              <m:endChr m:val="⟩"/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𝐺</m:t>
                              </m:r>
                            </m:e>
                          </m:d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: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is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a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connected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nor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graph</m:t>
                          </m:r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Suppose we want to </a:t>
                </a:r>
                <a:r>
                  <a:rPr lang="en-US" dirty="0">
                    <a:solidFill>
                      <a:schemeClr val="accent1"/>
                    </a:solidFill>
                  </a:rPr>
                  <a:t>decide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CONNECTED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connected graph, we should accept</a:t>
                </a:r>
              </a:p>
              <a:p>
                <a:r>
                  <a:rPr lang="en-US" dirty="0"/>
                  <a:t>If we are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</m:d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𝐺</m:t>
                    </m:r>
                  </m:oMath>
                </a14:m>
                <a:r>
                  <a:rPr lang="en-US" dirty="0"/>
                  <a:t> is a disconnected graph, we should reject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08F418F-2F26-C057-6658-2B30E36A231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57200" y="1413946"/>
                <a:ext cx="11168744" cy="5076898"/>
              </a:xfrm>
              <a:blipFill>
                <a:blip r:embed="rId2"/>
                <a:stretch>
                  <a:fillRect l="-983" b="-216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7D1C053-B72C-57C2-3E30-08AF8EF674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27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1615A53-A3EB-EE88-DB00-F6708AB510EC}"/>
              </a:ext>
            </a:extLst>
          </p:cNvPr>
          <p:cNvGrpSpPr/>
          <p:nvPr/>
        </p:nvGrpSpPr>
        <p:grpSpPr>
          <a:xfrm>
            <a:off x="253879" y="4055718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FE813DBF-6582-94F3-0FAF-54110F768FD9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What if we are given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𝑤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∈</m:t>
                      </m:r>
                      <m:sSup>
                        <m:sSupPr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begChr m:val="{"/>
                              <m:endChr m:val="}"/>
                              <m:ctrlPr>
                                <a:rPr lang="en-US" sz="180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0, 1</m:t>
                              </m:r>
                            </m:e>
                          </m:d>
                        </m:e>
                        <m:sup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that is not the encoding of any</a:t>
                  </a:r>
                  <a:br>
                    <a:rPr lang="en-US" sz="1800" b="1" dirty="0">
                      <a:solidFill>
                        <a:schemeClr val="tx1"/>
                      </a:solidFill>
                    </a:rPr>
                  </a:br>
                  <a:r>
                    <a:rPr lang="en-US" sz="1800" b="1" dirty="0">
                      <a:solidFill>
                        <a:schemeClr val="tx1"/>
                      </a:solidFill>
                    </a:rPr>
                    <a:t>graph?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8D85F36F-1AC0-E73A-C7D3-9F9E749E1D7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3"/>
                  <a:stretch>
                    <a:fillRect t="-5714" b="-15238"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D287C1EF-7F28-D14E-5F7F-0AFBD79361D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p:sp>
        <p:nvSpPr>
          <p:cNvPr id="9" name="Hexagon 8">
            <a:extLst>
              <a:ext uri="{FF2B5EF4-FFF2-40B4-BE49-F238E27FC236}">
                <a16:creationId xmlns:a16="http://schemas.microsoft.com/office/drawing/2014/main" id="{C78CA430-214D-BD23-9FE3-32DC0715DD8C}"/>
              </a:ext>
            </a:extLst>
          </p:cNvPr>
          <p:cNvSpPr/>
          <p:nvPr/>
        </p:nvSpPr>
        <p:spPr>
          <a:xfrm>
            <a:off x="340072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C:</a:t>
            </a:r>
            <a:r>
              <a:rPr lang="en-US" sz="1600" dirty="0">
                <a:solidFill>
                  <a:schemeClr val="tx1"/>
                </a:solidFill>
              </a:rPr>
              <a:t> We can accept or reject, but we</a:t>
            </a:r>
            <a:br>
              <a:rPr lang="en-US" sz="16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must not loop</a:t>
            </a:r>
          </a:p>
        </p:txBody>
      </p:sp>
      <p:sp>
        <p:nvSpPr>
          <p:cNvPr id="10" name="Hexagon 9">
            <a:extLst>
              <a:ext uri="{FF2B5EF4-FFF2-40B4-BE49-F238E27FC236}">
                <a16:creationId xmlns:a16="http://schemas.microsoft.com/office/drawing/2014/main" id="{2054E6B4-DD37-D609-4C6C-380482C74120}"/>
              </a:ext>
            </a:extLst>
          </p:cNvPr>
          <p:cNvSpPr/>
          <p:nvPr/>
        </p:nvSpPr>
        <p:spPr>
          <a:xfrm>
            <a:off x="340072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A:</a:t>
            </a:r>
            <a:r>
              <a:rPr lang="en-US" sz="1600" dirty="0">
                <a:solidFill>
                  <a:schemeClr val="tx1"/>
                </a:solidFill>
              </a:rPr>
              <a:t> This situation cannot occur</a:t>
            </a:r>
          </a:p>
        </p:txBody>
      </p:sp>
      <p:sp>
        <p:nvSpPr>
          <p:cNvPr id="11" name="Hexagon 10">
            <a:extLst>
              <a:ext uri="{FF2B5EF4-FFF2-40B4-BE49-F238E27FC236}">
                <a16:creationId xmlns:a16="http://schemas.microsoft.com/office/drawing/2014/main" id="{E7AC6B86-3DC2-DFE5-64A6-823FC23F9AA8}"/>
              </a:ext>
            </a:extLst>
          </p:cNvPr>
          <p:cNvSpPr/>
          <p:nvPr/>
        </p:nvSpPr>
        <p:spPr>
          <a:xfrm>
            <a:off x="3895778" y="4885637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B:</a:t>
            </a:r>
            <a:r>
              <a:rPr lang="en-US" sz="1600" dirty="0">
                <a:solidFill>
                  <a:schemeClr val="tx1"/>
                </a:solidFill>
              </a:rPr>
              <a:t> It doesn’t matter what we do</a:t>
            </a:r>
          </a:p>
        </p:txBody>
      </p:sp>
      <p:sp>
        <p:nvSpPr>
          <p:cNvPr id="12" name="Hexagon 11">
            <a:extLst>
              <a:ext uri="{FF2B5EF4-FFF2-40B4-BE49-F238E27FC236}">
                <a16:creationId xmlns:a16="http://schemas.microsoft.com/office/drawing/2014/main" id="{6BC22E35-C56B-0DE5-62F1-E538B120960A}"/>
              </a:ext>
            </a:extLst>
          </p:cNvPr>
          <p:cNvSpPr/>
          <p:nvPr/>
        </p:nvSpPr>
        <p:spPr>
          <a:xfrm>
            <a:off x="3895778" y="56090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We must reject</a:t>
            </a:r>
          </a:p>
        </p:txBody>
      </p:sp>
    </p:spTree>
    <p:extLst>
      <p:ext uri="{BB962C8B-B14F-4D97-AF65-F5344CB8AC3E}">
        <p14:creationId xmlns:p14="http://schemas.microsoft.com/office/powerpoint/2010/main" val="7182248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0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4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9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2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arallelogram 4">
            <a:extLst>
              <a:ext uri="{FF2B5EF4-FFF2-40B4-BE49-F238E27FC236}">
                <a16:creationId xmlns:a16="http://schemas.microsoft.com/office/drawing/2014/main" id="{7EA034AA-95D2-C1EF-84EE-0F454B6FF7BA}"/>
              </a:ext>
            </a:extLst>
          </p:cNvPr>
          <p:cNvSpPr/>
          <p:nvPr/>
        </p:nvSpPr>
        <p:spPr>
          <a:xfrm>
            <a:off x="5293702" y="4367579"/>
            <a:ext cx="3612173" cy="940777"/>
          </a:xfrm>
          <a:prstGeom prst="parallelogram">
            <a:avLst>
              <a:gd name="adj" fmla="val 9112"/>
            </a:avLst>
          </a:prstGeom>
          <a:solidFill>
            <a:srgbClr val="FFFF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411866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5575ED-B551-653F-9EC0-7F3DDBAA11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84137"/>
            <a:ext cx="11663362" cy="1325563"/>
          </a:xfrm>
        </p:spPr>
        <p:txBody>
          <a:bodyPr/>
          <a:lstStyle/>
          <a:p>
            <a:r>
              <a:rPr lang="en-US" dirty="0"/>
              <a:t>Defining Turing machines rigorously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</p:spPr>
            <p:txBody>
              <a:bodyPr>
                <a:normAutofit/>
              </a:bodyPr>
              <a:lstStyle/>
              <a:p>
                <a:r>
                  <a:rPr lang="en-US" b="1" dirty="0"/>
                  <a:t>Definition</a:t>
                </a:r>
                <a:r>
                  <a:rPr lang="en-US" dirty="0"/>
                  <a:t>: A </a:t>
                </a:r>
                <a:r>
                  <a:rPr lang="en-US" dirty="0">
                    <a:solidFill>
                      <a:schemeClr val="accent1"/>
                    </a:solidFill>
                  </a:rPr>
                  <a:t>Turing machine</a:t>
                </a:r>
                <a:r>
                  <a:rPr lang="en-US" dirty="0"/>
                  <a:t> is a 7-tuple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⊔,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such that</a:t>
                </a: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is a finite set (the set of “states”)</a:t>
                </a:r>
              </a:p>
              <a:p>
                <a:pPr lvl="1"/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≠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is a finite set of symbols (the “tape alphabet”)</a:t>
                </a:r>
                <a:endParaRPr lang="en-US" b="0" i="1" dirty="0">
                  <a:latin typeface="Cambria Math" panose="02040503050406030204" pitchFamily="18" charset="0"/>
                </a:endParaRPr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r>
                  <a:rPr lang="en-US" dirty="0"/>
                  <a:t> is a symbol (the “blank symbol”)</a:t>
                </a:r>
              </a:p>
              <a:p>
                <a:pPr lvl="1"/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0, 1, ⊔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⊔ ∉</m:t>
                    </m:r>
                    <m:d>
                      <m:dPr>
                        <m:begChr m:val="{"/>
                        <m:endChr m:val="}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0, 1</m:t>
                        </m:r>
                      </m:e>
                    </m:d>
                  </m:oMath>
                </a14:m>
                <a:endParaRPr lang="en-US" dirty="0"/>
              </a:p>
              <a:p>
                <a:pPr lvl="1">
                  <a:lnSpc>
                    <a:spcPct val="150000"/>
                  </a:lnSpc>
                </a:pP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</m:oMath>
                </a14:m>
                <a:r>
                  <a:rPr lang="en-US" dirty="0"/>
                  <a:t> is a function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×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L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R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(the “transition function”)</a:t>
                </a:r>
              </a:p>
              <a:p>
                <a:pPr lvl="1">
                  <a:lnSpc>
                    <a:spcPct val="150000"/>
                  </a:lnSpc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20A8273-6F3B-A1DD-0CC2-6104BB15642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268942" y="1557115"/>
                <a:ext cx="11663362" cy="5216748"/>
              </a:xfrm>
              <a:blipFill>
                <a:blip r:embed="rId2"/>
                <a:stretch>
                  <a:fillRect l="-941" b="-128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9365BD-8764-8A24-7346-4FA865E502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779C4194-C14D-55DA-6C48-031297783DEB}"/>
              </a:ext>
            </a:extLst>
          </p:cNvPr>
          <p:cNvSpPr/>
          <p:nvPr/>
        </p:nvSpPr>
        <p:spPr>
          <a:xfrm>
            <a:off x="8114628" y="2543534"/>
            <a:ext cx="3808430" cy="148044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50000"/>
              </a:lnSpc>
            </a:pPr>
            <a:r>
              <a:rPr lang="en-US" dirty="0">
                <a:solidFill>
                  <a:schemeClr val="tx1"/>
                </a:solidFill>
              </a:rPr>
              <a:t>⚠️Warning: The definition in the textbook is slightly different. Sorry! (The two models are equivalent.)</a:t>
            </a:r>
          </a:p>
        </p:txBody>
      </p:sp>
    </p:spTree>
    <p:extLst>
      <p:ext uri="{BB962C8B-B14F-4D97-AF65-F5344CB8AC3E}">
        <p14:creationId xmlns:p14="http://schemas.microsoft.com/office/powerpoint/2010/main" val="9704752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2FB689-F3DA-09CC-DCF1-D1AD2CD23C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1000" y="186181"/>
            <a:ext cx="11601450" cy="1325563"/>
          </a:xfrm>
        </p:spPr>
        <p:txBody>
          <a:bodyPr/>
          <a:lstStyle/>
          <a:p>
            <a:r>
              <a:rPr lang="en-US" dirty="0">
                <a:solidFill>
                  <a:schemeClr val="accent1"/>
                </a:solidFill>
              </a:rPr>
              <a:t>Configurations</a:t>
            </a:r>
            <a:r>
              <a:rPr lang="en-US" dirty="0"/>
              <a:t> of a Turing machine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accept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lang="en-US">
                                <a:latin typeface="Cambria Math" panose="02040503050406030204" pitchFamily="18" charset="0"/>
                              </a:rPr>
                              <m:t>reject</m:t>
                            </m:r>
                          </m:sub>
                        </m:sSub>
                        <m:r>
                          <a:rPr lang="en-US" i="1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m:rPr>
                            <m:sty m:val="p"/>
                          </m:rPr>
                          <a:rPr lang="en-US">
                            <a:latin typeface="Cambria Math" panose="02040503050406030204" pitchFamily="18" charset="0"/>
                          </a:rPr>
                          <m:t>Σ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,⊔,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𝛿</m:t>
                        </m:r>
                      </m:e>
                    </m:d>
                  </m:oMath>
                </a14:m>
                <a:r>
                  <a:rPr lang="en-US" dirty="0"/>
                  <a:t> be a Turing machine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configuration</a:t>
                </a:r>
                <a:r>
                  <a:rPr lang="en-US" dirty="0"/>
                  <a:t> is a triple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,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Σ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𝜖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150000"/>
                  </a:lnSpc>
                </a:pPr>
                <a:r>
                  <a:rPr lang="en-US" dirty="0"/>
                  <a:t>Interpretation:</a:t>
                </a:r>
              </a:p>
              <a:p>
                <a:pPr lvl="1"/>
                <a:r>
                  <a:rPr lang="en-US" dirty="0"/>
                  <a:t>The tape currently contains </a:t>
                </a:r>
                <a14:m>
                  <m:oMath xmlns:m="http://schemas.openxmlformats.org/officeDocument/2006/math">
                    <m:r>
                      <a:rPr lang="en-US" i="1" smtClean="0">
                        <a:latin typeface="Cambria Math" panose="02040503050406030204" pitchFamily="18" charset="0"/>
                      </a:rPr>
                      <m:t>⋯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⊔⊔⊔⊔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⊔⊔⊔⊔…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The machine is currently in state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en-US" dirty="0"/>
                  <a:t> and the head is pointing at the first symbol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0748E99-36FA-927D-A839-52824E03B7D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91178" y="1328487"/>
                <a:ext cx="11521397" cy="5281169"/>
              </a:xfrm>
              <a:blipFill>
                <a:blip r:embed="rId2"/>
                <a:stretch>
                  <a:fillRect l="-95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365006-DFAA-1300-5AC2-C636A30735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7936549A-1615-F292-6740-FBBC17CF5CA2}"/>
              </a:ext>
            </a:extLst>
          </p:cNvPr>
          <p:cNvGrpSpPr/>
          <p:nvPr/>
        </p:nvGrpSpPr>
        <p:grpSpPr>
          <a:xfrm>
            <a:off x="-215714" y="5001665"/>
            <a:ext cx="12450533" cy="1670154"/>
            <a:chOff x="-215714" y="5001665"/>
            <a:chExt cx="12450533" cy="1670154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88321857-909E-672B-4449-BB1C395531E3}"/>
                </a:ext>
              </a:extLst>
            </p:cNvPr>
            <p:cNvGrpSpPr/>
            <p:nvPr/>
          </p:nvGrpSpPr>
          <p:grpSpPr>
            <a:xfrm>
              <a:off x="0" y="5001665"/>
              <a:ext cx="12234819" cy="1670154"/>
              <a:chOff x="-110178" y="5001665"/>
              <a:chExt cx="12234819" cy="1670154"/>
            </a:xfrm>
          </p:grpSpPr>
          <p:cxnSp>
            <p:nvCxnSpPr>
              <p:cNvPr id="9" name="Straight Connector 8">
                <a:extLst>
                  <a:ext uri="{FF2B5EF4-FFF2-40B4-BE49-F238E27FC236}">
                    <a16:creationId xmlns:a16="http://schemas.microsoft.com/office/drawing/2014/main" id="{9F408E35-9645-C01A-1617-ED0113DCBA04}"/>
                  </a:ext>
                </a:extLst>
              </p:cNvPr>
              <p:cNvCxnSpPr/>
              <p:nvPr/>
            </p:nvCxnSpPr>
            <p:spPr>
              <a:xfrm>
                <a:off x="381000" y="5001665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0" name="Straight Connector 9">
                <a:extLst>
                  <a:ext uri="{FF2B5EF4-FFF2-40B4-BE49-F238E27FC236}">
                    <a16:creationId xmlns:a16="http://schemas.microsoft.com/office/drawing/2014/main" id="{FA864BA0-EBCE-C5C3-8022-0C3BB97EAE69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5022930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1" name="Straight Connector 10">
                <a:extLst>
                  <a:ext uri="{FF2B5EF4-FFF2-40B4-BE49-F238E27FC236}">
                    <a16:creationId xmlns:a16="http://schemas.microsoft.com/office/drawing/2014/main" id="{EEBF31AB-093E-98C2-B44D-3184EDDD2BFD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-110178" y="6019382"/>
                <a:ext cx="3603391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2" name="Straight Connector 11">
                <a:extLst>
                  <a:ext uri="{FF2B5EF4-FFF2-40B4-BE49-F238E27FC236}">
                    <a16:creationId xmlns:a16="http://schemas.microsoft.com/office/drawing/2014/main" id="{FBD3F7BA-471C-327D-B161-3CCA9763DE56}"/>
                  </a:ext>
                </a:extLst>
              </p:cNvPr>
              <p:cNvCxnSpPr/>
              <p:nvPr/>
            </p:nvCxnSpPr>
            <p:spPr>
              <a:xfrm>
                <a:off x="1341475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" name="Straight Connector 12">
                <a:extLst>
                  <a:ext uri="{FF2B5EF4-FFF2-40B4-BE49-F238E27FC236}">
                    <a16:creationId xmlns:a16="http://schemas.microsoft.com/office/drawing/2014/main" id="{88FF5E81-E91D-7818-1FC0-53AA497B0C4F}"/>
                  </a:ext>
                </a:extLst>
              </p:cNvPr>
              <p:cNvCxnSpPr/>
              <p:nvPr/>
            </p:nvCxnSpPr>
            <p:spPr>
              <a:xfrm>
                <a:off x="231967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" name="Straight Connector 13">
                <a:extLst>
                  <a:ext uri="{FF2B5EF4-FFF2-40B4-BE49-F238E27FC236}">
                    <a16:creationId xmlns:a16="http://schemas.microsoft.com/office/drawing/2014/main" id="{302C975F-E3FC-096A-9262-91FFEB2B9F50}"/>
                  </a:ext>
                </a:extLst>
              </p:cNvPr>
              <p:cNvCxnSpPr/>
              <p:nvPr/>
            </p:nvCxnSpPr>
            <p:spPr>
              <a:xfrm>
                <a:off x="3276600" y="5022930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8738D7E3-A133-DA8C-71C1-8DFF1739ED81}"/>
                  </a:ext>
                </a:extLst>
              </p:cNvPr>
              <p:cNvGrpSpPr/>
              <p:nvPr/>
            </p:nvGrpSpPr>
            <p:grpSpPr>
              <a:xfrm>
                <a:off x="645046" y="5214378"/>
                <a:ext cx="2481814" cy="592290"/>
                <a:chOff x="6491181" y="893197"/>
                <a:chExt cx="2481814" cy="592290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5" name="A0">
                      <a:extLst>
                        <a:ext uri="{FF2B5EF4-FFF2-40B4-BE49-F238E27FC236}">
                          <a16:creationId xmlns:a16="http://schemas.microsoft.com/office/drawing/2014/main" id="{A0BC9D21-524C-0178-2D61-19C6A5CAD1CC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432162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𝑢</m:t>
                                </m:r>
                              </m:e>
                              <m:sub>
                                <m:r>
                                  <a:rPr lang="en-US" sz="3200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6" name="B1">
                      <a:extLst>
                        <a:ext uri="{FF2B5EF4-FFF2-40B4-BE49-F238E27FC236}">
                          <a16:creationId xmlns:a16="http://schemas.microsoft.com/office/drawing/2014/main" id="{6FB36B58-E6EC-949F-B1CE-66DD6B7AB688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441368" y="893197"/>
                      <a:ext cx="531627" cy="584775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/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 algn="ctr"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b="0" i="1" smtClean="0">
                                <a:latin typeface="Cambria Math" panose="02040503050406030204" pitchFamily="18" charset="0"/>
                              </a:rPr>
                              <m:t>⊔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37" name="A0">
                      <a:extLst>
                        <a:ext uri="{FF2B5EF4-FFF2-40B4-BE49-F238E27FC236}">
                          <a16:creationId xmlns:a16="http://schemas.microsoft.com/office/drawing/2014/main" id="{9188C5BB-0FB7-B6C6-3A02-3E5830ADEA65}"/>
                        </a:ext>
                      </a:extLst>
                    </p:cNvPr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91181" y="900712"/>
                      <a:ext cx="531627" cy="584775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/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18" name="B1">
                    <a:extLst>
                      <a:ext uri="{FF2B5EF4-FFF2-40B4-BE49-F238E27FC236}">
                        <a16:creationId xmlns:a16="http://schemas.microsoft.com/office/drawing/2014/main" id="{229A966C-AD4F-E074-1F32-B604F689C72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560864" y="5223662"/>
                    <a:ext cx="531627" cy="584775"/>
                  </a:xfrm>
                  <a:prstGeom prst="rect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19" name="Straight Connector 18">
                <a:extLst>
                  <a:ext uri="{FF2B5EF4-FFF2-40B4-BE49-F238E27FC236}">
                    <a16:creationId xmlns:a16="http://schemas.microsoft.com/office/drawing/2014/main" id="{68732895-8E3F-B548-311E-700332636ED6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5040339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0" name="Straight Connector 19">
                <a:extLst>
                  <a:ext uri="{FF2B5EF4-FFF2-40B4-BE49-F238E27FC236}">
                    <a16:creationId xmlns:a16="http://schemas.microsoft.com/office/drawing/2014/main" id="{58A9A2C6-817C-BCF8-4D68-2A5EE8598735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083789" y="6032934"/>
                <a:ext cx="3318960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" name="Straight Connector 20">
                <a:extLst>
                  <a:ext uri="{FF2B5EF4-FFF2-40B4-BE49-F238E27FC236}">
                    <a16:creationId xmlns:a16="http://schemas.microsoft.com/office/drawing/2014/main" id="{2C7E1AD9-1480-CDB3-B0EF-D3489808D13A}"/>
                  </a:ext>
                </a:extLst>
              </p:cNvPr>
              <p:cNvCxnSpPr/>
              <p:nvPr/>
            </p:nvCxnSpPr>
            <p:spPr>
              <a:xfrm>
                <a:off x="4278719" y="5026587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/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2" name="B1">
                    <a:extLst>
                      <a:ext uri="{FF2B5EF4-FFF2-40B4-BE49-F238E27FC236}">
                        <a16:creationId xmlns:a16="http://schemas.microsoft.com/office/drawing/2014/main" id="{2F6F5CBB-B002-DF50-0998-53A747106150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540990" y="5231784"/>
                    <a:ext cx="531627" cy="584775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3" name="Straight Connector 22">
                <a:extLst>
                  <a:ext uri="{FF2B5EF4-FFF2-40B4-BE49-F238E27FC236}">
                    <a16:creationId xmlns:a16="http://schemas.microsoft.com/office/drawing/2014/main" id="{C70EABD6-731A-603E-D4C5-C985A6B02547}"/>
                  </a:ext>
                </a:extLst>
              </p:cNvPr>
              <p:cNvCxnSpPr/>
              <p:nvPr/>
            </p:nvCxnSpPr>
            <p:spPr>
              <a:xfrm>
                <a:off x="5246282" y="5019074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Connector 23">
                <a:extLst>
                  <a:ext uri="{FF2B5EF4-FFF2-40B4-BE49-F238E27FC236}">
                    <a16:creationId xmlns:a16="http://schemas.microsoft.com/office/drawing/2014/main" id="{A76504A8-A8A1-A8A7-1309-207AE8B1F9E8}"/>
                  </a:ext>
                </a:extLst>
              </p:cNvPr>
              <p:cNvCxnSpPr/>
              <p:nvPr/>
            </p:nvCxnSpPr>
            <p:spPr>
              <a:xfrm>
                <a:off x="6217389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Connector 24">
                <a:extLst>
                  <a:ext uri="{FF2B5EF4-FFF2-40B4-BE49-F238E27FC236}">
                    <a16:creationId xmlns:a16="http://schemas.microsoft.com/office/drawing/2014/main" id="{8FD4C601-AA32-4F50-ECB6-D37858620F65}"/>
                  </a:ext>
                </a:extLst>
              </p:cNvPr>
              <p:cNvCxnSpPr/>
              <p:nvPr/>
            </p:nvCxnSpPr>
            <p:spPr>
              <a:xfrm>
                <a:off x="7227483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6" name="Straight Connector 25">
                <a:extLst>
                  <a:ext uri="{FF2B5EF4-FFF2-40B4-BE49-F238E27FC236}">
                    <a16:creationId xmlns:a16="http://schemas.microsoft.com/office/drawing/2014/main" id="{F560FD3E-249B-7490-BB15-41D8925B983C}"/>
                  </a:ext>
                </a:extLst>
              </p:cNvPr>
              <p:cNvCxnSpPr/>
              <p:nvPr/>
            </p:nvCxnSpPr>
            <p:spPr>
              <a:xfrm>
                <a:off x="8226942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7" name="Straight Connector 26">
                <a:extLst>
                  <a:ext uri="{FF2B5EF4-FFF2-40B4-BE49-F238E27FC236}">
                    <a16:creationId xmlns:a16="http://schemas.microsoft.com/office/drawing/2014/main" id="{A44FBAD8-F579-223F-3100-D1F7D76C800F}"/>
                  </a:ext>
                </a:extLst>
              </p:cNvPr>
              <p:cNvCxnSpPr/>
              <p:nvPr/>
            </p:nvCxnSpPr>
            <p:spPr>
              <a:xfrm>
                <a:off x="9194505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>
                <a:extLst>
                  <a:ext uri="{FF2B5EF4-FFF2-40B4-BE49-F238E27FC236}">
                    <a16:creationId xmlns:a16="http://schemas.microsoft.com/office/drawing/2014/main" id="{1E7D551F-0CC2-76F9-4E73-5ABF9FD25CD2}"/>
                  </a:ext>
                </a:extLst>
              </p:cNvPr>
              <p:cNvCxnSpPr/>
              <p:nvPr/>
            </p:nvCxnSpPr>
            <p:spPr>
              <a:xfrm>
                <a:off x="10193966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/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29" name="B1">
                    <a:extLst>
                      <a:ext uri="{FF2B5EF4-FFF2-40B4-BE49-F238E27FC236}">
                        <a16:creationId xmlns:a16="http://schemas.microsoft.com/office/drawing/2014/main" id="{AAC4E1D1-E894-E07F-FDF8-BFBB204D8CF1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508552" y="5243011"/>
                    <a:ext cx="531627" cy="584775"/>
                  </a:xfrm>
                  <a:prstGeom prst="rect">
                    <a:avLst/>
                  </a:prstGeom>
                  <a:blipFill>
                    <a:blip r:embed="rId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/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0" name="B1">
                    <a:extLst>
                      <a:ext uri="{FF2B5EF4-FFF2-40B4-BE49-F238E27FC236}">
                        <a16:creationId xmlns:a16="http://schemas.microsoft.com/office/drawing/2014/main" id="{12CB6EE2-4F5F-2EDA-288B-E5F03DF6DE46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499155" y="5231783"/>
                    <a:ext cx="531627" cy="584775"/>
                  </a:xfrm>
                  <a:prstGeom prst="rect">
                    <a:avLst/>
                  </a:prstGeom>
                  <a:blipFill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/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1" name="B1">
                    <a:extLst>
                      <a:ext uri="{FF2B5EF4-FFF2-40B4-BE49-F238E27FC236}">
                        <a16:creationId xmlns:a16="http://schemas.microsoft.com/office/drawing/2014/main" id="{19616BAA-EF70-A70E-81E7-3354C458BAE9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03926" y="5231783"/>
                    <a:ext cx="531627" cy="584775"/>
                  </a:xfrm>
                  <a:prstGeom prst="rect">
                    <a:avLst/>
                  </a:prstGeom>
                  <a:blipFill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/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</m:e>
                            <m:sub>
                              <m:r>
                                <a:rPr lang="en-US" sz="3200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sub>
                          </m:sSub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2" name="B1">
                    <a:extLst>
                      <a:ext uri="{FF2B5EF4-FFF2-40B4-BE49-F238E27FC236}">
                        <a16:creationId xmlns:a16="http://schemas.microsoft.com/office/drawing/2014/main" id="{725A6189-5CB3-7BEA-9828-490F7FE6ACBD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03384" y="5231782"/>
                    <a:ext cx="531627" cy="584775"/>
                  </a:xfrm>
                  <a:prstGeom prst="rect">
                    <a:avLst/>
                  </a:prstGeom>
                  <a:blipFill>
                    <a:blip r:embed="rId11"/>
                    <a:stretch>
                      <a:fillRect l="-344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/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3" name="B1">
                    <a:extLst>
                      <a:ext uri="{FF2B5EF4-FFF2-40B4-BE49-F238E27FC236}">
                        <a16:creationId xmlns:a16="http://schemas.microsoft.com/office/drawing/2014/main" id="{E7322179-E371-C42B-4310-83968C65B348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485116" y="5231781"/>
                    <a:ext cx="531627" cy="584775"/>
                  </a:xfrm>
                  <a:prstGeom prst="rect">
                    <a:avLst/>
                  </a:prstGeom>
                  <a:blipFill>
                    <a:blip r:embed="rId1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/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34" name="B1">
                    <a:extLst>
                      <a:ext uri="{FF2B5EF4-FFF2-40B4-BE49-F238E27FC236}">
                        <a16:creationId xmlns:a16="http://schemas.microsoft.com/office/drawing/2014/main" id="{0CD5EF35-5291-7D76-46E2-FBB9D2D30DF2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516487" y="5217836"/>
                    <a:ext cx="531627" cy="584775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" name="Isosceles Triangle 6">
                <a:extLst>
                  <a:ext uri="{FF2B5EF4-FFF2-40B4-BE49-F238E27FC236}">
                    <a16:creationId xmlns:a16="http://schemas.microsoft.com/office/drawing/2014/main" id="{5D3F253E-3BAF-2603-0786-0A7A712C258B}"/>
                  </a:ext>
                </a:extLst>
              </p:cNvPr>
              <p:cNvSpPr/>
              <p:nvPr/>
            </p:nvSpPr>
            <p:spPr>
              <a:xfrm>
                <a:off x="5273884" y="5942789"/>
                <a:ext cx="832882" cy="729030"/>
              </a:xfrm>
              <a:prstGeom prst="triangle">
                <a:avLst/>
              </a:prstGeom>
              <a:solidFill>
                <a:srgbClr val="00FFFF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>
                  <a:solidFill>
                    <a:schemeClr val="tx1"/>
                  </a:solidFill>
                </a:endParaRPr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/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8" name="A0">
                    <a:extLst>
                      <a:ext uri="{FF2B5EF4-FFF2-40B4-BE49-F238E27FC236}">
                        <a16:creationId xmlns:a16="http://schemas.microsoft.com/office/drawing/2014/main" id="{B82DDF3B-503F-CE7A-CEA9-57FE601DC2AF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41191" y="6156795"/>
                    <a:ext cx="531627" cy="461665"/>
                  </a:xfrm>
                  <a:prstGeom prst="rect">
                    <a:avLst/>
                  </a:prstGeom>
                  <a:blipFill>
                    <a:blip r:embed="rId14"/>
                    <a:stretch>
                      <a:fillRect b="-921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6F5FD978-C7BA-0869-7DFF-D4B08A5F95E0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5040339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3" name="Straight Connector 42">
                <a:extLst>
                  <a:ext uri="{FF2B5EF4-FFF2-40B4-BE49-F238E27FC236}">
                    <a16:creationId xmlns:a16="http://schemas.microsoft.com/office/drawing/2014/main" id="{B67D23B5-535E-BD21-A48C-9556DA892C1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035553" y="6036791"/>
                <a:ext cx="4046269" cy="0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Connector 45">
                <a:extLst>
                  <a:ext uri="{FF2B5EF4-FFF2-40B4-BE49-F238E27FC236}">
                    <a16:creationId xmlns:a16="http://schemas.microsoft.com/office/drawing/2014/main" id="{7C838781-9819-1D98-48AB-08D42A03007B}"/>
                  </a:ext>
                </a:extLst>
              </p:cNvPr>
              <p:cNvCxnSpPr/>
              <p:nvPr/>
            </p:nvCxnSpPr>
            <p:spPr>
              <a:xfrm>
                <a:off x="11270494" y="5040339"/>
                <a:ext cx="0" cy="1010204"/>
              </a:xfrm>
              <a:prstGeom prst="line">
                <a:avLst/>
              </a:prstGeom>
              <a:ln w="381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/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b="0" i="1" smtClean="0">
                              <a:latin typeface="Cambria Math" panose="02040503050406030204" pitchFamily="18" charset="0"/>
                            </a:rPr>
                            <m:t>⊔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47" name="B1">
                    <a:extLst>
                      <a:ext uri="{FF2B5EF4-FFF2-40B4-BE49-F238E27FC236}">
                        <a16:creationId xmlns:a16="http://schemas.microsoft.com/office/drawing/2014/main" id="{EE65A7D6-F3F6-E4AE-703B-C4F74D465E6A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1593014" y="5214378"/>
                    <a:ext cx="531627" cy="584775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/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3200" b="0" i="1" smtClean="0">
                            <a:latin typeface="Cambria Math" panose="02040503050406030204" pitchFamily="18" charset="0"/>
                          </a:rPr>
                          <m:t>⊔</m:t>
                        </m:r>
                      </m:oMath>
                    </m:oMathPara>
                  </a14:m>
                  <a:endParaRPr lang="en-US" sz="3200" dirty="0"/>
                </a:p>
              </p:txBody>
            </p:sp>
          </mc:Choice>
          <mc:Fallback xmlns="">
            <p:sp>
              <p:nvSpPr>
                <p:cNvPr id="15" name="A0">
                  <a:extLst>
                    <a:ext uri="{FF2B5EF4-FFF2-40B4-BE49-F238E27FC236}">
                      <a16:creationId xmlns:a16="http://schemas.microsoft.com/office/drawing/2014/main" id="{59B8079E-9897-71D9-7416-52454AC86D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215714" y="5211801"/>
                  <a:ext cx="531627" cy="584775"/>
                </a:xfrm>
                <a:prstGeom prst="rect">
                  <a:avLst/>
                </a:prstGeom>
                <a:blipFill>
                  <a:blip r:embed="rId1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7864123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97C6E1-8D04-3A77-8E2F-A6B3D20B99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initial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initial configuration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"/>
                          <m:ctrlPr>
                            <a:rPr lang="en-US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en-US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sSub>
                                <m:sSub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       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𝑞</m:t>
                                  </m:r>
                                </m:e>
                                <m:sub>
                                  <m:r>
                                    <a:rPr lang="en-US" i="1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⊔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     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if</m:t>
                              </m:r>
                              <m:r>
                                <m:rPr>
                                  <m:nor/>
                                </m:rPr>
                                <a:rPr lang="en-US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i="1">
                                  <a:latin typeface="Cambria Math" panose="02040503050406030204" pitchFamily="18" charset="0"/>
                                </a:rPr>
                                <m:t>𝜖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D843BEA-B127-C8B0-6116-0F39EC516E1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8FDF3F1-BE5B-954D-4A30-1A78929DAE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4015562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EA121-974A-FC82-E290-76D1C4A27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75193"/>
            <a:ext cx="10515600" cy="1325563"/>
          </a:xfrm>
        </p:spPr>
        <p:txBody>
          <a:bodyPr/>
          <a:lstStyle/>
          <a:p>
            <a:r>
              <a:rPr lang="en-US" dirty="0"/>
              <a:t>The “next” configuration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For any configuration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, we define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as follows:</a:t>
                </a:r>
              </a:p>
              <a:p>
                <a:pPr lvl="1"/>
                <a:r>
                  <a:rPr lang="en-US" dirty="0"/>
                  <a:t>Break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</m:oMath>
                </a14:m>
                <a:r>
                  <a:rPr lang="en-US" dirty="0"/>
                  <a:t> into individual symbols: </a:t>
                </a:r>
                <a14:m>
                  <m:oMath xmlns:m="http://schemas.openxmlformats.org/officeDocument/2006/math">
                    <m:r>
                      <a:rPr lang="en-US" b="0" i="0" smtClean="0">
                        <a:latin typeface="Cambria Math" panose="02040503050406030204" pitchFamily="18" charset="0"/>
                      </a:rPr>
                      <m:t> 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𝑢𝑞𝑣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𝑞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R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𝑏𝑞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𝑞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m:rPr>
                            <m:nor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L</m:t>
                        </m:r>
                      </m:e>
                    </m:d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−1</m:t>
                        </m:r>
                      </m:sub>
                    </m:sSub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𝑢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𝑏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pPr lvl="2"/>
                <a:r>
                  <a:rPr lang="en-US" dirty="0"/>
                  <a:t>Edge case: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⊔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′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…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𝑚</m:t>
                        </m:r>
                      </m:sub>
                    </m:sSub>
                  </m:oMath>
                </a14:m>
                <a:endParaRPr lang="en-US" dirty="0"/>
              </a:p>
              <a:p>
                <a:r>
                  <a:rPr lang="en-US" dirty="0"/>
                  <a:t>We write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NEXT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𝑢𝑞𝑣</m:t>
                        </m:r>
                      </m:e>
                    </m:d>
                  </m:oMath>
                </a14:m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is not clear from context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DE7EFDE-8731-D337-69C8-289993D0EB3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00976"/>
                <a:ext cx="10515600" cy="5397189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5009BB-C9AD-3373-88EA-DB58D8A58D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4369904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8F6CB-7EE0-5BBA-1005-42F73B8C0D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Halting configurations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An </a:t>
                </a:r>
                <a:r>
                  <a:rPr lang="en-US" dirty="0">
                    <a:solidFill>
                      <a:schemeClr val="accent1"/>
                    </a:solidFill>
                  </a:rPr>
                  <a:t>accepting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accept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rejecting configuration </a:t>
                </a:r>
                <a:r>
                  <a:rPr lang="en-US" dirty="0"/>
                  <a:t>is a configuration of the form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𝑢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 </a:t>
                </a:r>
                <a:r>
                  <a:rPr lang="en-US" dirty="0">
                    <a:solidFill>
                      <a:schemeClr val="accent1"/>
                    </a:solidFill>
                  </a:rPr>
                  <a:t>halting configuration</a:t>
                </a:r>
                <a:r>
                  <a:rPr lang="en-US" dirty="0"/>
                  <a:t> is an accepting or rejecting configuration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5FF23E0-4C8A-15D5-3186-A56360A4EDC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1ECF72B-5714-E0AD-AE0F-C6FE85965D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29041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640C8C-7016-1D66-6221-C697952F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1389"/>
            <a:ext cx="10515600" cy="1325563"/>
          </a:xfrm>
        </p:spPr>
        <p:txBody>
          <a:bodyPr/>
          <a:lstStyle/>
          <a:p>
            <a:r>
              <a:rPr lang="en-US" dirty="0"/>
              <a:t>Computation history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0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 be an input</a:t>
                </a:r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en-US" dirty="0"/>
                  <a:t> be the initial configuration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Inductively, for each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ℕ</m:t>
                    </m:r>
                  </m:oMath>
                </a14:m>
                <a:r>
                  <a:rPr lang="en-US" dirty="0"/>
                  <a:t>,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NEXT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𝐶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:r>
                  <a:rPr lang="en-US" dirty="0">
                    <a:solidFill>
                      <a:schemeClr val="accent1"/>
                    </a:solidFill>
                  </a:rPr>
                  <a:t>computation history </a:t>
                </a:r>
                <a:r>
                  <a:rPr lang="en-US" dirty="0"/>
                  <a:t>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is the sequence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,…, 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 is the first </a:t>
                </a:r>
                <a:r>
                  <a:rPr lang="en-US" dirty="0">
                    <a:solidFill>
                      <a:schemeClr val="accent1"/>
                    </a:solidFill>
                  </a:rPr>
                  <a:t>halting</a:t>
                </a:r>
                <a:r>
                  <a:rPr lang="en-US" dirty="0"/>
                  <a:t> configuration in the sequence</a:t>
                </a:r>
              </a:p>
              <a:p>
                <a:r>
                  <a:rPr lang="en-US" dirty="0"/>
                  <a:t>If there is no such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sub>
                    </m:sSub>
                  </m:oMath>
                </a14:m>
                <a:r>
                  <a:rPr lang="en-US" dirty="0"/>
                  <a:t>, then the computation history is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,…</m:t>
                    </m:r>
                  </m:oMath>
                </a14:m>
                <a:r>
                  <a:rPr lang="en-US" dirty="0"/>
                  <a:t> (infinite)</a:t>
                </a:r>
              </a:p>
              <a:p>
                <a:pPr lvl="1"/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DE6AFCF-EDE4-BB72-C822-F3F7FADF937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37029" y="1595336"/>
                <a:ext cx="11436724" cy="4895507"/>
              </a:xfrm>
              <a:blipFill>
                <a:blip r:embed="rId2"/>
                <a:stretch>
                  <a:fillRect l="-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EB261D0-5162-502F-36F2-6A11712C1D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10715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175571</TotalTime>
  <Words>2095</Words>
  <Application>Microsoft Office PowerPoint</Application>
  <PresentationFormat>Widescreen</PresentationFormat>
  <Paragraphs>455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Cambria Math</vt:lpstr>
      <vt:lpstr>Office Theme</vt:lpstr>
      <vt:lpstr>CMSC 28100  Introduction to Complexity Theory  Spring 2025 Instructor: William Hoza</vt:lpstr>
      <vt:lpstr>Homework</vt:lpstr>
      <vt:lpstr>Which problems can be solved through computation?</vt:lpstr>
      <vt:lpstr>Defining Turing machines rigorously</vt:lpstr>
      <vt:lpstr>Configurations of a Turing machine</vt:lpstr>
      <vt:lpstr>The initial configuration</vt:lpstr>
      <vt:lpstr>The “next” configuration</vt:lpstr>
      <vt:lpstr>Halting configurations</vt:lpstr>
      <vt:lpstr>Computation history</vt:lpstr>
      <vt:lpstr>Accepting, rejecting, and looping</vt:lpstr>
      <vt:lpstr>Time</vt:lpstr>
      <vt:lpstr>Space</vt:lpstr>
      <vt:lpstr>Which problems can be solved through computation?</vt:lpstr>
      <vt:lpstr>Languages</vt:lpstr>
      <vt:lpstr>Deciding a language</vt:lpstr>
      <vt:lpstr>Example: Palindromes</vt:lpstr>
      <vt:lpstr>Example: A TM that decides "PALINDROMES"</vt:lpstr>
      <vt:lpstr>Example: Parity</vt:lpstr>
      <vt:lpstr>Example: A TM that decides "PARITY"</vt:lpstr>
      <vt:lpstr>Example: Primality testing</vt:lpstr>
      <vt:lpstr>Encoding the input as a string</vt:lpstr>
      <vt:lpstr>Larger alphabets</vt:lpstr>
      <vt:lpstr>Example: ASCII</vt:lpstr>
      <vt:lpstr>Another encoding example: Connectivity</vt:lpstr>
      <vt:lpstr>Multiple possible encodings</vt:lpstr>
      <vt:lpstr>Encoding other things as strings</vt:lpstr>
      <vt:lpstr>Invalid inputs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656</cp:revision>
  <dcterms:created xsi:type="dcterms:W3CDTF">2022-12-12T23:26:37Z</dcterms:created>
  <dcterms:modified xsi:type="dcterms:W3CDTF">2025-03-31T17:02:19Z</dcterms:modified>
</cp:coreProperties>
</file>