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400" r:id="rId2"/>
    <p:sldId id="448" r:id="rId3"/>
    <p:sldId id="451" r:id="rId4"/>
    <p:sldId id="452" r:id="rId5"/>
    <p:sldId id="618" r:id="rId6"/>
    <p:sldId id="631" r:id="rId7"/>
    <p:sldId id="454" r:id="rId8"/>
    <p:sldId id="531" r:id="rId9"/>
    <p:sldId id="501" r:id="rId10"/>
    <p:sldId id="502" r:id="rId11"/>
    <p:sldId id="503" r:id="rId12"/>
    <p:sldId id="519" r:id="rId13"/>
    <p:sldId id="550" r:id="rId14"/>
    <p:sldId id="528" r:id="rId15"/>
    <p:sldId id="507" r:id="rId16"/>
    <p:sldId id="509" r:id="rId17"/>
    <p:sldId id="520" r:id="rId18"/>
    <p:sldId id="521" r:id="rId19"/>
    <p:sldId id="633" r:id="rId20"/>
    <p:sldId id="526" r:id="rId21"/>
    <p:sldId id="514" r:id="rId22"/>
    <p:sldId id="553" r:id="rId23"/>
    <p:sldId id="598" r:id="rId24"/>
    <p:sldId id="601" r:id="rId25"/>
    <p:sldId id="545" r:id="rId26"/>
    <p:sldId id="611" r:id="rId27"/>
    <p:sldId id="610" r:id="rId28"/>
    <p:sldId id="602" r:id="rId29"/>
    <p:sldId id="608" r:id="rId30"/>
    <p:sldId id="603" r:id="rId31"/>
    <p:sldId id="552" r:id="rId32"/>
    <p:sldId id="613" r:id="rId33"/>
    <p:sldId id="615" r:id="rId34"/>
    <p:sldId id="616" r:id="rId35"/>
    <p:sldId id="749" r:id="rId36"/>
    <p:sldId id="750" r:id="rId37"/>
    <p:sldId id="460" r:id="rId38"/>
    <p:sldId id="751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036" autoAdjust="0"/>
    <p:restoredTop sz="82464" autoAdjust="0"/>
  </p:normalViewPr>
  <p:slideViewPr>
    <p:cSldViewPr snapToGrid="0">
      <p:cViewPr varScale="1">
        <p:scale>
          <a:sx n="129" d="100"/>
          <a:sy n="129" d="100"/>
        </p:scale>
        <p:origin x="954" y="1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1/12/2024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1/12/2024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1/12/2024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1/12/2024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1/12/2024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1/12/2024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4" Type="http://schemas.openxmlformats.org/officeDocument/2006/relationships/image" Target="../media/image9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0.png"/><Relationship Id="rId7" Type="http://schemas.openxmlformats.org/officeDocument/2006/relationships/image" Target="../media/image102.png"/><Relationship Id="rId2" Type="http://schemas.openxmlformats.org/officeDocument/2006/relationships/image" Target="../media/image9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png"/><Relationship Id="rId2" Type="http://schemas.openxmlformats.org/officeDocument/2006/relationships/image" Target="../media/image10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080.png"/><Relationship Id="rId4" Type="http://schemas.openxmlformats.org/officeDocument/2006/relationships/image" Target="../media/image117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1.png"/><Relationship Id="rId13" Type="http://schemas.openxmlformats.org/officeDocument/2006/relationships/image" Target="../media/image126.png"/><Relationship Id="rId3" Type="http://schemas.openxmlformats.org/officeDocument/2006/relationships/image" Target="../media/image1100.png"/><Relationship Id="rId7" Type="http://schemas.openxmlformats.org/officeDocument/2006/relationships/image" Target="../media/image1140.png"/><Relationship Id="rId12" Type="http://schemas.openxmlformats.org/officeDocument/2006/relationships/image" Target="../media/image125.png"/><Relationship Id="rId2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4.png"/><Relationship Id="rId5" Type="http://schemas.openxmlformats.org/officeDocument/2006/relationships/image" Target="../media/image1120.png"/><Relationship Id="rId10" Type="http://schemas.openxmlformats.org/officeDocument/2006/relationships/image" Target="../media/image123.png"/><Relationship Id="rId4" Type="http://schemas.openxmlformats.org/officeDocument/2006/relationships/image" Target="../media/image1110.png"/><Relationship Id="rId9" Type="http://schemas.openxmlformats.org/officeDocument/2006/relationships/image" Target="../media/image122.png"/><Relationship Id="rId14" Type="http://schemas.openxmlformats.org/officeDocument/2006/relationships/image" Target="../media/image12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png"/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0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12" Type="http://schemas.openxmlformats.org/officeDocument/2006/relationships/image" Target="../media/image9.png"/><Relationship Id="rId2" Type="http://schemas.openxmlformats.org/officeDocument/2006/relationships/image" Target="../media/image131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280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image" Target="../media/image1270.png"/><Relationship Id="rId4" Type="http://schemas.openxmlformats.org/officeDocument/2006/relationships/image" Target="../media/image40.png"/><Relationship Id="rId1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png"/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51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Winter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0A5C9508-EAAB-9323-26DC-4BA8C2883FA9}"/>
              </a:ext>
            </a:extLst>
          </p:cNvPr>
          <p:cNvGraphicFramePr>
            <a:graphicFrameLocks noGrp="1"/>
          </p:cNvGraphicFramePr>
          <p:nvPr/>
        </p:nvGraphicFramePr>
        <p:xfrm>
          <a:off x="6163406" y="992226"/>
          <a:ext cx="4756635" cy="47227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8515">
                  <a:extLst>
                    <a:ext uri="{9D8B030D-6E8A-4147-A177-3AD203B41FA5}">
                      <a16:colId xmlns:a16="http://schemas.microsoft.com/office/drawing/2014/main" val="367172918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708923137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085203164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1111601318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173736495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999636826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65155429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2265168393"/>
                    </a:ext>
                  </a:extLst>
                </a:gridCol>
                <a:gridCol w="528515">
                  <a:extLst>
                    <a:ext uri="{9D8B030D-6E8A-4147-A177-3AD203B41FA5}">
                      <a16:colId xmlns:a16="http://schemas.microsoft.com/office/drawing/2014/main" val="320610565"/>
                    </a:ext>
                  </a:extLst>
                </a:gridCol>
              </a:tblGrid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2821332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9936713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5327872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331389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9683317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33995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7490245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881498"/>
                  </a:ext>
                </a:extLst>
              </a:tr>
              <a:tr h="524753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81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ADBA-E825-73D9-8A9B-EFDA3D394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CMSC281: A primitive programming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FFCBB-5386-9438-2B10-01CBC05A29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6181" y="1618840"/>
                <a:ext cx="10515600" cy="506445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will define a programming language. We begin with an example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Here is a CMSC281 program that reverses a given string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(Note: CMSC281 will not be on problem sets or exams)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4FFCBB-5386-9438-2B10-01CBC05A29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6181" y="1618840"/>
                <a:ext cx="10515600" cy="506445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70181-7730-0BD7-8075-6A6984EB0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884DAB-877B-33F6-CFEE-EB594BC1711C}"/>
                  </a:ext>
                </a:extLst>
              </p:cNvPr>
              <p:cNvSpPr txBox="1"/>
              <p:nvPr/>
            </p:nvSpPr>
            <p:spPr>
              <a:xfrm>
                <a:off x="3798152" y="3318424"/>
                <a:ext cx="4029516" cy="20728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	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m:rPr>
                        <m:nor/>
                      </m:rPr>
                      <a:rPr lang="en-US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LAST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GOTO main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=0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GOTO main</a:t>
                </a: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 HALT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C884DAB-877B-33F6-CFEE-EB594BC17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8152" y="3318424"/>
                <a:ext cx="4029516" cy="2072875"/>
              </a:xfrm>
              <a:prstGeom prst="rect">
                <a:avLst/>
              </a:prstGeom>
              <a:blipFill>
                <a:blip r:embed="rId3"/>
                <a:stretch>
                  <a:fillRect l="-1056" b="-35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6013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5561-CE0E-BDC7-687C-99C24AE07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CMSC281: A primitive programming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06A61B-13CE-B80D-F481-1403C9A839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0995" y="1825625"/>
                <a:ext cx="11196084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A CMSC281 program consists of an input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, an internal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, and a list of “</a:t>
                </a:r>
                <a:r>
                  <a:rPr lang="en-US" dirty="0">
                    <a:solidFill>
                      <a:schemeClr val="accent1"/>
                    </a:solidFill>
                  </a:rPr>
                  <a:t>lines</a:t>
                </a:r>
                <a:r>
                  <a:rPr lang="en-US" dirty="0"/>
                  <a:t>”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The program manipulates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, which take values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Each line consists of a label and an instruction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06A61B-13CE-B80D-F481-1403C9A83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0995" y="1825625"/>
                <a:ext cx="11196084" cy="4351338"/>
              </a:xfrm>
              <a:blipFill>
                <a:blip r:embed="rId2"/>
                <a:stretch>
                  <a:fillRect l="-980" r="-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FEAC5-92AF-C5C7-1100-5FAF49E6E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81963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87EE6-7422-ACE9-8A57-0384DF7E0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-12551"/>
            <a:ext cx="10515600" cy="1325563"/>
          </a:xfrm>
        </p:spPr>
        <p:txBody>
          <a:bodyPr/>
          <a:lstStyle/>
          <a:p>
            <a:r>
              <a:rPr lang="en-US" dirty="0"/>
              <a:t>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539C7-4795-3782-E78F-112F852156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609" y="1313013"/>
            <a:ext cx="11774081" cy="5353602"/>
          </a:xfrm>
        </p:spPr>
        <p:txBody>
          <a:bodyPr>
            <a:normAutofit/>
          </a:bodyPr>
          <a:lstStyle/>
          <a:p>
            <a:r>
              <a:rPr lang="en-US" dirty="0"/>
              <a:t>There are eight basic instructions available (some are redundant)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FD4B6-67AF-EB17-2C79-0C633639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F6BBBF9-4AF7-CE22-074C-1336C05290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7460227"/>
                  </p:ext>
                </p:extLst>
              </p:nvPr>
            </p:nvGraphicFramePr>
            <p:xfrm>
              <a:off x="626137" y="2418172"/>
              <a:ext cx="10939721" cy="37042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8300">
                      <a:extLst>
                        <a:ext uri="{9D8B030D-6E8A-4147-A177-3AD203B41FA5}">
                          <a16:colId xmlns:a16="http://schemas.microsoft.com/office/drawing/2014/main" val="705094502"/>
                        </a:ext>
                      </a:extLst>
                    </a:gridCol>
                    <a:gridCol w="7961421">
                      <a:extLst>
                        <a:ext uri="{9D8B030D-6E8A-4147-A177-3AD203B41FA5}">
                          <a16:colId xmlns:a16="http://schemas.microsoft.com/office/drawing/2014/main" val="2914278400"/>
                        </a:ext>
                      </a:extLst>
                    </a:gridCol>
                  </a:tblGrid>
                  <a:tr h="4115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Syntax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7235667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equal to the one-symbol</a:t>
                          </a:r>
                          <a:r>
                            <a:rPr lang="en-US" baseline="0" dirty="0"/>
                            <a:t> string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82919969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Append</a:t>
                          </a:r>
                          <a:r>
                            <a:rPr lang="en-US" baseline="0" dirty="0"/>
                            <a:t> the symbol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dirty="0"/>
                            <a:t> to the end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37096734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Append the string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to the end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73167333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←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LAST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equal to the last</a:t>
                          </a:r>
                          <a:r>
                            <a:rPr lang="en-US" baseline="0" dirty="0"/>
                            <a:t> symbol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, or set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en-US" dirty="0"/>
                            <a:t> 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4844133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←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ALLBUTLAST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equal to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with the last symbol deleted, or set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←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en-US" dirty="0"/>
                            <a:t> 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08857649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GOTO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𝑢</m:t>
                              </m:r>
                            </m:oMath>
                          </a14:m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to the first line with label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dirty="0"/>
                            <a:t>, or do nothing if there is no such line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9312854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GOTO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𝑢</m:t>
                              </m:r>
                            </m:oMath>
                          </a14:m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is the one-symbol</a:t>
                          </a:r>
                          <a:r>
                            <a:rPr lang="en-US" baseline="0" dirty="0"/>
                            <a:t> string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dirty="0"/>
                            <a:t>, then execute</a:t>
                          </a:r>
                          <a:r>
                            <a:rPr lang="en-US" baseline="0" dirty="0"/>
                            <a:t> “GOTO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dirty="0"/>
                            <a:t>”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48781670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HALT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computation is done. The output is the final value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6928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BF6BBBF9-4AF7-CE22-074C-1336C05290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07460227"/>
                  </p:ext>
                </p:extLst>
              </p:nvPr>
            </p:nvGraphicFramePr>
            <p:xfrm>
              <a:off x="626137" y="2418172"/>
              <a:ext cx="10939721" cy="370424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978300">
                      <a:extLst>
                        <a:ext uri="{9D8B030D-6E8A-4147-A177-3AD203B41FA5}">
                          <a16:colId xmlns:a16="http://schemas.microsoft.com/office/drawing/2014/main" val="705094502"/>
                        </a:ext>
                      </a:extLst>
                    </a:gridCol>
                    <a:gridCol w="7961421">
                      <a:extLst>
                        <a:ext uri="{9D8B030D-6E8A-4147-A177-3AD203B41FA5}">
                          <a16:colId xmlns:a16="http://schemas.microsoft.com/office/drawing/2014/main" val="2914278400"/>
                        </a:ext>
                      </a:extLst>
                    </a:gridCol>
                  </a:tblGrid>
                  <a:tr h="4115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Syntax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7235667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" t="-108955" r="-268098" b="-7194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490" t="-108955" r="-306" b="-71940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82919969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" t="-205882" r="-268098" b="-6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490" t="-205882" r="-306" b="-6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37096734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" t="-305882" r="-268098" b="-50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490" t="-305882" r="-306" b="-5088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73167333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" t="-411940" r="-268098" b="-416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490" t="-411940" r="-306" b="-4164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4844133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" t="-504412" r="-268098" b="-3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490" t="-504412" r="-306" b="-310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8857649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" t="-604412" r="-268098" b="-2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490" t="-604412" r="-306" b="-210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9312854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4" t="-714925" r="-268098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490" t="-714925" r="-306" b="-1134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8781670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HALT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7490" t="-802941" r="-306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56928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93852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703EA-FFFA-29C0-C213-82C124852E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 of the program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4B395-D6AC-37FF-40CE-6FAA112D5F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7629" y="1541721"/>
                <a:ext cx="11086171" cy="506109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 function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be a CMSC281 program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Suppose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if we initialize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dirty="0"/>
                  <a:t> and then we run the program, then the program eventually halts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stored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 this case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computes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b="0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(Exercise: Make the definition more rigorous by explaining in more detail what it means to “run” the program)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804B395-D6AC-37FF-40CE-6FAA112D5F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7629" y="1541721"/>
                <a:ext cx="11086171" cy="5061098"/>
              </a:xfrm>
              <a:blipFill>
                <a:blip r:embed="rId2"/>
                <a:stretch>
                  <a:fillRect l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05B37-9BC1-1923-8DEF-929750F4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93585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C601F-E6EB-A107-6FAF-007463C5E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CMSC281 programs are equivalent to TMs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FB04A7-E3E9-4F0B-9E26-9B4BE084E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 function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computes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if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dirty="0"/>
                  <a:t> written on its tape followed by blanks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FB04A7-E3E9-4F0B-9E26-9B4BE084E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70A7E0-44B1-1139-5781-AEED20E9F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8112BC-06F8-518D-B509-11153399A80D}"/>
                  </a:ext>
                </a:extLst>
              </p:cNvPr>
              <p:cNvSpPr/>
              <p:nvPr/>
            </p:nvSpPr>
            <p:spPr>
              <a:xfrm>
                <a:off x="1625058" y="4517959"/>
                <a:ext cx="8968601" cy="16978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There exists a TM that computes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 CMSC281 program that computes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28112BC-06F8-518D-B509-11153399A8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058" y="4517959"/>
                <a:ext cx="8968601" cy="1697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52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F4E4-4ACF-0ABC-7C8E-AE41FD95C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241" y="365125"/>
            <a:ext cx="11685181" cy="1325563"/>
          </a:xfrm>
        </p:spPr>
        <p:txBody>
          <a:bodyPr/>
          <a:lstStyle/>
          <a:p>
            <a:r>
              <a:rPr lang="en-US" dirty="0"/>
              <a:t>CMSC281 programs can simulate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7287A-A257-9FE0-6BE0-F900DE08E6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500004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Proof idea: Simulate the tape with two variables,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holds the tape contents to the left of the head,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the remaining tape contents in reverse order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convenience, assume a variant TM model in which the head is initially located immediately to the </a:t>
                </a:r>
                <a:r>
                  <a:rPr lang="en-US" dirty="0">
                    <a:solidFill>
                      <a:schemeClr val="accent1"/>
                    </a:solidFill>
                  </a:rPr>
                  <a:t>right</a:t>
                </a:r>
                <a:r>
                  <a:rPr lang="en-US" dirty="0"/>
                  <a:t> of the input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We also assume that at the end of the computation, the TM moves its head to the right end of the output string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D7287A-A257-9FE0-6BE0-F900DE08E6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5000044"/>
              </a:xfrm>
              <a:blipFill>
                <a:blip r:embed="rId2"/>
                <a:stretch>
                  <a:fillRect l="-1043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B6EEA0-F478-ABF9-FB15-8E8695275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0090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E500F-FA64-F8A1-85FF-AF4B9B965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772" y="365125"/>
            <a:ext cx="11695814" cy="1325563"/>
          </a:xfrm>
        </p:spPr>
        <p:txBody>
          <a:bodyPr/>
          <a:lstStyle/>
          <a:p>
            <a:r>
              <a:rPr lang="en-US" dirty="0"/>
              <a:t>CMSC281 programs can simulate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DBE77F-F8A4-FF56-05F7-F66DE517B9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31628" y="1825625"/>
                <a:ext cx="11057860" cy="435133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Γ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be the TM we wish to simulate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Our program begins with the instruction 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GOTO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DBE77F-F8A4-FF56-05F7-F66DE517B9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628" y="1825625"/>
                <a:ext cx="11057860" cy="4351338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DE2A9C-B8A6-0135-8D00-803A4DF60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589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E38AA-6F41-D2BF-6DA4-2F0BA948E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one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8C801A-F6B3-A31B-39C1-36E01C8815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1242" y="1591708"/>
                <a:ext cx="10515600" cy="4351338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each non-halting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we add the following block of code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88C801A-F6B3-A31B-39C1-36E01C8815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1242" y="1591708"/>
                <a:ext cx="10515600" cy="4351338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781338-2F65-E434-CBBA-E50C73507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3B1CEB-BF10-9C5E-9B81-128275D5C282}"/>
                  </a:ext>
                </a:extLst>
              </p:cNvPr>
              <p:cNvSpPr txBox="1"/>
              <p:nvPr/>
            </p:nvSpPr>
            <p:spPr>
              <a:xfrm>
                <a:off x="2957586" y="3786614"/>
                <a:ext cx="5328683" cy="20728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m:rPr>
                        <m:nor/>
                      </m:rPr>
                      <a:rPr lang="en-US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LAST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GOTO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GOTO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⋮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GOTO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 GOTO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,⊔</m:t>
                        </m:r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F3B1CEB-BF10-9C5E-9B81-128275D5C2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586" y="3786614"/>
                <a:ext cx="5328683" cy="2072875"/>
              </a:xfrm>
              <a:prstGeom prst="rect">
                <a:avLst/>
              </a:prstGeom>
              <a:blipFill>
                <a:blip r:embed="rId3"/>
                <a:stretch>
                  <a:fillRect b="-35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2167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17E6F-755E-BED9-4C78-0DDCBF65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Simulating one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02C1B-E9CA-5553-30BE-6E39E417A0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472" y="1670049"/>
                <a:ext cx="10515600" cy="453264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For each non-halting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Γ</m:t>
                    </m:r>
                  </m:oMath>
                </a14:m>
                <a:r>
                  <a:rPr lang="en-US" dirty="0"/>
                  <a:t>, we add a block of code beginning with a line labeled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. Code block: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8E02C1B-E9CA-5553-30BE-6E39E417A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72" y="1670049"/>
                <a:ext cx="10515600" cy="453264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4FC254-41D5-95EB-821B-9866EA7E1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9493D8-B9D8-F789-8335-2AC30743E0BB}"/>
                  </a:ext>
                </a:extLst>
              </p:cNvPr>
              <p:cNvSpPr txBox="1"/>
              <p:nvPr/>
            </p:nvSpPr>
            <p:spPr>
              <a:xfrm>
                <a:off x="489099" y="4381859"/>
                <a:ext cx="4369980" cy="10756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	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m:rPr>
                        <m:nor/>
                      </m:rPr>
                      <a:rPr lang="en-US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ALLBUTLAST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′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 GOTO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′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79493D8-B9D8-F789-8335-2AC30743E0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099" y="4381859"/>
                <a:ext cx="4369980" cy="1075679"/>
              </a:xfrm>
              <a:prstGeom prst="rect">
                <a:avLst/>
              </a:prstGeom>
              <a:blipFill>
                <a:blip r:embed="rId3"/>
                <a:stretch>
                  <a:fillRect l="-974" b="-786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4CC07C-0E3D-03B4-307E-BCC483CCA6CA}"/>
                  </a:ext>
                </a:extLst>
              </p:cNvPr>
              <p:cNvSpPr txBox="1"/>
              <p:nvPr/>
            </p:nvSpPr>
            <p:spPr>
              <a:xfrm>
                <a:off x="1807535" y="6018028"/>
                <a:ext cx="3051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24CC07C-0E3D-03B4-307E-BCC483CCA6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7535" y="6018028"/>
                <a:ext cx="3051544" cy="369332"/>
              </a:xfrm>
              <a:prstGeom prst="rect">
                <a:avLst/>
              </a:prstGeom>
              <a:blipFill>
                <a:blip r:embed="rId4"/>
                <a:stretch>
                  <a:fillRect l="-18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F9C612DA-69BB-4844-297B-BE3C87F11F04}"/>
              </a:ext>
            </a:extLst>
          </p:cNvPr>
          <p:cNvSpPr txBox="1"/>
          <p:nvPr/>
        </p:nvSpPr>
        <p:spPr>
          <a:xfrm>
            <a:off x="5713584" y="4735032"/>
            <a:ext cx="565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C226BA-24BF-83E3-F6ED-BCB3EF8139E9}"/>
                  </a:ext>
                </a:extLst>
              </p:cNvPr>
              <p:cNvSpPr txBox="1"/>
              <p:nvPr/>
            </p:nvSpPr>
            <p:spPr>
              <a:xfrm>
                <a:off x="7273147" y="3696687"/>
                <a:ext cx="4080653" cy="207287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𝑏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	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m:rPr>
                        <m:nor/>
                      </m:rPr>
                      <a:rPr lang="en-US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LAST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m:rPr>
                        <m:nor/>
                      </m:rPr>
                      <a:rPr lang="en-US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ALLBUTLAST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m:rPr>
                        <m:nor/>
                      </m:rPr>
                      <a:rPr lang="en-US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ALLBUTLAST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 GOTO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′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AC226BA-24BF-83E3-F6ED-BCB3EF8139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3147" y="3696687"/>
                <a:ext cx="4080653" cy="2072875"/>
              </a:xfrm>
              <a:prstGeom prst="rect">
                <a:avLst/>
              </a:prstGeom>
              <a:blipFill>
                <a:blip r:embed="rId5"/>
                <a:stretch>
                  <a:fillRect l="-1042" b="-350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44BF5C-EC81-9793-401C-577D7A825E64}"/>
                  </a:ext>
                </a:extLst>
              </p:cNvPr>
              <p:cNvSpPr txBox="1"/>
              <p:nvPr/>
            </p:nvSpPr>
            <p:spPr>
              <a:xfrm>
                <a:off x="8477413" y="6018028"/>
                <a:ext cx="30515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44BF5C-EC81-9793-401C-577D7A825E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7413" y="6018028"/>
                <a:ext cx="3051544" cy="369332"/>
              </a:xfrm>
              <a:prstGeom prst="rect">
                <a:avLst/>
              </a:prstGeom>
              <a:blipFill>
                <a:blip r:embed="rId6"/>
                <a:stretch>
                  <a:fillRect l="-1800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561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  <p:bldP spid="10" grpId="0" animBg="1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54AA4-D874-F9F4-1D24-0C1DD00B0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18BB-26F3-B037-6B08-E19237D5E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also add the following two blocks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9C0CC-0789-24F0-C491-A64EAF42F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287966-D4F2-BE9A-096D-E0B479B0F2CD}"/>
                  </a:ext>
                </a:extLst>
              </p:cNvPr>
              <p:cNvSpPr txBox="1"/>
              <p:nvPr/>
            </p:nvSpPr>
            <p:spPr>
              <a:xfrm>
                <a:off x="2957587" y="3786614"/>
                <a:ext cx="2307750" cy="43928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accept</m:t>
                        </m:r>
                      </m:sub>
                    </m:sSub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 HALT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4287966-D4F2-BE9A-096D-E0B479B0F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587" y="3786614"/>
                <a:ext cx="2307750" cy="439287"/>
              </a:xfrm>
              <a:prstGeom prst="rect">
                <a:avLst/>
              </a:prstGeom>
              <a:blipFill>
                <a:blip r:embed="rId2"/>
                <a:stretch>
                  <a:fillRect b="-175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4D28EA-A833-BACE-5E2A-E87E8722CCA8}"/>
                  </a:ext>
                </a:extLst>
              </p:cNvPr>
              <p:cNvSpPr txBox="1"/>
              <p:nvPr/>
            </p:nvSpPr>
            <p:spPr>
              <a:xfrm>
                <a:off x="6775940" y="3786614"/>
                <a:ext cx="2307748" cy="44044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: HALT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4D28EA-A833-BACE-5E2A-E87E8722CC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5940" y="3786614"/>
                <a:ext cx="2307748" cy="440442"/>
              </a:xfrm>
              <a:prstGeom prst="rect">
                <a:avLst/>
              </a:prstGeom>
              <a:blipFill>
                <a:blip r:embed="rId3"/>
                <a:stretch>
                  <a:fillRect b="-175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565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D05C-5A16-99A1-5DAF-A72C03A5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decision problem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the corresponding language: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5A252-0010-A905-0AA6-D5F6E723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/>
              <p:nvPr/>
            </p:nvSpPr>
            <p:spPr>
              <a:xfrm>
                <a:off x="561975" y="3569272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 problem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 be “solved through computation”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if and only if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is a Turing machine that decides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5" y="3569272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6F6F07-05C8-CCF7-53CB-4034A1EF4F01}"/>
              </a:ext>
            </a:extLst>
          </p:cNvPr>
          <p:cNvSpPr txBox="1"/>
          <p:nvPr/>
        </p:nvSpPr>
        <p:spPr>
          <a:xfrm>
            <a:off x="9839325" y="4503817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E931F-C719-2A95-BAAC-3141BF530534}"/>
              </a:ext>
            </a:extLst>
          </p:cNvPr>
          <p:cNvSpPr txBox="1"/>
          <p:nvPr/>
        </p:nvSpPr>
        <p:spPr>
          <a:xfrm>
            <a:off x="9877425" y="5628041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A8A4FB-3BE7-E27E-915B-23441D054363}"/>
              </a:ext>
            </a:extLst>
          </p:cNvPr>
          <p:cNvCxnSpPr/>
          <p:nvPr/>
        </p:nvCxnSpPr>
        <p:spPr>
          <a:xfrm flipH="1">
            <a:off x="9144000" y="4688483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4B4209-E739-F29E-0403-24BE7D03CCCB}"/>
              </a:ext>
            </a:extLst>
          </p:cNvPr>
          <p:cNvCxnSpPr/>
          <p:nvPr/>
        </p:nvCxnSpPr>
        <p:spPr>
          <a:xfrm flipH="1">
            <a:off x="9144000" y="5943864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144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26896-26F6-A861-152E-EA632AFF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Turing-complete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51181-02DB-66EC-EA8C-385483D0A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07" y="1825625"/>
            <a:ext cx="11440633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Informally, we say that some kind of computational process (a physical device, a programming language, etc.) is </a:t>
            </a:r>
            <a:r>
              <a:rPr lang="en-US" dirty="0">
                <a:solidFill>
                  <a:schemeClr val="accent1"/>
                </a:solidFill>
              </a:rPr>
              <a:t>“Turing-complete”</a:t>
            </a:r>
            <a:r>
              <a:rPr lang="en-US" dirty="0"/>
              <a:t> if it can simulate any Turing machine</a:t>
            </a:r>
          </a:p>
          <a:p>
            <a:pPr>
              <a:lnSpc>
                <a:spcPct val="150000"/>
              </a:lnSpc>
            </a:pPr>
            <a:r>
              <a:rPr lang="en-US" dirty="0"/>
              <a:t>Familiar programming languages (C, Python, Lisp, etc.) are Turing-complete</a:t>
            </a:r>
          </a:p>
          <a:p>
            <a:pPr>
              <a:lnSpc>
                <a:spcPct val="150000"/>
              </a:lnSpc>
            </a:pPr>
            <a:r>
              <a:rPr lang="en-US" dirty="0"/>
              <a:t>If you can solve a computational problem in C, then you can also solve it in JavaScript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4F3D7-516E-03A5-E3F6-47C90CDE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237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2E05C-3D4C-4070-93DB-1F81CAACD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65125"/>
            <a:ext cx="11525694" cy="1325563"/>
          </a:xfrm>
        </p:spPr>
        <p:txBody>
          <a:bodyPr/>
          <a:lstStyle/>
          <a:p>
            <a:r>
              <a:rPr lang="en-US" dirty="0"/>
              <a:t>Turing machines can simulate CMSC281 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5ED3E-E26F-9CB9-6772-6ACC415DD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260" y="1690688"/>
            <a:ext cx="10887740" cy="448627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We will work with another programming language called CMSC281+</a:t>
            </a:r>
          </a:p>
          <a:p>
            <a:pPr>
              <a:lnSpc>
                <a:spcPct val="150000"/>
              </a:lnSpc>
            </a:pPr>
            <a:r>
              <a:rPr lang="en-US" dirty="0"/>
              <a:t>Step 1: We will show that CMSC281 programs can be simulated by CMSC281+ programs</a:t>
            </a:r>
          </a:p>
          <a:p>
            <a:pPr>
              <a:lnSpc>
                <a:spcPct val="150000"/>
              </a:lnSpc>
            </a:pPr>
            <a:r>
              <a:rPr lang="en-US" dirty="0"/>
              <a:t>Step 2: We will show that CMSC281+ programs can be simulated by Turing machines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0A676-7118-48BB-320E-C072D1E5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74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2B67-916D-1FCF-E56E-0BAC760B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38" y="22271"/>
            <a:ext cx="10515600" cy="1325563"/>
          </a:xfrm>
        </p:spPr>
        <p:txBody>
          <a:bodyPr/>
          <a:lstStyle/>
          <a:p>
            <a:r>
              <a:rPr lang="en-US" dirty="0"/>
              <a:t>CMSC281+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5F2DC-AB48-FACA-5B96-1328A5B2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1" y="1531088"/>
            <a:ext cx="11936819" cy="5518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CMSC281+ is like CMSC281 but with a different set of instructions: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“Computable” means there exists a TM that computes it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67A29-0AA6-156C-E7A0-4469E492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9E5F14D-4C2A-F378-92C0-954EC143EA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223772"/>
                  </p:ext>
                </p:extLst>
              </p:nvPr>
            </p:nvGraphicFramePr>
            <p:xfrm>
              <a:off x="626138" y="2713973"/>
              <a:ext cx="10939721" cy="24694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96931">
                      <a:extLst>
                        <a:ext uri="{9D8B030D-6E8A-4147-A177-3AD203B41FA5}">
                          <a16:colId xmlns:a16="http://schemas.microsoft.com/office/drawing/2014/main" val="705094502"/>
                        </a:ext>
                      </a:extLst>
                    </a:gridCol>
                    <a:gridCol w="7442790">
                      <a:extLst>
                        <a:ext uri="{9D8B030D-6E8A-4147-A177-3AD203B41FA5}">
                          <a16:colId xmlns:a16="http://schemas.microsoft.com/office/drawing/2014/main" val="2914278400"/>
                        </a:ext>
                      </a:extLst>
                    </a:gridCol>
                  </a:tblGrid>
                  <a:tr h="4115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Syntax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7235667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←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𝑖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Append the string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to the end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4401095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←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dirty="0">
                              <a:solidFill>
                                <a:schemeClr val="accent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1"/>
                              </a:solidFill>
                            </a:rPr>
                            <a:t>Assign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baseline="0" dirty="0">
                              <a:solidFill>
                                <a:schemeClr val="accent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baseline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baseline="0" dirty="0">
                              <a:solidFill>
                                <a:schemeClr val="accent1"/>
                              </a:solidFill>
                            </a:rPr>
                            <a:t> where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0" baseline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baseline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baseline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Γ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dirty="0">
                              <a:solidFill>
                                <a:schemeClr val="accent1"/>
                              </a:solidFill>
                            </a:rPr>
                            <a:t> is any computable function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113003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GOTO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𝑢</m:t>
                              </m:r>
                            </m:oMath>
                          </a14:m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Jump to the first line with label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dirty="0"/>
                            <a:t>, or do nothing if there is no such line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4819942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GOTO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𝑢</m:t>
                              </m:r>
                            </m:oMath>
                          </a14:m>
                          <a:endParaRPr lang="en-US" dirty="0"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 is the one-symbol</a:t>
                          </a:r>
                          <a:r>
                            <a:rPr lang="en-US" baseline="0" dirty="0"/>
                            <a:t> string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en-US" dirty="0"/>
                            <a:t>, then execute</a:t>
                          </a:r>
                          <a:r>
                            <a:rPr lang="en-US" baseline="0" dirty="0"/>
                            <a:t> “GOTO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dirty="0"/>
                            <a:t>”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00516560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HALT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computation is done. The output is the final value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6928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9E5F14D-4C2A-F378-92C0-954EC143EA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47223772"/>
                  </p:ext>
                </p:extLst>
              </p:nvPr>
            </p:nvGraphicFramePr>
            <p:xfrm>
              <a:off x="626138" y="2713973"/>
              <a:ext cx="10939721" cy="2469498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96931">
                      <a:extLst>
                        <a:ext uri="{9D8B030D-6E8A-4147-A177-3AD203B41FA5}">
                          <a16:colId xmlns:a16="http://schemas.microsoft.com/office/drawing/2014/main" val="705094502"/>
                        </a:ext>
                      </a:extLst>
                    </a:gridCol>
                    <a:gridCol w="7442790">
                      <a:extLst>
                        <a:ext uri="{9D8B030D-6E8A-4147-A177-3AD203B41FA5}">
                          <a16:colId xmlns:a16="http://schemas.microsoft.com/office/drawing/2014/main" val="2914278400"/>
                        </a:ext>
                      </a:extLst>
                    </a:gridCol>
                  </a:tblGrid>
                  <a:tr h="4115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Syntax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7235667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" t="-108955" r="-213589" b="-4164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054" t="-108955" r="-327" b="-4164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04401095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" t="-205882" r="-213589" b="-3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054" t="-205882" r="-327" b="-310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113003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" t="-305882" r="-213589" b="-21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054" t="-305882" r="-327" b="-21029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4819942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" t="-411940" r="-213589" b="-1134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054" t="-411940" r="-327" b="-1134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00516560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HALT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054" t="-504412" r="-327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56928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9467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911AB-0E1C-30B5-81C5-E3FBFD611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CMSC281+ can simulate CMSC281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A72D6-4B3B-61A8-68C2-002351A7D2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Exercise: The following functions are computable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𝑥𝑏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LAST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ALLBUTLAST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A72D6-4B3B-61A8-68C2-002351A7D2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DD962-1B99-ECE7-BAAF-955101F68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66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107FF-F1B5-1D6F-C899-BCE3A9AE0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 can simulate CMSC281+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838A1-CA05-3AA5-4F9F-C160DB58C3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55245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Say the program uses the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For convenience, we use a TM variant with the following features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tapes, each with a start-of-tape indicator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:r>
                  <a:rPr lang="en-US" dirty="0"/>
                  <a:t>We can keep a head stationary (S) instead of moving it left (L) or right (R)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Plan: Tape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the head is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838A1-CA05-3AA5-4F9F-C160DB58C3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55245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E8BCB6-73B4-893F-D910-7A2B1B28D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0186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189C4-BD38-781C-8ED0-95DD219E9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06470" cy="1325563"/>
          </a:xfrm>
        </p:spPr>
        <p:txBody>
          <a:bodyPr/>
          <a:lstStyle/>
          <a:p>
            <a:r>
              <a:rPr lang="en-US" dirty="0"/>
              <a:t>Turing machines can simulate CMSC281+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5B68B-D0DE-8D0B-8FFA-CA0DF260D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the lines of the program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. Our TM structure: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325B68B-D0DE-8D0B-8FFA-CA0DF260D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945EE-8976-D55C-BAFD-C97343FE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0B7496B-479E-EF94-3887-58096CFC1A24}"/>
              </a:ext>
            </a:extLst>
          </p:cNvPr>
          <p:cNvGrpSpPr/>
          <p:nvPr/>
        </p:nvGrpSpPr>
        <p:grpSpPr>
          <a:xfrm>
            <a:off x="1297172" y="2892056"/>
            <a:ext cx="9165265" cy="797442"/>
            <a:chOff x="1297172" y="2892056"/>
            <a:chExt cx="9165265" cy="79744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305FFD15-5470-2C0F-DD60-1F9867240902}"/>
                </a:ext>
              </a:extLst>
            </p:cNvPr>
            <p:cNvSpPr/>
            <p:nvPr/>
          </p:nvSpPr>
          <p:spPr>
            <a:xfrm>
              <a:off x="1297172" y="2892056"/>
              <a:ext cx="9165265" cy="79744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A384F76-0CC3-45AA-E744-B8E34229023B}"/>
                    </a:ext>
                  </a:extLst>
                </p:cNvPr>
                <p:cNvSpPr/>
                <p:nvPr/>
              </p:nvSpPr>
              <p:spPr>
                <a:xfrm>
                  <a:off x="1442483" y="3003697"/>
                  <a:ext cx="574159" cy="5741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0A384F76-0CC3-45AA-E744-B8E3422902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483" y="3003697"/>
                  <a:ext cx="574159" cy="57415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B09C37F-6A15-BB24-52C0-076A0874308D}"/>
                </a:ext>
              </a:extLst>
            </p:cNvPr>
            <p:cNvSpPr/>
            <p:nvPr/>
          </p:nvSpPr>
          <p:spPr>
            <a:xfrm>
              <a:off x="2339162" y="3003696"/>
              <a:ext cx="574159" cy="574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54E8C0B-17C8-1A2B-CA6F-B9FF28A7963C}"/>
                </a:ext>
              </a:extLst>
            </p:cNvPr>
            <p:cNvSpPr/>
            <p:nvPr/>
          </p:nvSpPr>
          <p:spPr>
            <a:xfrm>
              <a:off x="3235841" y="3003695"/>
              <a:ext cx="574159" cy="574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F69DC98-6895-15E5-7041-0373AA4FB646}"/>
                    </a:ext>
                  </a:extLst>
                </p:cNvPr>
                <p:cNvSpPr txBox="1"/>
                <p:nvPr/>
              </p:nvSpPr>
              <p:spPr>
                <a:xfrm>
                  <a:off x="4008476" y="3104708"/>
                  <a:ext cx="574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F69DC98-6895-15E5-7041-0373AA4FB6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8476" y="3104708"/>
                  <a:ext cx="57416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076467A-988A-6E3A-30A2-021D06A441DC}"/>
              </a:ext>
            </a:extLst>
          </p:cNvPr>
          <p:cNvGrpSpPr/>
          <p:nvPr/>
        </p:nvGrpSpPr>
        <p:grpSpPr>
          <a:xfrm>
            <a:off x="1297172" y="3958487"/>
            <a:ext cx="9165265" cy="797442"/>
            <a:chOff x="1297172" y="2892056"/>
            <a:chExt cx="9165265" cy="79744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3B63AC15-08C6-3F9A-5C27-DACB8C8F832C}"/>
                </a:ext>
              </a:extLst>
            </p:cNvPr>
            <p:cNvSpPr/>
            <p:nvPr/>
          </p:nvSpPr>
          <p:spPr>
            <a:xfrm>
              <a:off x="1297172" y="2892056"/>
              <a:ext cx="9165265" cy="79744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8CB511C-0F54-8429-553F-296912D1558D}"/>
                    </a:ext>
                  </a:extLst>
                </p:cNvPr>
                <p:cNvSpPr/>
                <p:nvPr/>
              </p:nvSpPr>
              <p:spPr>
                <a:xfrm>
                  <a:off x="1442483" y="3003697"/>
                  <a:ext cx="574159" cy="5741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98CB511C-0F54-8429-553F-296912D155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483" y="3003697"/>
                  <a:ext cx="574159" cy="5741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0941A15-FA90-549C-7861-D6A46A70CD40}"/>
                </a:ext>
              </a:extLst>
            </p:cNvPr>
            <p:cNvSpPr/>
            <p:nvPr/>
          </p:nvSpPr>
          <p:spPr>
            <a:xfrm>
              <a:off x="2339162" y="3003696"/>
              <a:ext cx="574159" cy="574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1693FA-C445-092F-313A-33E4FF2A20C0}"/>
                </a:ext>
              </a:extLst>
            </p:cNvPr>
            <p:cNvSpPr/>
            <p:nvPr/>
          </p:nvSpPr>
          <p:spPr>
            <a:xfrm>
              <a:off x="3235841" y="3003695"/>
              <a:ext cx="574159" cy="574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33C7D7E-C58F-0782-80B4-8517DE353B10}"/>
                    </a:ext>
                  </a:extLst>
                </p:cNvPr>
                <p:cNvSpPr txBox="1"/>
                <p:nvPr/>
              </p:nvSpPr>
              <p:spPr>
                <a:xfrm>
                  <a:off x="4008476" y="3104708"/>
                  <a:ext cx="574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A33C7D7E-C58F-0782-80B4-8517DE353B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8476" y="3104708"/>
                  <a:ext cx="57416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912BC2A-2D46-7006-3C43-2FD715330846}"/>
              </a:ext>
            </a:extLst>
          </p:cNvPr>
          <p:cNvGrpSpPr/>
          <p:nvPr/>
        </p:nvGrpSpPr>
        <p:grpSpPr>
          <a:xfrm>
            <a:off x="1297172" y="5536462"/>
            <a:ext cx="9165265" cy="797442"/>
            <a:chOff x="1297172" y="2892056"/>
            <a:chExt cx="9165265" cy="79744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F848564A-F685-78C7-2BC5-B70E8FF1B7D2}"/>
                </a:ext>
              </a:extLst>
            </p:cNvPr>
            <p:cNvSpPr/>
            <p:nvPr/>
          </p:nvSpPr>
          <p:spPr>
            <a:xfrm>
              <a:off x="1297172" y="2892056"/>
              <a:ext cx="9165265" cy="79744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9F2E58-9E82-271D-4450-A81943036779}"/>
                    </a:ext>
                  </a:extLst>
                </p:cNvPr>
                <p:cNvSpPr/>
                <p:nvPr/>
              </p:nvSpPr>
              <p:spPr>
                <a:xfrm>
                  <a:off x="1442483" y="3003697"/>
                  <a:ext cx="574159" cy="5741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689F2E58-9E82-271D-4450-A819430367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483" y="3003697"/>
                  <a:ext cx="574159" cy="574159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79B883E-13F1-8002-D187-0300A80E318D}"/>
                </a:ext>
              </a:extLst>
            </p:cNvPr>
            <p:cNvSpPr/>
            <p:nvPr/>
          </p:nvSpPr>
          <p:spPr>
            <a:xfrm>
              <a:off x="2339162" y="3003696"/>
              <a:ext cx="574159" cy="574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7720D61-53A4-A6C9-1F93-014769A961A2}"/>
                </a:ext>
              </a:extLst>
            </p:cNvPr>
            <p:cNvSpPr/>
            <p:nvPr/>
          </p:nvSpPr>
          <p:spPr>
            <a:xfrm>
              <a:off x="3235841" y="3003695"/>
              <a:ext cx="574159" cy="574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C4BB193-7737-BFD7-325D-1481099F7FA6}"/>
                    </a:ext>
                  </a:extLst>
                </p:cNvPr>
                <p:cNvSpPr txBox="1"/>
                <p:nvPr/>
              </p:nvSpPr>
              <p:spPr>
                <a:xfrm>
                  <a:off x="4008476" y="3104708"/>
                  <a:ext cx="574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C4BB193-7737-BFD7-325D-1481099F7F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8476" y="3104708"/>
                  <a:ext cx="57416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024C1A-028E-3A66-4ADC-BEBE08AF42FE}"/>
                  </a:ext>
                </a:extLst>
              </p:cNvPr>
              <p:cNvSpPr txBox="1"/>
              <p:nvPr/>
            </p:nvSpPr>
            <p:spPr>
              <a:xfrm>
                <a:off x="2328528" y="4970150"/>
                <a:ext cx="5741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7024C1A-028E-3A66-4ADC-BEBE08AF42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8528" y="4970150"/>
                <a:ext cx="57416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76A7FD9-84EC-6C67-EBF7-1197B8AA9226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838200" y="2571750"/>
            <a:ext cx="688367" cy="5160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5029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EE3AC1-7043-9CA9-27C0-4512C42CB4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Implementing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EE3AC1-7043-9CA9-27C0-4512C42CB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B3BCC-5E4E-14D6-16E6-F765A641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3C73F34-1DCA-5A1D-81BE-B5AAAA9F760F}"/>
              </a:ext>
            </a:extLst>
          </p:cNvPr>
          <p:cNvGrpSpPr/>
          <p:nvPr/>
        </p:nvGrpSpPr>
        <p:grpSpPr>
          <a:xfrm>
            <a:off x="990600" y="2303374"/>
            <a:ext cx="9165265" cy="797442"/>
            <a:chOff x="1297172" y="2892056"/>
            <a:chExt cx="9165265" cy="79744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871473A-39B9-8EC5-A5D1-4416D90E28F1}"/>
                </a:ext>
              </a:extLst>
            </p:cNvPr>
            <p:cNvSpPr/>
            <p:nvPr/>
          </p:nvSpPr>
          <p:spPr>
            <a:xfrm>
              <a:off x="1297172" y="2892056"/>
              <a:ext cx="9165265" cy="79744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E2ED5D2-732A-22F3-D97E-ED815B03FF7D}"/>
                    </a:ext>
                  </a:extLst>
                </p:cNvPr>
                <p:cNvSpPr/>
                <p:nvPr/>
              </p:nvSpPr>
              <p:spPr>
                <a:xfrm>
                  <a:off x="1442483" y="3003697"/>
                  <a:ext cx="574159" cy="5741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E2ED5D2-732A-22F3-D97E-ED815B03FF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483" y="3003697"/>
                  <a:ext cx="574159" cy="574159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A95DCA-99C6-0BCC-D798-5B7904E5949D}"/>
                </a:ext>
              </a:extLst>
            </p:cNvPr>
            <p:cNvSpPr/>
            <p:nvPr/>
          </p:nvSpPr>
          <p:spPr>
            <a:xfrm>
              <a:off x="3318105" y="2999621"/>
              <a:ext cx="574159" cy="574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090942-014B-462A-47CB-CA3203A285FE}"/>
                </a:ext>
              </a:extLst>
            </p:cNvPr>
            <p:cNvSpPr/>
            <p:nvPr/>
          </p:nvSpPr>
          <p:spPr>
            <a:xfrm>
              <a:off x="5418855" y="2973271"/>
              <a:ext cx="574159" cy="574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C1114CC-A991-4670-B658-114FE37C1E1F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1710070" y="2698019"/>
            <a:ext cx="1301463" cy="407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B43AE-51E6-5BD8-AB11-19B423B09F21}"/>
                  </a:ext>
                </a:extLst>
              </p:cNvPr>
              <p:cNvSpPr txBox="1"/>
              <p:nvPr/>
            </p:nvSpPr>
            <p:spPr>
              <a:xfrm>
                <a:off x="1603834" y="2404821"/>
                <a:ext cx="130974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♢♢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♢♢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CEB43AE-51E6-5BD8-AB11-19B423B09F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834" y="2404821"/>
                <a:ext cx="130974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F048EE5-1002-7C76-7022-77B26B45DC73}"/>
              </a:ext>
            </a:extLst>
          </p:cNvPr>
          <p:cNvCxnSpPr>
            <a:cxnSpLocks/>
          </p:cNvCxnSpPr>
          <p:nvPr/>
        </p:nvCxnSpPr>
        <p:spPr>
          <a:xfrm flipV="1">
            <a:off x="3585692" y="2671668"/>
            <a:ext cx="1526591" cy="263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Arc 20">
            <a:extLst>
              <a:ext uri="{FF2B5EF4-FFF2-40B4-BE49-F238E27FC236}">
                <a16:creationId xmlns:a16="http://schemas.microsoft.com/office/drawing/2014/main" id="{CBAC0006-75CE-21C5-7D90-92034985837D}"/>
              </a:ext>
            </a:extLst>
          </p:cNvPr>
          <p:cNvSpPr/>
          <p:nvPr/>
        </p:nvSpPr>
        <p:spPr>
          <a:xfrm>
            <a:off x="3143193" y="2049340"/>
            <a:ext cx="318479" cy="630496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70FC87-96BE-2CA4-EADB-806CC9478571}"/>
                  </a:ext>
                </a:extLst>
              </p:cNvPr>
              <p:cNvSpPr txBox="1"/>
              <p:nvPr/>
            </p:nvSpPr>
            <p:spPr>
              <a:xfrm>
                <a:off x="2722028" y="1735332"/>
                <a:ext cx="12738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RS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70FC87-96BE-2CA4-EADB-806CC9478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2028" y="1735332"/>
                <a:ext cx="1273853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D60CF9-6027-4D87-8F44-480CEAD80A05}"/>
                  </a:ext>
                </a:extLst>
              </p:cNvPr>
              <p:cNvSpPr txBox="1"/>
              <p:nvPr/>
            </p:nvSpPr>
            <p:spPr>
              <a:xfrm>
                <a:off x="2731179" y="3340723"/>
                <a:ext cx="12977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7D60CF9-6027-4D87-8F44-480CEAD80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1179" y="3340723"/>
                <a:ext cx="1297788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Arc 24">
            <a:extLst>
              <a:ext uri="{FF2B5EF4-FFF2-40B4-BE49-F238E27FC236}">
                <a16:creationId xmlns:a16="http://schemas.microsoft.com/office/drawing/2014/main" id="{9495298D-6B1E-0CE5-D143-1BC8F4344A78}"/>
              </a:ext>
            </a:extLst>
          </p:cNvPr>
          <p:cNvSpPr/>
          <p:nvPr/>
        </p:nvSpPr>
        <p:spPr>
          <a:xfrm>
            <a:off x="5236303" y="2024457"/>
            <a:ext cx="318479" cy="630496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6FB500B-5D2F-8F6C-AB20-60A28C126F32}"/>
                  </a:ext>
                </a:extLst>
              </p:cNvPr>
              <p:cNvSpPr txBox="1"/>
              <p:nvPr/>
            </p:nvSpPr>
            <p:spPr>
              <a:xfrm>
                <a:off x="4822147" y="1702282"/>
                <a:ext cx="12738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6FB500B-5D2F-8F6C-AB20-60A28C126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2147" y="1702282"/>
                <a:ext cx="1273853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F787A1B4-7CF8-16EB-719F-9F48E41C3A73}"/>
              </a:ext>
            </a:extLst>
          </p:cNvPr>
          <p:cNvGrpSpPr/>
          <p:nvPr/>
        </p:nvGrpSpPr>
        <p:grpSpPr>
          <a:xfrm>
            <a:off x="1030583" y="4283274"/>
            <a:ext cx="9165265" cy="797442"/>
            <a:chOff x="1297172" y="2892056"/>
            <a:chExt cx="9165265" cy="797442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20283D20-78A0-6EA2-159E-4DF5A3995941}"/>
                </a:ext>
              </a:extLst>
            </p:cNvPr>
            <p:cNvSpPr/>
            <p:nvPr/>
          </p:nvSpPr>
          <p:spPr>
            <a:xfrm>
              <a:off x="1297172" y="2892056"/>
              <a:ext cx="9165265" cy="79744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C6A3656-E44A-FD19-C0F0-B821FCD715F2}"/>
                    </a:ext>
                  </a:extLst>
                </p:cNvPr>
                <p:cNvSpPr/>
                <p:nvPr/>
              </p:nvSpPr>
              <p:spPr>
                <a:xfrm>
                  <a:off x="1442483" y="3003697"/>
                  <a:ext cx="574159" cy="5741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7C6A3656-E44A-FD19-C0F0-B821FCD715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483" y="3003697"/>
                  <a:ext cx="574159" cy="574159"/>
                </a:xfrm>
                <a:prstGeom prst="ellipse">
                  <a:avLst/>
                </a:prstGeom>
                <a:blipFill>
                  <a:blip r:embed="rId8"/>
                  <a:stretch>
                    <a:fillRect l="-6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A43C1C5-0D75-EB14-F75C-06CB58F62D71}"/>
                </a:ext>
              </a:extLst>
            </p:cNvPr>
            <p:cNvSpPr/>
            <p:nvPr/>
          </p:nvSpPr>
          <p:spPr>
            <a:xfrm>
              <a:off x="2339162" y="3003696"/>
              <a:ext cx="574159" cy="574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35A3AB73-B3D2-59C8-30F6-7AA32BD3E411}"/>
                </a:ext>
              </a:extLst>
            </p:cNvPr>
            <p:cNvSpPr/>
            <p:nvPr/>
          </p:nvSpPr>
          <p:spPr>
            <a:xfrm>
              <a:off x="3235841" y="3003695"/>
              <a:ext cx="574159" cy="574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75A4641-88A8-DE0C-B8CB-94EC3C17BC51}"/>
                    </a:ext>
                  </a:extLst>
                </p:cNvPr>
                <p:cNvSpPr txBox="1"/>
                <p:nvPr/>
              </p:nvSpPr>
              <p:spPr>
                <a:xfrm>
                  <a:off x="4008476" y="3104708"/>
                  <a:ext cx="574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75A4641-88A8-DE0C-B8CB-94EC3C17BC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8476" y="3104708"/>
                  <a:ext cx="57416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A3CCB1D-4EF1-B9BF-81EC-9CEE4C3E49CA}"/>
              </a:ext>
            </a:extLst>
          </p:cNvPr>
          <p:cNvCxnSpPr>
            <a:cxnSpLocks/>
            <a:stCxn id="15" idx="4"/>
            <a:endCxn id="29" idx="0"/>
          </p:cNvCxnSpPr>
          <p:nvPr/>
        </p:nvCxnSpPr>
        <p:spPr>
          <a:xfrm rot="5400000">
            <a:off x="2713086" y="1708637"/>
            <a:ext cx="1436167" cy="3936389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Arc 19">
            <a:extLst>
              <a:ext uri="{FF2B5EF4-FFF2-40B4-BE49-F238E27FC236}">
                <a16:creationId xmlns:a16="http://schemas.microsoft.com/office/drawing/2014/main" id="{8D270CC9-CB7F-FED1-BE1B-6D12AC57ED24}"/>
              </a:ext>
            </a:extLst>
          </p:cNvPr>
          <p:cNvSpPr/>
          <p:nvPr/>
        </p:nvSpPr>
        <p:spPr>
          <a:xfrm flipV="1">
            <a:off x="3135553" y="2654953"/>
            <a:ext cx="318479" cy="724780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19F15A-B229-C077-A6D9-E1B1036EF97D}"/>
                  </a:ext>
                </a:extLst>
              </p:cNvPr>
              <p:cNvSpPr txBox="1"/>
              <p:nvPr/>
            </p:nvSpPr>
            <p:spPr>
              <a:xfrm>
                <a:off x="3603061" y="2395053"/>
                <a:ext cx="129778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⊔⊔ →⊔⊔,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D19F15A-B229-C077-A6D9-E1B1036EF9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3061" y="2395053"/>
                <a:ext cx="1297788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DB65F56-7424-46D6-FE5F-6810D72D80AD}"/>
                  </a:ext>
                </a:extLst>
              </p:cNvPr>
              <p:cNvSpPr txBox="1"/>
              <p:nvPr/>
            </p:nvSpPr>
            <p:spPr>
              <a:xfrm>
                <a:off x="4722932" y="3330081"/>
                <a:ext cx="12738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♢♢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♢♢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SS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DB65F56-7424-46D6-FE5F-6810D72D80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932" y="3330081"/>
                <a:ext cx="1273853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Arc 39">
            <a:extLst>
              <a:ext uri="{FF2B5EF4-FFF2-40B4-BE49-F238E27FC236}">
                <a16:creationId xmlns:a16="http://schemas.microsoft.com/office/drawing/2014/main" id="{F68982F7-7E0E-B81B-541A-FB537AC503BF}"/>
              </a:ext>
            </a:extLst>
          </p:cNvPr>
          <p:cNvSpPr/>
          <p:nvPr/>
        </p:nvSpPr>
        <p:spPr>
          <a:xfrm rot="5400000">
            <a:off x="5551550" y="2365730"/>
            <a:ext cx="318479" cy="630496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C7A1E1-93FF-847F-11E9-B511F7E78679}"/>
                  </a:ext>
                </a:extLst>
              </p:cNvPr>
              <p:cNvSpPr txBox="1"/>
              <p:nvPr/>
            </p:nvSpPr>
            <p:spPr>
              <a:xfrm>
                <a:off x="5945408" y="2490944"/>
                <a:ext cx="127385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♢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♢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LS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70C7A1E1-93FF-847F-11E9-B511F7E78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5408" y="2490944"/>
                <a:ext cx="1273853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0788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EE3AC1-7043-9CA9-27C0-4512C42CB4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Implementing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GOTO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EE3AC1-7043-9CA9-27C0-4512C42CB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B3BCC-5E4E-14D6-16E6-F765A641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40613BB-603F-2DD7-7193-61517E795D4E}"/>
              </a:ext>
            </a:extLst>
          </p:cNvPr>
          <p:cNvSpPr/>
          <p:nvPr/>
        </p:nvSpPr>
        <p:spPr>
          <a:xfrm>
            <a:off x="976312" y="5195684"/>
            <a:ext cx="903767" cy="7974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EBE310-9499-B685-396F-3EA956BCC131}"/>
                  </a:ext>
                </a:extLst>
              </p:cNvPr>
              <p:cNvSpPr/>
              <p:nvPr/>
            </p:nvSpPr>
            <p:spPr>
              <a:xfrm>
                <a:off x="1121623" y="5307325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32EBE310-9499-B685-396F-3EA956BCC1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23" y="5307325"/>
                <a:ext cx="574159" cy="5741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3C73F34-1DCA-5A1D-81BE-B5AAAA9F760F}"/>
              </a:ext>
            </a:extLst>
          </p:cNvPr>
          <p:cNvGrpSpPr/>
          <p:nvPr/>
        </p:nvGrpSpPr>
        <p:grpSpPr>
          <a:xfrm>
            <a:off x="976312" y="3253492"/>
            <a:ext cx="9165265" cy="797442"/>
            <a:chOff x="1297172" y="2892056"/>
            <a:chExt cx="9165265" cy="79744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9871473A-39B9-8EC5-A5D1-4416D90E28F1}"/>
                </a:ext>
              </a:extLst>
            </p:cNvPr>
            <p:cNvSpPr/>
            <p:nvPr/>
          </p:nvSpPr>
          <p:spPr>
            <a:xfrm>
              <a:off x="1297172" y="2892056"/>
              <a:ext cx="9165265" cy="79744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E2ED5D2-732A-22F3-D97E-ED815B03FF7D}"/>
                    </a:ext>
                  </a:extLst>
                </p:cNvPr>
                <p:cNvSpPr/>
                <p:nvPr/>
              </p:nvSpPr>
              <p:spPr>
                <a:xfrm>
                  <a:off x="1442483" y="3003697"/>
                  <a:ext cx="574159" cy="5741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0E2ED5D2-732A-22F3-D97E-ED815B03FF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483" y="3003697"/>
                  <a:ext cx="574159" cy="57415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6A95DCA-99C6-0BCC-D798-5B7904E5949D}"/>
                </a:ext>
              </a:extLst>
            </p:cNvPr>
            <p:cNvSpPr/>
            <p:nvPr/>
          </p:nvSpPr>
          <p:spPr>
            <a:xfrm>
              <a:off x="2339162" y="3003696"/>
              <a:ext cx="574159" cy="574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29090942-014B-462A-47CB-CA3203A285FE}"/>
                </a:ext>
              </a:extLst>
            </p:cNvPr>
            <p:cNvSpPr/>
            <p:nvPr/>
          </p:nvSpPr>
          <p:spPr>
            <a:xfrm>
              <a:off x="3235841" y="3003695"/>
              <a:ext cx="574159" cy="574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6600933-1CC9-ECBF-3071-4A4239D66F5D}"/>
                    </a:ext>
                  </a:extLst>
                </p:cNvPr>
                <p:cNvSpPr txBox="1"/>
                <p:nvPr/>
              </p:nvSpPr>
              <p:spPr>
                <a:xfrm>
                  <a:off x="4008476" y="3104708"/>
                  <a:ext cx="574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E6600933-1CC9-ECBF-3071-4A4239D66F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8476" y="3104708"/>
                  <a:ext cx="57416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664CE1-CEAF-F38B-62DA-AD44569DC40F}"/>
              </a:ext>
            </a:extLst>
          </p:cNvPr>
          <p:cNvCxnSpPr>
            <a:cxnSpLocks/>
            <a:stCxn id="7" idx="0"/>
            <a:endCxn id="13" idx="4"/>
          </p:cNvCxnSpPr>
          <p:nvPr/>
        </p:nvCxnSpPr>
        <p:spPr>
          <a:xfrm flipV="1">
            <a:off x="1408703" y="3939292"/>
            <a:ext cx="0" cy="13680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6A969-1D2E-45F2-C6CB-9EA6F7BFC6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9088" y="1900238"/>
                <a:ext cx="11111023" cy="99174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WLOG we assume that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label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6A969-1D2E-45F2-C6CB-9EA6F7BFC6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9088" y="1900238"/>
                <a:ext cx="11111023" cy="991747"/>
              </a:xfrm>
              <a:blipFill>
                <a:blip r:embed="rId6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9223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C000E3-6398-CD10-E3A7-C0729B0C132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Implementing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GOTO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DAC000E3-6398-CD10-E3A7-C0729B0C13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FEAC1-98A2-6A38-F12D-A5D458058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1A540A0-5798-3E2A-EE7A-B36462EA44F3}"/>
              </a:ext>
            </a:extLst>
          </p:cNvPr>
          <p:cNvSpPr/>
          <p:nvPr/>
        </p:nvSpPr>
        <p:spPr>
          <a:xfrm>
            <a:off x="1318434" y="3638337"/>
            <a:ext cx="6911166" cy="797442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FE453E2-1929-11B0-FE7E-1FDE30A31D41}"/>
                  </a:ext>
                </a:extLst>
              </p:cNvPr>
              <p:cNvSpPr/>
              <p:nvPr/>
            </p:nvSpPr>
            <p:spPr>
              <a:xfrm>
                <a:off x="1463746" y="3750147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5FE453E2-1929-11B0-FE7E-1FDE30A31D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3746" y="3750147"/>
                <a:ext cx="574159" cy="5741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D34203C0-F197-E98F-AA3D-E7718B62FF10}"/>
              </a:ext>
            </a:extLst>
          </p:cNvPr>
          <p:cNvSpPr/>
          <p:nvPr/>
        </p:nvSpPr>
        <p:spPr>
          <a:xfrm>
            <a:off x="2870790" y="3750146"/>
            <a:ext cx="574159" cy="5741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B1981F3-E027-0021-11A2-F47927A25916}"/>
              </a:ext>
            </a:extLst>
          </p:cNvPr>
          <p:cNvGrpSpPr/>
          <p:nvPr/>
        </p:nvGrpSpPr>
        <p:grpSpPr>
          <a:xfrm>
            <a:off x="1318434" y="5477944"/>
            <a:ext cx="9165265" cy="797442"/>
            <a:chOff x="1297172" y="2892056"/>
            <a:chExt cx="9165265" cy="797442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46A3A92F-A1DC-67D2-79CD-3A5197148E19}"/>
                </a:ext>
              </a:extLst>
            </p:cNvPr>
            <p:cNvSpPr/>
            <p:nvPr/>
          </p:nvSpPr>
          <p:spPr>
            <a:xfrm>
              <a:off x="1297172" y="2892056"/>
              <a:ext cx="9165265" cy="79744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13B5FB-85BF-7952-E713-99D84D8C97AF}"/>
                    </a:ext>
                  </a:extLst>
                </p:cNvPr>
                <p:cNvSpPr/>
                <p:nvPr/>
              </p:nvSpPr>
              <p:spPr>
                <a:xfrm>
                  <a:off x="1442483" y="3003697"/>
                  <a:ext cx="574159" cy="5741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4413B5FB-85BF-7952-E713-99D84D8C97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483" y="3003697"/>
                  <a:ext cx="574159" cy="574159"/>
                </a:xfrm>
                <a:prstGeom prst="ellipse">
                  <a:avLst/>
                </a:prstGeom>
                <a:blipFill>
                  <a:blip r:embed="rId4"/>
                  <a:stretch>
                    <a:fillRect l="-6250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326516E-F205-B72B-958A-544DCB1D9391}"/>
                </a:ext>
              </a:extLst>
            </p:cNvPr>
            <p:cNvSpPr/>
            <p:nvPr/>
          </p:nvSpPr>
          <p:spPr>
            <a:xfrm>
              <a:off x="2339162" y="3003696"/>
              <a:ext cx="574159" cy="574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A3E6976-07D2-D688-40AF-4395819E3953}"/>
                </a:ext>
              </a:extLst>
            </p:cNvPr>
            <p:cNvSpPr/>
            <p:nvPr/>
          </p:nvSpPr>
          <p:spPr>
            <a:xfrm>
              <a:off x="3235841" y="3003695"/>
              <a:ext cx="574159" cy="574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D0C50DF-2CA0-A372-E6C9-5FE1B4428AC5}"/>
                    </a:ext>
                  </a:extLst>
                </p:cNvPr>
                <p:cNvSpPr txBox="1"/>
                <p:nvPr/>
              </p:nvSpPr>
              <p:spPr>
                <a:xfrm>
                  <a:off x="4008476" y="3104708"/>
                  <a:ext cx="574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D0C50DF-2CA0-A372-E6C9-5FE1B4428A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8476" y="3104708"/>
                  <a:ext cx="57416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9E19F5F-AE3A-7ADB-C30C-BAE205446287}"/>
              </a:ext>
            </a:extLst>
          </p:cNvPr>
          <p:cNvGrpSpPr/>
          <p:nvPr/>
        </p:nvGrpSpPr>
        <p:grpSpPr>
          <a:xfrm>
            <a:off x="1318436" y="1893682"/>
            <a:ext cx="9165265" cy="797442"/>
            <a:chOff x="1297172" y="2892056"/>
            <a:chExt cx="9165265" cy="797442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8EAC1E5F-D6E6-1ABD-15E5-E07B8F2146E3}"/>
                </a:ext>
              </a:extLst>
            </p:cNvPr>
            <p:cNvSpPr/>
            <p:nvPr/>
          </p:nvSpPr>
          <p:spPr>
            <a:xfrm>
              <a:off x="1297172" y="2892056"/>
              <a:ext cx="9165265" cy="797442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549E7B8-4693-3959-9634-BE27CADE6141}"/>
                    </a:ext>
                  </a:extLst>
                </p:cNvPr>
                <p:cNvSpPr/>
                <p:nvPr/>
              </p:nvSpPr>
              <p:spPr>
                <a:xfrm>
                  <a:off x="1442483" y="3003697"/>
                  <a:ext cx="574159" cy="5741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3549E7B8-4693-3959-9634-BE27CADE61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2483" y="3003697"/>
                  <a:ext cx="574159" cy="57415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9A75C84-F169-D7D2-4901-EED394658A0A}"/>
                </a:ext>
              </a:extLst>
            </p:cNvPr>
            <p:cNvSpPr/>
            <p:nvPr/>
          </p:nvSpPr>
          <p:spPr>
            <a:xfrm>
              <a:off x="2339162" y="3003696"/>
              <a:ext cx="574159" cy="574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D74B3BA-1C06-21F2-EA95-046D6A17695C}"/>
                </a:ext>
              </a:extLst>
            </p:cNvPr>
            <p:cNvSpPr/>
            <p:nvPr/>
          </p:nvSpPr>
          <p:spPr>
            <a:xfrm>
              <a:off x="3235841" y="3003695"/>
              <a:ext cx="574159" cy="574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37DDDF7-3CC1-6F12-ED23-911D098A1FBC}"/>
                    </a:ext>
                  </a:extLst>
                </p:cNvPr>
                <p:cNvSpPr txBox="1"/>
                <p:nvPr/>
              </p:nvSpPr>
              <p:spPr>
                <a:xfrm>
                  <a:off x="4008476" y="3104708"/>
                  <a:ext cx="574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37DDDF7-3CC1-6F12-ED23-911D098A1F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8476" y="3104708"/>
                  <a:ext cx="57416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AD762D-1F9E-3E83-5FC6-7675C42DDB1E}"/>
                  </a:ext>
                </a:extLst>
              </p:cNvPr>
              <p:cNvSpPr txBox="1"/>
              <p:nvPr/>
            </p:nvSpPr>
            <p:spPr>
              <a:xfrm rot="18717058">
                <a:off x="1610554" y="4750457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not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9AD762D-1F9E-3E83-5FC6-7675C42DDB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717058">
                <a:off x="1610554" y="4750457"/>
                <a:ext cx="110578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AD859A-B8E7-AEC8-75E5-5E3D8D50FE33}"/>
              </a:ext>
            </a:extLst>
          </p:cNvPr>
          <p:cNvCxnSpPr>
            <a:cxnSpLocks/>
          </p:cNvCxnSpPr>
          <p:nvPr/>
        </p:nvCxnSpPr>
        <p:spPr>
          <a:xfrm flipV="1">
            <a:off x="2037905" y="4032658"/>
            <a:ext cx="83288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61C0E1-9221-CFFF-C54C-632FBB5BBD3F}"/>
                  </a:ext>
                </a:extLst>
              </p:cNvPr>
              <p:cNvSpPr txBox="1"/>
              <p:nvPr/>
            </p:nvSpPr>
            <p:spPr>
              <a:xfrm>
                <a:off x="3516037" y="3733289"/>
                <a:ext cx="6804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061C0E1-9221-CFFF-C54C-632FBB5BB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037" y="3733289"/>
                <a:ext cx="680485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DE4267-601C-6FD5-362B-25B611FC09B2}"/>
                  </a:ext>
                </a:extLst>
              </p:cNvPr>
              <p:cNvSpPr txBox="1"/>
              <p:nvPr/>
            </p:nvSpPr>
            <p:spPr>
              <a:xfrm>
                <a:off x="5635030" y="3048316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1400" b="0" i="0" smtClean="0">
                              <a:latin typeface="Cambria Math" panose="02040503050406030204" pitchFamily="18" charset="0"/>
                            </a:rPr>
                            <m:t>not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DE4267-601C-6FD5-362B-25B611FC09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030" y="3048316"/>
                <a:ext cx="1105786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4A6BD27-6404-B094-1396-CE2CAFC2D73B}"/>
              </a:ext>
            </a:extLst>
          </p:cNvPr>
          <p:cNvCxnSpPr>
            <a:cxnSpLocks/>
            <a:stCxn id="10" idx="6"/>
            <a:endCxn id="34" idx="2"/>
          </p:cNvCxnSpPr>
          <p:nvPr/>
        </p:nvCxnSpPr>
        <p:spPr>
          <a:xfrm>
            <a:off x="4936076" y="4037226"/>
            <a:ext cx="80473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673035-D70D-B11E-8F5D-3D3E8BF7B363}"/>
                  </a:ext>
                </a:extLst>
              </p:cNvPr>
              <p:cNvSpPr txBox="1"/>
              <p:nvPr/>
            </p:nvSpPr>
            <p:spPr>
              <a:xfrm>
                <a:off x="4938642" y="3733304"/>
                <a:ext cx="6804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⊔ 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31673035-D70D-B11E-8F5D-3D3E8BF7B3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8642" y="3733304"/>
                <a:ext cx="680485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500F9999-8998-5EDC-13B9-61924F8D1C0F}"/>
              </a:ext>
            </a:extLst>
          </p:cNvPr>
          <p:cNvSpPr/>
          <p:nvPr/>
        </p:nvSpPr>
        <p:spPr>
          <a:xfrm>
            <a:off x="4361917" y="3750146"/>
            <a:ext cx="574159" cy="5741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0A839D4-7960-3BCE-561E-13CA84D7D18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3444949" y="4037226"/>
            <a:ext cx="9169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35ACC4A-CA72-D467-994C-9564C2F58C17}"/>
                  </a:ext>
                </a:extLst>
              </p:cNvPr>
              <p:cNvSpPr txBox="1"/>
              <p:nvPr/>
            </p:nvSpPr>
            <p:spPr>
              <a:xfrm>
                <a:off x="2109499" y="3733781"/>
                <a:ext cx="6804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♢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35ACC4A-CA72-D467-994C-9564C2F58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499" y="3733781"/>
                <a:ext cx="680485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Oval 33">
            <a:extLst>
              <a:ext uri="{FF2B5EF4-FFF2-40B4-BE49-F238E27FC236}">
                <a16:creationId xmlns:a16="http://schemas.microsoft.com/office/drawing/2014/main" id="{8724F4BD-A1D3-846E-A3FA-755A29DF6EED}"/>
              </a:ext>
            </a:extLst>
          </p:cNvPr>
          <p:cNvSpPr/>
          <p:nvPr/>
        </p:nvSpPr>
        <p:spPr>
          <a:xfrm>
            <a:off x="5740812" y="3750146"/>
            <a:ext cx="574159" cy="5741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82AB101-F117-3194-0277-8CDE7C679DE9}"/>
              </a:ext>
            </a:extLst>
          </p:cNvPr>
          <p:cNvCxnSpPr>
            <a:cxnSpLocks/>
            <a:stCxn id="34" idx="1"/>
            <a:endCxn id="19" idx="5"/>
          </p:cNvCxnSpPr>
          <p:nvPr/>
        </p:nvCxnSpPr>
        <p:spPr>
          <a:xfrm flipH="1" flipV="1">
            <a:off x="1953822" y="2495398"/>
            <a:ext cx="3871074" cy="13388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66191-59BF-5F14-57F1-52037121724B}"/>
                  </a:ext>
                </a:extLst>
              </p:cNvPr>
              <p:cNvSpPr txBox="1"/>
              <p:nvPr/>
            </p:nvSpPr>
            <p:spPr>
              <a:xfrm rot="1143646">
                <a:off x="3856279" y="2945640"/>
                <a:ext cx="6804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7566191-59BF-5F14-57F1-520371217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143646">
                <a:off x="3856279" y="2945640"/>
                <a:ext cx="680485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Oval 46">
            <a:extLst>
              <a:ext uri="{FF2B5EF4-FFF2-40B4-BE49-F238E27FC236}">
                <a16:creationId xmlns:a16="http://schemas.microsoft.com/office/drawing/2014/main" id="{8283E823-2955-3AEB-D5FE-955084393A4D}"/>
              </a:ext>
            </a:extLst>
          </p:cNvPr>
          <p:cNvSpPr/>
          <p:nvPr/>
        </p:nvSpPr>
        <p:spPr>
          <a:xfrm>
            <a:off x="7515414" y="3753986"/>
            <a:ext cx="574159" cy="57415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D302980D-3A0E-BCAD-5D60-96B7CB38BEBF}"/>
              </a:ext>
            </a:extLst>
          </p:cNvPr>
          <p:cNvCxnSpPr>
            <a:cxnSpLocks/>
            <a:stCxn id="8" idx="3"/>
            <a:endCxn id="13" idx="0"/>
          </p:cNvCxnSpPr>
          <p:nvPr/>
        </p:nvCxnSpPr>
        <p:spPr>
          <a:xfrm flipH="1">
            <a:off x="1750825" y="4240221"/>
            <a:ext cx="1204049" cy="1349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0235CC1-AD4E-1F55-1FB2-C8F673EC8666}"/>
              </a:ext>
            </a:extLst>
          </p:cNvPr>
          <p:cNvCxnSpPr>
            <a:cxnSpLocks/>
            <a:stCxn id="47" idx="3"/>
            <a:endCxn id="13" idx="7"/>
          </p:cNvCxnSpPr>
          <p:nvPr/>
        </p:nvCxnSpPr>
        <p:spPr>
          <a:xfrm flipH="1">
            <a:off x="1953820" y="4244061"/>
            <a:ext cx="5645678" cy="14296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4348B08-33A4-6E2C-1E10-AC72DDD4F790}"/>
                  </a:ext>
                </a:extLst>
              </p:cNvPr>
              <p:cNvSpPr txBox="1"/>
              <p:nvPr/>
            </p:nvSpPr>
            <p:spPr>
              <a:xfrm rot="20767728">
                <a:off x="4343789" y="4694533"/>
                <a:ext cx="68048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34348B08-33A4-6E2C-1E10-AC72DDD4F7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767728">
                <a:off x="4343789" y="4694533"/>
                <a:ext cx="680485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5" name="Arc 64">
            <a:extLst>
              <a:ext uri="{FF2B5EF4-FFF2-40B4-BE49-F238E27FC236}">
                <a16:creationId xmlns:a16="http://schemas.microsoft.com/office/drawing/2014/main" id="{58077FDE-F598-E525-842A-090283B7737B}"/>
              </a:ext>
            </a:extLst>
          </p:cNvPr>
          <p:cNvSpPr/>
          <p:nvPr/>
        </p:nvSpPr>
        <p:spPr>
          <a:xfrm>
            <a:off x="4749732" y="3419007"/>
            <a:ext cx="2876382" cy="1005394"/>
          </a:xfrm>
          <a:prstGeom prst="arc">
            <a:avLst>
              <a:gd name="adj1" fmla="val 11136689"/>
              <a:gd name="adj2" fmla="val 213299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1683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69A29B9-0A66-7CA3-B0AB-4E4C768D21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76958" y="2856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Implementing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69A29B9-0A66-7CA3-B0AB-4E4C768D2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76958" y="285646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157D5-8E29-4D14-004F-E00D2AC8B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9246" y="1808833"/>
                <a:ext cx="11111023" cy="439647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then we can 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with the following instructions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Exercise: The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is computable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Thus we can assume without loss of generality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157D5-8E29-4D14-004F-E00D2AC8B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9246" y="1808833"/>
                <a:ext cx="11111023" cy="4396475"/>
              </a:xfrm>
              <a:blipFill>
                <a:blip r:embed="rId3"/>
                <a:stretch>
                  <a:fillRect l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40E10-4E8D-A479-1061-27047E8B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571C57-975A-37BC-3293-D917D90B77F2}"/>
                  </a:ext>
                </a:extLst>
              </p:cNvPr>
              <p:cNvSpPr txBox="1"/>
              <p:nvPr/>
            </p:nvSpPr>
            <p:spPr>
              <a:xfrm>
                <a:off x="4617313" y="2877759"/>
                <a:ext cx="1790631" cy="110248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𝜖</m:t>
                    </m:r>
                  </m:oMath>
                </a14:m>
                <a:endParaRPr lang="en-US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E571C57-975A-37BC-3293-D917D90B77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313" y="2877759"/>
                <a:ext cx="1790631" cy="1102481"/>
              </a:xfrm>
              <a:prstGeom prst="rect">
                <a:avLst/>
              </a:prstGeom>
              <a:blipFill>
                <a:blip r:embed="rId4"/>
                <a:stretch>
                  <a:fillRect b="-765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667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A5EAB-03D9-9024-91E7-B9D5A13F0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Are Turing machines powerful enough?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6835E-1127-7CA1-C8BD-5455CF3BB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OBJECTION: “To encompass all possible algorithms, we should add various </a:t>
            </a:r>
            <a:r>
              <a:rPr lang="en-US" dirty="0">
                <a:solidFill>
                  <a:schemeClr val="accent1"/>
                </a:solidFill>
              </a:rPr>
              <a:t>bells and whistles</a:t>
            </a:r>
            <a:r>
              <a:rPr lang="en-US" dirty="0"/>
              <a:t> to the Turing machine model.”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0F29F-C483-4749-F260-E7B93847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991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69A29B9-0A66-7CA3-B0AB-4E4C768D213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83264" y="-444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Implementing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69A29B9-0A66-7CA3-B0AB-4E4C768D21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83264" y="-4440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157D5-8E29-4D14-004F-E00D2AC8B2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0488" y="1283446"/>
                <a:ext cx="11111023" cy="234578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♢</m:t>
                        </m:r>
                      </m:e>
                    </m:d>
                  </m:oMath>
                </a14:m>
                <a:r>
                  <a:rPr lang="en-US" dirty="0"/>
                  <a:t> be a TM with start-of-tape indicator that computes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Merge the accept state and reject state into a single halt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9157D5-8E29-4D14-004F-E00D2AC8B2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0488" y="1283446"/>
                <a:ext cx="11111023" cy="2345789"/>
              </a:xfrm>
              <a:blipFill>
                <a:blip r:embed="rId3"/>
                <a:stretch>
                  <a:fillRect l="-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640E10-4E8D-A479-1061-27047E8BF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CF87581-D280-798F-9E39-14A1B08AF031}"/>
              </a:ext>
            </a:extLst>
          </p:cNvPr>
          <p:cNvGrpSpPr/>
          <p:nvPr/>
        </p:nvGrpSpPr>
        <p:grpSpPr>
          <a:xfrm>
            <a:off x="783264" y="2893420"/>
            <a:ext cx="9165265" cy="3465123"/>
            <a:chOff x="783264" y="2893420"/>
            <a:chExt cx="9165265" cy="346512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AC12531-CB78-6770-4AEC-94CD32270E33}"/>
                </a:ext>
              </a:extLst>
            </p:cNvPr>
            <p:cNvSpPr/>
            <p:nvPr/>
          </p:nvSpPr>
          <p:spPr>
            <a:xfrm>
              <a:off x="783264" y="3605164"/>
              <a:ext cx="7728098" cy="110047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1B7CC0-5876-6435-2662-758B04626C58}"/>
                    </a:ext>
                  </a:extLst>
                </p:cNvPr>
                <p:cNvSpPr/>
                <p:nvPr/>
              </p:nvSpPr>
              <p:spPr>
                <a:xfrm>
                  <a:off x="936580" y="3879882"/>
                  <a:ext cx="574159" cy="5741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CE1B7CC0-5876-6435-2662-758B04626C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6580" y="3879882"/>
                  <a:ext cx="574159" cy="574159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581CFAC-3A8D-5D6A-3331-47390029F56E}"/>
                </a:ext>
              </a:extLst>
            </p:cNvPr>
            <p:cNvSpPr/>
            <p:nvPr/>
          </p:nvSpPr>
          <p:spPr>
            <a:xfrm>
              <a:off x="2468341" y="3753087"/>
              <a:ext cx="3530010" cy="804622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95CB4C3-71F4-42D4-5A1D-7BA4B15A8766}"/>
                    </a:ext>
                  </a:extLst>
                </p:cNvPr>
                <p:cNvSpPr/>
                <p:nvPr/>
              </p:nvSpPr>
              <p:spPr>
                <a:xfrm>
                  <a:off x="2624283" y="3879883"/>
                  <a:ext cx="574159" cy="5741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395CB4C3-71F4-42D4-5A1D-7BA4B15A87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4283" y="3879883"/>
                  <a:ext cx="574159" cy="574159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25C9850D-6BFA-5372-2B88-BAF92734207D}"/>
                </a:ext>
              </a:extLst>
            </p:cNvPr>
            <p:cNvSpPr/>
            <p:nvPr/>
          </p:nvSpPr>
          <p:spPr>
            <a:xfrm>
              <a:off x="3503239" y="3879882"/>
              <a:ext cx="574159" cy="574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44D308EA-81AB-4E0D-E492-B60A4EA8CBF3}"/>
                    </a:ext>
                  </a:extLst>
                </p:cNvPr>
                <p:cNvSpPr/>
                <p:nvPr/>
              </p:nvSpPr>
              <p:spPr>
                <a:xfrm>
                  <a:off x="5112296" y="3853411"/>
                  <a:ext cx="574159" cy="57415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44D308EA-81AB-4E0D-E492-B60A4EA8CB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12296" y="3853411"/>
                  <a:ext cx="574159" cy="574159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05D2D0F-6CB6-2E15-B817-22464A1F8E1C}"/>
                    </a:ext>
                  </a:extLst>
                </p:cNvPr>
                <p:cNvSpPr txBox="1"/>
                <p:nvPr/>
              </p:nvSpPr>
              <p:spPr>
                <a:xfrm>
                  <a:off x="4200117" y="3970732"/>
                  <a:ext cx="57416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405D2D0F-6CB6-2E15-B817-22464A1F8E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0117" y="3970732"/>
                  <a:ext cx="57416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D6096AF3-FFC7-A0D9-0981-27FE8285EC8C}"/>
                </a:ext>
              </a:extLst>
            </p:cNvPr>
            <p:cNvGrpSpPr/>
            <p:nvPr/>
          </p:nvGrpSpPr>
          <p:grpSpPr>
            <a:xfrm>
              <a:off x="783264" y="5561101"/>
              <a:ext cx="9165265" cy="797442"/>
              <a:chOff x="1297172" y="2892056"/>
              <a:chExt cx="9165265" cy="797442"/>
            </a:xfrm>
          </p:grpSpPr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A9B1B465-E940-FA21-D4C3-15B50CD40073}"/>
                  </a:ext>
                </a:extLst>
              </p:cNvPr>
              <p:cNvSpPr/>
              <p:nvPr/>
            </p:nvSpPr>
            <p:spPr>
              <a:xfrm>
                <a:off x="1297172" y="2892056"/>
                <a:ext cx="9165265" cy="79744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4A78FF14-6924-FBB4-4A5D-64EE63FA8C34}"/>
                      </a:ext>
                    </a:extLst>
                  </p:cNvPr>
                  <p:cNvSpPr/>
                  <p:nvPr/>
                </p:nvSpPr>
                <p:spPr>
                  <a:xfrm>
                    <a:off x="1442483" y="3003697"/>
                    <a:ext cx="574159" cy="574159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4A78FF14-6924-FBB4-4A5D-64EE63FA8C3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42483" y="3003697"/>
                    <a:ext cx="574159" cy="574159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 l="-515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6BC28D28-10FC-8ECC-5E9A-409B1D432B88}"/>
                  </a:ext>
                </a:extLst>
              </p:cNvPr>
              <p:cNvSpPr/>
              <p:nvPr/>
            </p:nvSpPr>
            <p:spPr>
              <a:xfrm>
                <a:off x="2339162" y="3003696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40ED1F-E024-C66E-E178-4D60EB78B813}"/>
                  </a:ext>
                </a:extLst>
              </p:cNvPr>
              <p:cNvSpPr/>
              <p:nvPr/>
            </p:nvSpPr>
            <p:spPr>
              <a:xfrm>
                <a:off x="3235841" y="3003695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F91B4C5-5A1A-E081-DDAE-FEEC22BEC104}"/>
                      </a:ext>
                    </a:extLst>
                  </p:cNvPr>
                  <p:cNvSpPr txBox="1"/>
                  <p:nvPr/>
                </p:nvSpPr>
                <p:spPr>
                  <a:xfrm>
                    <a:off x="4008476" y="3104708"/>
                    <a:ext cx="57416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DF91B4C5-5A1A-E081-DDAE-FEEC22BEC1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08476" y="3104708"/>
                    <a:ext cx="574160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E8E444B-DF54-1E8D-B978-E2A093D614BE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1510739" y="4166962"/>
              <a:ext cx="1113544" cy="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0A6B345A-3631-D170-3D7F-FCC0267E88AB}"/>
                </a:ext>
              </a:extLst>
            </p:cNvPr>
            <p:cNvCxnSpPr>
              <a:cxnSpLocks/>
              <a:stCxn id="15" idx="6"/>
              <a:endCxn id="34" idx="2"/>
            </p:cNvCxnSpPr>
            <p:nvPr/>
          </p:nvCxnSpPr>
          <p:spPr>
            <a:xfrm flipV="1">
              <a:off x="5686455" y="4137128"/>
              <a:ext cx="1281322" cy="33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eft Brace 29">
              <a:extLst>
                <a:ext uri="{FF2B5EF4-FFF2-40B4-BE49-F238E27FC236}">
                  <a16:creationId xmlns:a16="http://schemas.microsoft.com/office/drawing/2014/main" id="{092E4E06-1798-2532-41E9-306CBADCE020}"/>
                </a:ext>
              </a:extLst>
            </p:cNvPr>
            <p:cNvSpPr/>
            <p:nvPr/>
          </p:nvSpPr>
          <p:spPr>
            <a:xfrm rot="5400000">
              <a:off x="4117024" y="1630996"/>
              <a:ext cx="212098" cy="3509465"/>
            </a:xfrm>
            <a:prstGeom prst="leftBrace">
              <a:avLst>
                <a:gd name="adj1" fmla="val 76994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68D41D9-9970-C26F-E99C-35AE4903C373}"/>
                    </a:ext>
                  </a:extLst>
                </p:cNvPr>
                <p:cNvSpPr txBox="1"/>
                <p:nvPr/>
              </p:nvSpPr>
              <p:spPr>
                <a:xfrm>
                  <a:off x="4041957" y="2893420"/>
                  <a:ext cx="382776" cy="3915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968D41D9-9970-C26F-E99C-35AE4903C3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1957" y="2893420"/>
                  <a:ext cx="382776" cy="391582"/>
                </a:xfrm>
                <a:prstGeom prst="rect">
                  <a:avLst/>
                </a:prstGeom>
                <a:blipFill>
                  <a:blip r:embed="rId12"/>
                  <a:stretch>
                    <a:fillRect r="-15873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EC6C33-C92F-281A-C4F3-AA07EC2EA543}"/>
                    </a:ext>
                  </a:extLst>
                </p:cNvPr>
                <p:cNvSpPr txBox="1"/>
                <p:nvPr/>
              </p:nvSpPr>
              <p:spPr>
                <a:xfrm>
                  <a:off x="1528457" y="3866026"/>
                  <a:ext cx="8929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nor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AEC6C33-C92F-281A-C4F3-AA07EC2EA5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8457" y="3866026"/>
                  <a:ext cx="892928" cy="30777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DB67D2-CE95-8FB0-CB84-D3961A119609}"/>
                </a:ext>
              </a:extLst>
            </p:cNvPr>
            <p:cNvSpPr/>
            <p:nvPr/>
          </p:nvSpPr>
          <p:spPr>
            <a:xfrm>
              <a:off x="6967777" y="3850048"/>
              <a:ext cx="574159" cy="5741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88C7958-1A49-CCF6-57F0-A1361A155AD3}"/>
                    </a:ext>
                  </a:extLst>
                </p:cNvPr>
                <p:cNvSpPr txBox="1"/>
                <p:nvPr/>
              </p:nvSpPr>
              <p:spPr>
                <a:xfrm>
                  <a:off x="5974234" y="3858870"/>
                  <a:ext cx="8929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88C7958-1A49-CCF6-57F0-A1361A155A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4234" y="3858870"/>
                  <a:ext cx="892928" cy="30777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9533A7FB-B7C1-8B0C-10A8-9FA48366D431}"/>
                </a:ext>
              </a:extLst>
            </p:cNvPr>
            <p:cNvSpPr/>
            <p:nvPr/>
          </p:nvSpPr>
          <p:spPr>
            <a:xfrm>
              <a:off x="7095616" y="3491778"/>
              <a:ext cx="318479" cy="630496"/>
            </a:xfrm>
            <a:prstGeom prst="arc">
              <a:avLst>
                <a:gd name="adj1" fmla="val 9318081"/>
                <a:gd name="adj2" fmla="val 178636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414AAE-4EAE-865E-6CFC-EC26E37C4414}"/>
                    </a:ext>
                  </a:extLst>
                </p:cNvPr>
                <p:cNvSpPr txBox="1"/>
                <p:nvPr/>
              </p:nvSpPr>
              <p:spPr>
                <a:xfrm>
                  <a:off x="6808391" y="3160659"/>
                  <a:ext cx="8929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3414AAE-4EAE-865E-6CFC-EC26E37C44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8391" y="3160659"/>
                  <a:ext cx="892928" cy="30777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Straight Arrow Connector 32">
              <a:extLst>
                <a:ext uri="{FF2B5EF4-FFF2-40B4-BE49-F238E27FC236}">
                  <a16:creationId xmlns:a16="http://schemas.microsoft.com/office/drawing/2014/main" id="{4AD99178-5ACC-82F3-7853-DF32BEA6F98B}"/>
                </a:ext>
              </a:extLst>
            </p:cNvPr>
            <p:cNvCxnSpPr>
              <a:cxnSpLocks/>
              <a:stCxn id="34" idx="4"/>
              <a:endCxn id="19" idx="0"/>
            </p:cNvCxnSpPr>
            <p:nvPr/>
          </p:nvCxnSpPr>
          <p:spPr>
            <a:xfrm rot="5400000">
              <a:off x="3610989" y="2028873"/>
              <a:ext cx="1248535" cy="6039202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0CC2946-4A39-E1B2-EF2C-CE580D3FB0A4}"/>
                    </a:ext>
                  </a:extLst>
                </p:cNvPr>
                <p:cNvSpPr txBox="1"/>
                <p:nvPr/>
              </p:nvSpPr>
              <p:spPr>
                <a:xfrm>
                  <a:off x="4200117" y="5071674"/>
                  <a:ext cx="89292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→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♢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0CC2946-4A39-E1B2-EF2C-CE580D3FB0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0117" y="5071674"/>
                  <a:ext cx="892928" cy="30777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22707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A6D1D-27A5-7619-7F95-7A636C43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Subroutines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E089A-0009-1A1A-C5C8-B4ACDE8BBE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We have seen that Turing machines, CMSC281 programs, and CMSC281+ programs are all equivalent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Key feature of CMSC281+ programs: </a:t>
                </a:r>
                <a:r>
                  <a:rPr lang="en-US" dirty="0">
                    <a:solidFill>
                      <a:schemeClr val="accent1"/>
                    </a:solidFill>
                  </a:rPr>
                  <a:t>subroutines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Familiar feature of computation: if we figure out how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, then going forward,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“available” and we can “use” it inside larger computation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E089A-0009-1A1A-C5C8-B4ACDE8BBE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9B592-D061-7EDC-C996-839E763F7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567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2B67-916D-1FCF-E56E-0BAC760B5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138" y="22271"/>
            <a:ext cx="10515600" cy="1325563"/>
          </a:xfrm>
        </p:spPr>
        <p:txBody>
          <a:bodyPr/>
          <a:lstStyle/>
          <a:p>
            <a:r>
              <a:rPr lang="en-US" dirty="0"/>
              <a:t>CMSC281++ programming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5F2DC-AB48-FACA-5B96-1328A5B29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5181" y="1531088"/>
            <a:ext cx="11936819" cy="55182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CMSC281++ instructions:</a:t>
            </a:r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D67A29-0AA6-156C-E7A0-4469E492A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9E5F14D-4C2A-F378-92C0-954EC143EA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182431"/>
                  </p:ext>
                </p:extLst>
              </p:nvPr>
            </p:nvGraphicFramePr>
            <p:xfrm>
              <a:off x="626138" y="2735405"/>
              <a:ext cx="10939721" cy="21740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96931">
                      <a:extLst>
                        <a:ext uri="{9D8B030D-6E8A-4147-A177-3AD203B41FA5}">
                          <a16:colId xmlns:a16="http://schemas.microsoft.com/office/drawing/2014/main" val="705094502"/>
                        </a:ext>
                      </a:extLst>
                    </a:gridCol>
                    <a:gridCol w="7442790">
                      <a:extLst>
                        <a:ext uri="{9D8B030D-6E8A-4147-A177-3AD203B41FA5}">
                          <a16:colId xmlns:a16="http://schemas.microsoft.com/office/drawing/2014/main" val="2914278400"/>
                        </a:ext>
                      </a:extLst>
                    </a:gridCol>
                  </a:tblGrid>
                  <a:tr h="4115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Syntax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7235667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←</m:t>
                              </m:r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ourier New" panose="02070309020205020404" pitchFamily="49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ourier New" panose="02070309020205020404" pitchFamily="49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ourier New" panose="02070309020205020404" pitchFamily="49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,…,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ourier New" panose="02070309020205020404" pitchFamily="49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ourier New" panose="02070309020205020404" pitchFamily="49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ourier New" panose="02070309020205020404" pitchFamily="49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dirty="0">
                              <a:solidFill>
                                <a:schemeClr val="accent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1"/>
                              </a:solidFill>
                            </a:rPr>
                            <a:t>Assign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⟨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,…, 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  <m:t>𝑖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sub>
                                  </m:sSub>
                                  <m: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  <m:t>⟩</m:t>
                                  </m:r>
                                </m:e>
                              </m:d>
                            </m:oMath>
                          </a14:m>
                          <a:r>
                            <a:rPr lang="en-US" baseline="0" dirty="0">
                              <a:solidFill>
                                <a:schemeClr val="accent1"/>
                              </a:solidFill>
                            </a:rPr>
                            <a:t> to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baseline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baseline="0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lang="en-US" b="0" i="1" baseline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baseline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lang="en-US" b="0" i="1" baseline="0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sub>
                              </m:sSub>
                            </m:oMath>
                          </a14:m>
                          <a:r>
                            <a:rPr lang="en-US" baseline="0" dirty="0">
                              <a:solidFill>
                                <a:schemeClr val="accent1"/>
                              </a:solidFill>
                            </a:rPr>
                            <a:t> where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accent1"/>
                              </a:solidFill>
                            </a:rPr>
                            <a:t> is any computable function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113003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solidFill>
                                <a:schemeClr val="accent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IF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ourier New" panose="02070309020205020404" pitchFamily="49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ourier New" panose="02070309020205020404" pitchFamily="49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ourier New" panose="02070309020205020404" pitchFamily="49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,…,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ourier New" panose="02070309020205020404" pitchFamily="49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ourier New" panose="02070309020205020404" pitchFamily="49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ourier New" panose="02070309020205020404" pitchFamily="49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oMath>
                          </a14:m>
                          <a:r>
                            <a:rPr lang="en-US" dirty="0">
                              <a:solidFill>
                                <a:schemeClr val="accent1"/>
                              </a:solidFill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 GOTO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𝑢</m:t>
                              </m:r>
                            </m:oMath>
                          </a14:m>
                          <a:endParaRPr lang="en-US" dirty="0">
                            <a:solidFill>
                              <a:schemeClr val="accent1"/>
                            </a:solidFill>
                            <a:latin typeface="Courier New" panose="02070309020205020404" pitchFamily="49" charset="0"/>
                            <a:cs typeface="Courier New" panose="02070309020205020404" pitchFamily="49" charset="0"/>
                          </a:endParaRP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50000"/>
                            </a:lnSpc>
                          </a:pPr>
                          <a:r>
                            <a:rPr lang="en-US" dirty="0">
                              <a:solidFill>
                                <a:schemeClr val="accent1"/>
                              </a:solidFill>
                            </a:rPr>
                            <a:t>If</a:t>
                          </a:r>
                          <a:r>
                            <a:rPr lang="en-US" baseline="0" dirty="0">
                              <a:solidFill>
                                <a:schemeClr val="accent1"/>
                              </a:solidFill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  <a:cs typeface="Courier New" panose="02070309020205020404" pitchFamily="49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begChr m:val="⟨"/>
                                      <m:endChr m:val="⟩"/>
                                      <m:ctrlP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ourier New" panose="02070309020205020404" pitchFamily="49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ourier New" panose="02070309020205020404" pitchFamily="49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ourier New" panose="02070309020205020404" pitchFamily="49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chemeClr val="accent1"/>
                                          </a:solidFill>
                                          <a:latin typeface="Cambria Math" panose="02040503050406030204" pitchFamily="18" charset="0"/>
                                          <a:cs typeface="Courier New" panose="02070309020205020404" pitchFamily="49" charset="0"/>
                                        </a:rPr>
                                        <m:t>,…, 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accent1"/>
                                              </a:solidFill>
                                              <a:latin typeface="Cambria Math" panose="02040503050406030204" pitchFamily="18" charset="0"/>
                                              <a:cs typeface="Courier New" panose="02070309020205020404" pitchFamily="49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ourier New" panose="02070309020205020404" pitchFamily="49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ourier New" panose="02070309020205020404" pitchFamily="49" charset="0"/>
                                                </a:rPr>
                                                <m:t>𝑖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solidFill>
                                                    <a:schemeClr val="accent1"/>
                                                  </a:solidFill>
                                                  <a:latin typeface="Cambria Math" panose="02040503050406030204" pitchFamily="18" charset="0"/>
                                                  <a:cs typeface="Courier New" panose="02070309020205020404" pitchFamily="49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  <a:cs typeface="Courier New" panose="02070309020205020404" pitchFamily="49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accent1"/>
                              </a:solidFill>
                            </a:rPr>
                            <a:t>, then jump to the first line with label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accent1"/>
                              </a:solidFill>
                            </a:rPr>
                            <a:t>, or</a:t>
                          </a:r>
                          <a:r>
                            <a:rPr lang="en-US" baseline="0" dirty="0">
                              <a:solidFill>
                                <a:schemeClr val="accent1"/>
                              </a:solidFill>
                            </a:rPr>
                            <a:t> do nothing if there is no such line. Here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r>
                            <a:rPr lang="en-US" dirty="0">
                              <a:solidFill>
                                <a:schemeClr val="accent1"/>
                              </a:solidFill>
                            </a:rPr>
                            <a:t> is any computable function</a:t>
                          </a:r>
                        </a:p>
                      </a:txBody>
                      <a:tcPr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7954484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HALT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The computation is done. The output is the final value of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6928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5">
                <a:extLst>
                  <a:ext uri="{FF2B5EF4-FFF2-40B4-BE49-F238E27FC236}">
                    <a16:creationId xmlns:a16="http://schemas.microsoft.com/office/drawing/2014/main" id="{39E5F14D-4C2A-F378-92C0-954EC143EAC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53182431"/>
                  </p:ext>
                </p:extLst>
              </p:nvPr>
            </p:nvGraphicFramePr>
            <p:xfrm>
              <a:off x="626138" y="2735405"/>
              <a:ext cx="10939721" cy="217404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496931">
                      <a:extLst>
                        <a:ext uri="{9D8B030D-6E8A-4147-A177-3AD203B41FA5}">
                          <a16:colId xmlns:a16="http://schemas.microsoft.com/office/drawing/2014/main" val="705094502"/>
                        </a:ext>
                      </a:extLst>
                    </a:gridCol>
                    <a:gridCol w="7442790">
                      <a:extLst>
                        <a:ext uri="{9D8B030D-6E8A-4147-A177-3AD203B41FA5}">
                          <a16:colId xmlns:a16="http://schemas.microsoft.com/office/drawing/2014/main" val="2914278400"/>
                        </a:ext>
                      </a:extLst>
                    </a:gridCol>
                  </a:tblGrid>
                  <a:tr h="411583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Syntax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Meaning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37235667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" t="-107353" r="-213589" b="-33823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054" t="-107353" r="-327" b="-33823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5113003"/>
                      </a:ext>
                    </a:extLst>
                  </a:tr>
                  <a:tr h="93929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74" t="-91558" r="-213589" b="-493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054" t="-91558" r="-327" b="-493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07954484"/>
                      </a:ext>
                    </a:extLst>
                  </a:tr>
                  <a:tr h="411583">
                    <a:tc>
                      <a:txBody>
                        <a:bodyPr/>
                        <a:lstStyle/>
                        <a:p>
                          <a:r>
                            <a:rPr lang="en-US" dirty="0">
                              <a:latin typeface="Courier New" panose="02070309020205020404" pitchFamily="49" charset="0"/>
                              <a:cs typeface="Courier New" panose="02070309020205020404" pitchFamily="49" charset="0"/>
                            </a:rPr>
                            <a:t>HALT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7054" t="-433824" r="-327" b="-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456928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652561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A904E-ABAD-026D-D857-A9F6043C7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929" y="365125"/>
            <a:ext cx="10919637" cy="1325563"/>
          </a:xfrm>
        </p:spPr>
        <p:txBody>
          <a:bodyPr/>
          <a:lstStyle/>
          <a:p>
            <a:r>
              <a:rPr lang="en-US" dirty="0"/>
              <a:t>CMSC281++ programs are equivalent to TMs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9A690B-50AA-FEC1-09BF-DE5D0794B0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 function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9A690B-50AA-FEC1-09BF-DE5D0794B0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0687C3-04DC-219C-2E2B-2121A6889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4972F5-677A-F81C-81E9-EFD003031098}"/>
                  </a:ext>
                </a:extLst>
              </p:cNvPr>
              <p:cNvSpPr/>
              <p:nvPr/>
            </p:nvSpPr>
            <p:spPr>
              <a:xfrm>
                <a:off x="1506111" y="3648164"/>
                <a:ext cx="8968601" cy="16978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</a:t>
                </a:r>
                <a:r>
                  <a:rPr lang="en-US" sz="2800" dirty="0">
                    <a:solidFill>
                      <a:schemeClr val="tx1"/>
                    </a:solidFill>
                  </a:rPr>
                  <a:t> There exists a TM that computes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 CMSC281++ program that computes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4D4972F5-677A-F81C-81E9-EFD0030310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111" y="3648164"/>
                <a:ext cx="8968601" cy="1697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7213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8ADBA-55CF-53F9-8318-40E120247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CMSC281+ can simulate CMSC281++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853FE0-8009-B535-6D81-8A3A1EBC38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Replace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IF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ourier New" panose="02070309020205020404" pitchFamily="49" charset="0"/>
                        <a:cs typeface="Courier New" panose="02070309020205020404" pitchFamily="49" charset="0"/>
                      </a:rPr>
                      <m:t>GOTO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with:</a:t>
                </a:r>
              </a:p>
              <a:p>
                <a:endParaRPr lang="en-US" dirty="0"/>
              </a:p>
              <a:p>
                <a:r>
                  <a:rPr lang="en-US" dirty="0"/>
                  <a:t>Replace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with:</a:t>
                </a:r>
              </a:p>
              <a:p>
                <a:endParaRPr lang="en-US" dirty="0"/>
              </a:p>
              <a:p>
                <a:r>
                  <a:rPr lang="en-US" dirty="0"/>
                  <a:t>Recall encoding: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…,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#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#⋯#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853FE0-8009-B535-6D81-8A3A1EBC3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279B4-57EA-02C6-4EB4-C1D23536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BBBB6F-6CE4-E20E-A4EC-6985EDDF10B5}"/>
                  </a:ext>
                </a:extLst>
              </p:cNvPr>
              <p:cNvSpPr txBox="1"/>
              <p:nvPr/>
            </p:nvSpPr>
            <p:spPr>
              <a:xfrm>
                <a:off x="7758113" y="1690688"/>
                <a:ext cx="2928937" cy="79829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=1</m:t>
                    </m:r>
                  </m:oMath>
                </a14:m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GOTO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𝑢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2BBBB6F-6CE4-E20E-A4EC-6985EDDF1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113" y="1690688"/>
                <a:ext cx="2928937" cy="798295"/>
              </a:xfrm>
              <a:prstGeom prst="rect">
                <a:avLst/>
              </a:prstGeom>
              <a:blipFill>
                <a:blip r:embed="rId3"/>
                <a:stretch>
                  <a:fillRect b="-1052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4C2CD4-143F-B05A-D22F-FED19D8E3EFC}"/>
                  </a:ext>
                </a:extLst>
              </p:cNvPr>
              <p:cNvSpPr txBox="1"/>
              <p:nvPr/>
            </p:nvSpPr>
            <p:spPr>
              <a:xfrm>
                <a:off x="7758113" y="3016251"/>
                <a:ext cx="1790631" cy="28552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𝜖</m:t>
                    </m:r>
                  </m:oMath>
                </a14:m>
                <a:endParaRPr lang="en-US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#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b="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#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⋮</m:t>
                    </m:r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lnSpc>
                    <a:spcPct val="120000"/>
                  </a:lnSpc>
                  <a:buNone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54C2CD4-143F-B05A-D22F-FED19D8E3E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8113" y="3016251"/>
                <a:ext cx="1790631" cy="2855205"/>
              </a:xfrm>
              <a:prstGeom prst="rect">
                <a:avLst/>
              </a:prstGeom>
              <a:blipFill>
                <a:blip r:embed="rId4"/>
                <a:stretch>
                  <a:fillRect b="-191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0830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D05C-5A16-99A1-5DAF-A72C03A5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decision problem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the corresponding language: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5A252-0010-A905-0AA6-D5F6E723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/>
              <p:nvPr/>
            </p:nvSpPr>
            <p:spPr>
              <a:xfrm>
                <a:off x="561975" y="3569272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 problem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 be “solved through computation”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if and only if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is a Turing machine that decides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5" y="3569272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6F6F07-05C8-CCF7-53CB-4034A1EF4F01}"/>
              </a:ext>
            </a:extLst>
          </p:cNvPr>
          <p:cNvSpPr txBox="1"/>
          <p:nvPr/>
        </p:nvSpPr>
        <p:spPr>
          <a:xfrm>
            <a:off x="9839325" y="4503817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E931F-C719-2A95-BAAC-3141BF530534}"/>
              </a:ext>
            </a:extLst>
          </p:cNvPr>
          <p:cNvSpPr txBox="1"/>
          <p:nvPr/>
        </p:nvSpPr>
        <p:spPr>
          <a:xfrm>
            <a:off x="9877425" y="5628041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A8A4FB-3BE7-E27E-915B-23441D054363}"/>
              </a:ext>
            </a:extLst>
          </p:cNvPr>
          <p:cNvCxnSpPr/>
          <p:nvPr/>
        </p:nvCxnSpPr>
        <p:spPr>
          <a:xfrm flipH="1">
            <a:off x="9144000" y="4688483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4B4209-E739-F29E-0403-24BE7D03CCCB}"/>
              </a:ext>
            </a:extLst>
          </p:cNvPr>
          <p:cNvCxnSpPr/>
          <p:nvPr/>
        </p:nvCxnSpPr>
        <p:spPr>
          <a:xfrm flipH="1">
            <a:off x="9144000" y="5943864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94740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665A6-CE05-0F71-96FA-C39F1C2A10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Turing machines vs. computers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67170-DE97-DC8F-006C-D727065BB72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8" y="2119256"/>
                <a:ext cx="10515601" cy="41349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Church-Turing thesis says that for </a:t>
                </a:r>
                <a:r>
                  <a:rPr lang="en-US" dirty="0">
                    <a:solidFill>
                      <a:schemeClr val="accent1"/>
                    </a:solidFill>
                  </a:rPr>
                  <a:t>each</a:t>
                </a:r>
                <a:r>
                  <a:rPr lang="en-US" dirty="0"/>
                  <a:t> intuitively-decidable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there is a Turing machine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sub>
                    </m:sSub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Different machines for different problems</a:t>
                </a:r>
              </a:p>
              <a:p>
                <a:r>
                  <a:rPr lang="en-US" dirty="0"/>
                  <a:t>One laptop for email, a second laptop for Zoom, a third laptop for Tetris, a fourth laptop for photo editing???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367170-DE97-DC8F-006C-D727065BB72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2119256"/>
                <a:ext cx="10515601" cy="4134919"/>
              </a:xfrm>
              <a:blipFill>
                <a:blip r:embed="rId2"/>
                <a:stretch>
                  <a:fillRect l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FF0AC2-C39F-7E6E-CB88-2FC05B20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544966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A2878-1671-2DC7-D410-AE5222997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2118-4AC5-5A92-1183-3A7B659AA5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21567-1E90-59A3-5E90-A40A50623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7EAE41-7DCD-E4FD-95E9-364A155F738D}"/>
                  </a:ext>
                </a:extLst>
              </p:cNvPr>
              <p:cNvSpPr/>
              <p:nvPr/>
            </p:nvSpPr>
            <p:spPr>
              <a:xfrm>
                <a:off x="977657" y="2004569"/>
                <a:ext cx="10236685" cy="36468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9063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 Turing machine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b="1" dirty="0">
                    <a:solidFill>
                      <a:schemeClr val="tx1"/>
                    </a:solidFill>
                  </a:rPr>
                  <a:t> </a:t>
                </a:r>
                <a:r>
                  <a:rPr lang="en-US" sz="2800" dirty="0">
                    <a:solidFill>
                      <a:schemeClr val="tx1"/>
                    </a:solidFill>
                  </a:rPr>
                  <a:t>such that for every Turing machine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and every input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  <a:p>
                <a:pPr marL="457200" indent="-3381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loops on input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loops on input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077EAE41-7DCD-E4FD-95E9-364A155F73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57" y="2004569"/>
                <a:ext cx="10236685" cy="3646842"/>
              </a:xfrm>
              <a:prstGeom prst="rect">
                <a:avLst/>
              </a:prstGeom>
              <a:blipFill>
                <a:blip r:embed="rId2"/>
                <a:stretch>
                  <a:fillRect r="-1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125121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0A314-5EB3-6BB4-6051-06162063A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Turing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F7977-45CD-BF1E-8864-83849FD3D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are stranded on an alien planet and you are trying to build a computer, </a:t>
            </a:r>
            <a:r>
              <a:rPr lang="en-US" dirty="0">
                <a:solidFill>
                  <a:schemeClr val="accent1"/>
                </a:solidFill>
              </a:rPr>
              <a:t>your job is to build a universal Turing machine</a:t>
            </a:r>
            <a:endParaRPr lang="en-US" dirty="0"/>
          </a:p>
          <a:p>
            <a:r>
              <a:rPr lang="en-US" dirty="0"/>
              <a:t>A universal Turing machine </a:t>
            </a:r>
            <a:r>
              <a:rPr lang="en-US" dirty="0">
                <a:solidFill>
                  <a:schemeClr val="accent1"/>
                </a:solidFill>
              </a:rPr>
              <a:t>can be “programmed” to do anything</a:t>
            </a:r>
            <a:r>
              <a:rPr lang="en-US" dirty="0"/>
              <a:t> that is computationally possible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84CBA9-36B3-ACC9-65B5-97B712195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755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8FC31-193D-5898-1F9F-E3EA5E637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Multi-Tape Turing Machines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63F66A-1949-D008-4602-77DBBF29CB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One more TM variant: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-tape TM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Each tape has its own head. Exercise: Write rigorous definitions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be a positive integer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63F66A-1949-D008-4602-77DBBF29CB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DF47C-1CD2-038E-0CD0-67FDC16E8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6C4903-5E07-D77E-0EB8-B4B42059411C}"/>
                  </a:ext>
                </a:extLst>
              </p:cNvPr>
              <p:cNvSpPr/>
              <p:nvPr/>
            </p:nvSpPr>
            <p:spPr>
              <a:xfrm>
                <a:off x="1202822" y="4362721"/>
                <a:ext cx="9617578" cy="181424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prstClr val="black"/>
                    </a:solidFill>
                  </a:rPr>
                  <a:t>Theorem: </a:t>
                </a:r>
                <a:r>
                  <a:rPr lang="en-US" sz="2800" dirty="0">
                    <a:solidFill>
                      <a:prstClr val="black"/>
                    </a:solidFill>
                  </a:rPr>
                  <a:t>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-tape TM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sz="2800" dirty="0">
                    <a:solidFill>
                      <a:prstClr val="black"/>
                    </a:solidFill>
                  </a:rPr>
                  <a:t> there exists a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>
                    <a:solidFill>
                      <a:prstClr val="black"/>
                    </a:solidFill>
                  </a:rPr>
                  <a:t>-tape TM that decides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8E6C4903-5E07-D77E-0EB8-B4B4205941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2822" y="4362721"/>
                <a:ext cx="9617578" cy="18142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3756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!!bottom">
            <a:extLst>
              <a:ext uri="{FF2B5EF4-FFF2-40B4-BE49-F238E27FC236}">
                <a16:creationId xmlns:a16="http://schemas.microsoft.com/office/drawing/2014/main" id="{2B27FEBF-0E4C-94F1-A2A7-B1B9CAEF9D9B}"/>
              </a:ext>
            </a:extLst>
          </p:cNvPr>
          <p:cNvCxnSpPr>
            <a:cxnSpLocks/>
          </p:cNvCxnSpPr>
          <p:nvPr/>
        </p:nvCxnSpPr>
        <p:spPr>
          <a:xfrm>
            <a:off x="2190916" y="6156776"/>
            <a:ext cx="59648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F02B19B-4229-E41D-7693-800897E7F6BC}"/>
              </a:ext>
            </a:extLst>
          </p:cNvPr>
          <p:cNvCxnSpPr>
            <a:cxnSpLocks/>
          </p:cNvCxnSpPr>
          <p:nvPr/>
        </p:nvCxnSpPr>
        <p:spPr>
          <a:xfrm>
            <a:off x="2190916" y="5167837"/>
            <a:ext cx="59648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BBC62FB3-14AC-1430-4BB2-31CF0CBEC0C2}"/>
              </a:ext>
            </a:extLst>
          </p:cNvPr>
          <p:cNvCxnSpPr>
            <a:cxnSpLocks/>
          </p:cNvCxnSpPr>
          <p:nvPr/>
        </p:nvCxnSpPr>
        <p:spPr>
          <a:xfrm>
            <a:off x="2190916" y="4423516"/>
            <a:ext cx="59648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B20F88E-030C-D2F1-2797-45C159BEDFAE}"/>
              </a:ext>
            </a:extLst>
          </p:cNvPr>
          <p:cNvCxnSpPr>
            <a:cxnSpLocks/>
          </p:cNvCxnSpPr>
          <p:nvPr/>
        </p:nvCxnSpPr>
        <p:spPr>
          <a:xfrm>
            <a:off x="2190916" y="3434577"/>
            <a:ext cx="59648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16668E6-BB80-A0DF-FDF5-4B154DA7319A}"/>
              </a:ext>
            </a:extLst>
          </p:cNvPr>
          <p:cNvCxnSpPr>
            <a:cxnSpLocks/>
          </p:cNvCxnSpPr>
          <p:nvPr/>
        </p:nvCxnSpPr>
        <p:spPr>
          <a:xfrm>
            <a:off x="2190916" y="2700892"/>
            <a:ext cx="59648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79FFB6-9D35-6FB5-A5C2-463156A053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37501" cy="1325563"/>
              </a:xfrm>
            </p:spPr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one tape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79FFB6-9D35-6FB5-A5C2-463156A05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37501" cy="1325563"/>
              </a:xfrm>
              <a:blipFill>
                <a:blip r:embed="rId2"/>
                <a:stretch>
                  <a:fillRect l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570BC-D7CB-A3EB-8875-F2193E94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7CA856-0A0F-D5FC-31AD-AD8B5B20FDAA}"/>
              </a:ext>
            </a:extLst>
          </p:cNvPr>
          <p:cNvCxnSpPr/>
          <p:nvPr/>
        </p:nvCxnSpPr>
        <p:spPr>
          <a:xfrm>
            <a:off x="2190916" y="169068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!!top">
            <a:extLst>
              <a:ext uri="{FF2B5EF4-FFF2-40B4-BE49-F238E27FC236}">
                <a16:creationId xmlns:a16="http://schemas.microsoft.com/office/drawing/2014/main" id="{373255DE-B96F-455C-E456-5744314888A5}"/>
              </a:ext>
            </a:extLst>
          </p:cNvPr>
          <p:cNvCxnSpPr>
            <a:cxnSpLocks/>
          </p:cNvCxnSpPr>
          <p:nvPr/>
        </p:nvCxnSpPr>
        <p:spPr>
          <a:xfrm>
            <a:off x="2190916" y="1711953"/>
            <a:ext cx="59648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0541-58FE-9E4D-C6A3-4799278B8A0F}"/>
              </a:ext>
            </a:extLst>
          </p:cNvPr>
          <p:cNvCxnSpPr/>
          <p:nvPr/>
        </p:nvCxnSpPr>
        <p:spPr>
          <a:xfrm>
            <a:off x="3151391" y="171195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CE874B-6E44-03BC-F2B4-21F0FC2956DE}"/>
              </a:ext>
            </a:extLst>
          </p:cNvPr>
          <p:cNvCxnSpPr/>
          <p:nvPr/>
        </p:nvCxnSpPr>
        <p:spPr>
          <a:xfrm>
            <a:off x="4129586" y="171195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CD86F4-CF56-8CC8-366E-400D12A09BB1}"/>
              </a:ext>
            </a:extLst>
          </p:cNvPr>
          <p:cNvCxnSpPr/>
          <p:nvPr/>
        </p:nvCxnSpPr>
        <p:spPr>
          <a:xfrm>
            <a:off x="5086516" y="171195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D30BB4-D986-B304-6CFD-ECAA78B602C4}"/>
              </a:ext>
            </a:extLst>
          </p:cNvPr>
          <p:cNvCxnSpPr/>
          <p:nvPr/>
        </p:nvCxnSpPr>
        <p:spPr>
          <a:xfrm>
            <a:off x="6054079" y="169068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530555-6693-1D2C-71B0-BFF7E0AA6879}"/>
              </a:ext>
            </a:extLst>
          </p:cNvPr>
          <p:cNvCxnSpPr/>
          <p:nvPr/>
        </p:nvCxnSpPr>
        <p:spPr>
          <a:xfrm>
            <a:off x="7064172" y="1690688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814219-E347-F98F-959E-FCCE5F8B63C9}"/>
              </a:ext>
            </a:extLst>
          </p:cNvPr>
          <p:cNvCxnSpPr/>
          <p:nvPr/>
        </p:nvCxnSpPr>
        <p:spPr>
          <a:xfrm>
            <a:off x="8010469" y="1711953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A587612-C6EA-6051-6F9D-78411CEFED77}"/>
              </a:ext>
            </a:extLst>
          </p:cNvPr>
          <p:cNvSpPr/>
          <p:nvPr/>
        </p:nvSpPr>
        <p:spPr>
          <a:xfrm>
            <a:off x="2384074" y="2530659"/>
            <a:ext cx="586559" cy="486373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0">
            <a:extLst>
              <a:ext uri="{FF2B5EF4-FFF2-40B4-BE49-F238E27FC236}">
                <a16:creationId xmlns:a16="http://schemas.microsoft.com/office/drawing/2014/main" id="{3E8C7B06-2D0A-6FA1-2058-6184D82DC0D1}"/>
              </a:ext>
            </a:extLst>
          </p:cNvPr>
          <p:cNvSpPr txBox="1"/>
          <p:nvPr/>
        </p:nvSpPr>
        <p:spPr>
          <a:xfrm>
            <a:off x="3395943" y="1903401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18" name="B1">
            <a:extLst>
              <a:ext uri="{FF2B5EF4-FFF2-40B4-BE49-F238E27FC236}">
                <a16:creationId xmlns:a16="http://schemas.microsoft.com/office/drawing/2014/main" id="{63FCE696-C4C6-509B-313C-42BB4DE800C0}"/>
              </a:ext>
            </a:extLst>
          </p:cNvPr>
          <p:cNvSpPr txBox="1"/>
          <p:nvPr/>
        </p:nvSpPr>
        <p:spPr>
          <a:xfrm>
            <a:off x="4342239" y="1903402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  <a:endParaRPr lang="en-US" dirty="0"/>
          </a:p>
        </p:txBody>
      </p:sp>
      <p:sp>
        <p:nvSpPr>
          <p:cNvPr id="19" name="C1">
            <a:extLst>
              <a:ext uri="{FF2B5EF4-FFF2-40B4-BE49-F238E27FC236}">
                <a16:creationId xmlns:a16="http://schemas.microsoft.com/office/drawing/2014/main" id="{9572609F-FF8B-C615-6BDD-D8456347011E}"/>
              </a:ext>
            </a:extLst>
          </p:cNvPr>
          <p:cNvSpPr txBox="1"/>
          <p:nvPr/>
        </p:nvSpPr>
        <p:spPr>
          <a:xfrm>
            <a:off x="5246006" y="1910916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20" name="A0">
            <a:extLst>
              <a:ext uri="{FF2B5EF4-FFF2-40B4-BE49-F238E27FC236}">
                <a16:creationId xmlns:a16="http://schemas.microsoft.com/office/drawing/2014/main" id="{78BE2AE8-0720-AB24-87A2-038046614A89}"/>
              </a:ext>
            </a:extLst>
          </p:cNvPr>
          <p:cNvSpPr txBox="1"/>
          <p:nvPr/>
        </p:nvSpPr>
        <p:spPr>
          <a:xfrm>
            <a:off x="2454962" y="1910916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  <a:endParaRPr lang="en-US" dirty="0"/>
          </a:p>
        </p:txBody>
      </p:sp>
      <p:sp>
        <p:nvSpPr>
          <p:cNvPr id="21" name="C1">
            <a:extLst>
              <a:ext uri="{FF2B5EF4-FFF2-40B4-BE49-F238E27FC236}">
                <a16:creationId xmlns:a16="http://schemas.microsoft.com/office/drawing/2014/main" id="{9DEAC5B2-B8DE-FB52-C0A1-5BC3BC61D898}"/>
              </a:ext>
            </a:extLst>
          </p:cNvPr>
          <p:cNvSpPr txBox="1"/>
          <p:nvPr/>
        </p:nvSpPr>
        <p:spPr>
          <a:xfrm>
            <a:off x="6339388" y="1903401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22" name="C1">
            <a:extLst>
              <a:ext uri="{FF2B5EF4-FFF2-40B4-BE49-F238E27FC236}">
                <a16:creationId xmlns:a16="http://schemas.microsoft.com/office/drawing/2014/main" id="{2B93CB8A-AE93-BF68-159F-30952186B72C}"/>
              </a:ext>
            </a:extLst>
          </p:cNvPr>
          <p:cNvSpPr txBox="1"/>
          <p:nvPr/>
        </p:nvSpPr>
        <p:spPr>
          <a:xfrm>
            <a:off x="7262870" y="1910916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32FC0D-441B-1B2F-9DAC-080920BB2E22}"/>
              </a:ext>
            </a:extLst>
          </p:cNvPr>
          <p:cNvCxnSpPr/>
          <p:nvPr/>
        </p:nvCxnSpPr>
        <p:spPr>
          <a:xfrm>
            <a:off x="2190916" y="3413312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C522B8-18CF-8794-D1EA-5E8B44DC254D}"/>
              </a:ext>
            </a:extLst>
          </p:cNvPr>
          <p:cNvCxnSpPr/>
          <p:nvPr/>
        </p:nvCxnSpPr>
        <p:spPr>
          <a:xfrm>
            <a:off x="3151391" y="3434577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576053-CFB6-A669-AF44-2B49A8615292}"/>
              </a:ext>
            </a:extLst>
          </p:cNvPr>
          <p:cNvCxnSpPr/>
          <p:nvPr/>
        </p:nvCxnSpPr>
        <p:spPr>
          <a:xfrm>
            <a:off x="4129586" y="3434577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C26D9D-4D08-AED2-D41F-F2A7FD82ED7F}"/>
              </a:ext>
            </a:extLst>
          </p:cNvPr>
          <p:cNvCxnSpPr/>
          <p:nvPr/>
        </p:nvCxnSpPr>
        <p:spPr>
          <a:xfrm>
            <a:off x="5086516" y="3434577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ADBB85-768C-3ADE-5B0A-9550C8894553}"/>
              </a:ext>
            </a:extLst>
          </p:cNvPr>
          <p:cNvCxnSpPr/>
          <p:nvPr/>
        </p:nvCxnSpPr>
        <p:spPr>
          <a:xfrm>
            <a:off x="6054079" y="3413312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9DAAAD-A368-4080-054C-9E50BEAE2754}"/>
              </a:ext>
            </a:extLst>
          </p:cNvPr>
          <p:cNvCxnSpPr/>
          <p:nvPr/>
        </p:nvCxnSpPr>
        <p:spPr>
          <a:xfrm>
            <a:off x="7064172" y="3413312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030BBB-01DF-7969-457B-546CBE454488}"/>
              </a:ext>
            </a:extLst>
          </p:cNvPr>
          <p:cNvCxnSpPr/>
          <p:nvPr/>
        </p:nvCxnSpPr>
        <p:spPr>
          <a:xfrm>
            <a:off x="8010469" y="3434577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0">
            <a:extLst>
              <a:ext uri="{FF2B5EF4-FFF2-40B4-BE49-F238E27FC236}">
                <a16:creationId xmlns:a16="http://schemas.microsoft.com/office/drawing/2014/main" id="{21FD47E0-D661-7DB6-3074-7BB07C046483}"/>
              </a:ext>
            </a:extLst>
          </p:cNvPr>
          <p:cNvSpPr txBox="1"/>
          <p:nvPr/>
        </p:nvSpPr>
        <p:spPr>
          <a:xfrm>
            <a:off x="3395943" y="362602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</a:t>
            </a:r>
            <a:endParaRPr lang="en-US" dirty="0"/>
          </a:p>
        </p:txBody>
      </p:sp>
      <p:sp>
        <p:nvSpPr>
          <p:cNvPr id="35" name="B1">
            <a:extLst>
              <a:ext uri="{FF2B5EF4-FFF2-40B4-BE49-F238E27FC236}">
                <a16:creationId xmlns:a16="http://schemas.microsoft.com/office/drawing/2014/main" id="{43329552-601D-2C7D-FFED-87C8F3304D4D}"/>
              </a:ext>
            </a:extLst>
          </p:cNvPr>
          <p:cNvSpPr txBox="1"/>
          <p:nvPr/>
        </p:nvSpPr>
        <p:spPr>
          <a:xfrm>
            <a:off x="4342239" y="3626026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</a:t>
            </a:r>
            <a:endParaRPr lang="en-US" dirty="0"/>
          </a:p>
        </p:txBody>
      </p:sp>
      <p:sp>
        <p:nvSpPr>
          <p:cNvPr id="36" name="C1">
            <a:extLst>
              <a:ext uri="{FF2B5EF4-FFF2-40B4-BE49-F238E27FC236}">
                <a16:creationId xmlns:a16="http://schemas.microsoft.com/office/drawing/2014/main" id="{1E173664-D3E8-86D6-B4AC-43687A64BD8C}"/>
              </a:ext>
            </a:extLst>
          </p:cNvPr>
          <p:cNvSpPr txBox="1"/>
          <p:nvPr/>
        </p:nvSpPr>
        <p:spPr>
          <a:xfrm>
            <a:off x="5246006" y="363354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37" name="A0">
            <a:extLst>
              <a:ext uri="{FF2B5EF4-FFF2-40B4-BE49-F238E27FC236}">
                <a16:creationId xmlns:a16="http://schemas.microsoft.com/office/drawing/2014/main" id="{D3949A0F-829E-212D-5FCC-A04A8A771949}"/>
              </a:ext>
            </a:extLst>
          </p:cNvPr>
          <p:cNvSpPr txBox="1"/>
          <p:nvPr/>
        </p:nvSpPr>
        <p:spPr>
          <a:xfrm>
            <a:off x="2454962" y="363354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38" name="C1">
            <a:extLst>
              <a:ext uri="{FF2B5EF4-FFF2-40B4-BE49-F238E27FC236}">
                <a16:creationId xmlns:a16="http://schemas.microsoft.com/office/drawing/2014/main" id="{F428F86F-F153-59E1-E099-5746D78496C7}"/>
              </a:ext>
            </a:extLst>
          </p:cNvPr>
          <p:cNvSpPr txBox="1"/>
          <p:nvPr/>
        </p:nvSpPr>
        <p:spPr>
          <a:xfrm>
            <a:off x="6339388" y="362602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39" name="C1">
            <a:extLst>
              <a:ext uri="{FF2B5EF4-FFF2-40B4-BE49-F238E27FC236}">
                <a16:creationId xmlns:a16="http://schemas.microsoft.com/office/drawing/2014/main" id="{E11185DF-9F4D-C01A-1906-E70D242798FF}"/>
              </a:ext>
            </a:extLst>
          </p:cNvPr>
          <p:cNvSpPr txBox="1"/>
          <p:nvPr/>
        </p:nvSpPr>
        <p:spPr>
          <a:xfrm>
            <a:off x="7262870" y="363354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70C4C6-F8EE-FDE2-0662-CE373E56DD96}"/>
              </a:ext>
            </a:extLst>
          </p:cNvPr>
          <p:cNvCxnSpPr/>
          <p:nvPr/>
        </p:nvCxnSpPr>
        <p:spPr>
          <a:xfrm>
            <a:off x="2190916" y="5146572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D66DC62-E1CA-54F5-A560-83103658C8E2}"/>
              </a:ext>
            </a:extLst>
          </p:cNvPr>
          <p:cNvCxnSpPr/>
          <p:nvPr/>
        </p:nvCxnSpPr>
        <p:spPr>
          <a:xfrm>
            <a:off x="3151391" y="5167837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B77D6F-91AA-2715-2B5E-8369E15EB38B}"/>
              </a:ext>
            </a:extLst>
          </p:cNvPr>
          <p:cNvCxnSpPr/>
          <p:nvPr/>
        </p:nvCxnSpPr>
        <p:spPr>
          <a:xfrm>
            <a:off x="4129586" y="5167837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30049D-DE90-A911-1EEA-EF0CD7BECF1E}"/>
              </a:ext>
            </a:extLst>
          </p:cNvPr>
          <p:cNvCxnSpPr/>
          <p:nvPr/>
        </p:nvCxnSpPr>
        <p:spPr>
          <a:xfrm>
            <a:off x="5086516" y="5167837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AE3BA67-FDFE-7F49-01F9-D4833A73E28B}"/>
              </a:ext>
            </a:extLst>
          </p:cNvPr>
          <p:cNvCxnSpPr/>
          <p:nvPr/>
        </p:nvCxnSpPr>
        <p:spPr>
          <a:xfrm>
            <a:off x="6054079" y="5146572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0E51FB-0886-03AF-F844-B852A27C1372}"/>
              </a:ext>
            </a:extLst>
          </p:cNvPr>
          <p:cNvCxnSpPr/>
          <p:nvPr/>
        </p:nvCxnSpPr>
        <p:spPr>
          <a:xfrm>
            <a:off x="7064172" y="5146572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85F425-D240-8F48-14A3-F3FBE7394176}"/>
              </a:ext>
            </a:extLst>
          </p:cNvPr>
          <p:cNvCxnSpPr/>
          <p:nvPr/>
        </p:nvCxnSpPr>
        <p:spPr>
          <a:xfrm>
            <a:off x="8010469" y="5167837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0">
            <a:extLst>
              <a:ext uri="{FF2B5EF4-FFF2-40B4-BE49-F238E27FC236}">
                <a16:creationId xmlns:a16="http://schemas.microsoft.com/office/drawing/2014/main" id="{44300030-4D1A-8A9A-4456-6F132E9E0770}"/>
              </a:ext>
            </a:extLst>
          </p:cNvPr>
          <p:cNvSpPr txBox="1"/>
          <p:nvPr/>
        </p:nvSpPr>
        <p:spPr>
          <a:xfrm>
            <a:off x="3395943" y="536240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52" name="B1">
            <a:extLst>
              <a:ext uri="{FF2B5EF4-FFF2-40B4-BE49-F238E27FC236}">
                <a16:creationId xmlns:a16="http://schemas.microsoft.com/office/drawing/2014/main" id="{374826C8-0D43-C201-F217-761AFA4FE380}"/>
              </a:ext>
            </a:extLst>
          </p:cNvPr>
          <p:cNvSpPr txBox="1"/>
          <p:nvPr/>
        </p:nvSpPr>
        <p:spPr>
          <a:xfrm>
            <a:off x="4342239" y="5362406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  <a:endParaRPr lang="en-US" dirty="0"/>
          </a:p>
        </p:txBody>
      </p:sp>
      <p:sp>
        <p:nvSpPr>
          <p:cNvPr id="54" name="A0">
            <a:extLst>
              <a:ext uri="{FF2B5EF4-FFF2-40B4-BE49-F238E27FC236}">
                <a16:creationId xmlns:a16="http://schemas.microsoft.com/office/drawing/2014/main" id="{AD603193-1827-7B0F-12A4-FF0C26029135}"/>
              </a:ext>
            </a:extLst>
          </p:cNvPr>
          <p:cNvSpPr txBox="1"/>
          <p:nvPr/>
        </p:nvSpPr>
        <p:spPr>
          <a:xfrm>
            <a:off x="2454962" y="536992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BE21650D-93A1-229C-904F-E261C274C864}"/>
              </a:ext>
            </a:extLst>
          </p:cNvPr>
          <p:cNvSpPr/>
          <p:nvPr/>
        </p:nvSpPr>
        <p:spPr>
          <a:xfrm>
            <a:off x="6330526" y="4180329"/>
            <a:ext cx="586559" cy="486373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87F75405-141F-B793-76DD-45DCB505601B}"/>
              </a:ext>
            </a:extLst>
          </p:cNvPr>
          <p:cNvSpPr/>
          <p:nvPr/>
        </p:nvSpPr>
        <p:spPr>
          <a:xfrm>
            <a:off x="4322361" y="6004471"/>
            <a:ext cx="586559" cy="486373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586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3" name="!!bottom">
            <a:extLst>
              <a:ext uri="{FF2B5EF4-FFF2-40B4-BE49-F238E27FC236}">
                <a16:creationId xmlns:a16="http://schemas.microsoft.com/office/drawing/2014/main" id="{2B27FEBF-0E4C-94F1-A2A7-B1B9CAEF9D9B}"/>
              </a:ext>
            </a:extLst>
          </p:cNvPr>
          <p:cNvCxnSpPr>
            <a:cxnSpLocks/>
          </p:cNvCxnSpPr>
          <p:nvPr/>
        </p:nvCxnSpPr>
        <p:spPr>
          <a:xfrm>
            <a:off x="2190916" y="5399403"/>
            <a:ext cx="59648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79FFB6-9D35-6FB5-A5C2-463156A053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737501" cy="1325563"/>
              </a:xfrm>
            </p:spPr>
            <p:txBody>
              <a:bodyPr/>
              <a:lstStyle/>
              <a:p>
                <a:r>
                  <a:rPr lang="en-US" dirty="0"/>
                  <a:t>Simulating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tapes with one tape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B79FFB6-9D35-6FB5-A5C2-463156A053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737501" cy="1325563"/>
              </a:xfrm>
              <a:blipFill>
                <a:blip r:embed="rId2"/>
                <a:stretch>
                  <a:fillRect l="-22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7570BC-D7CB-A3EB-8875-F2193E945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37CA856-0A0F-D5FC-31AD-AD8B5B20FDAA}"/>
              </a:ext>
            </a:extLst>
          </p:cNvPr>
          <p:cNvCxnSpPr/>
          <p:nvPr/>
        </p:nvCxnSpPr>
        <p:spPr>
          <a:xfrm>
            <a:off x="2190916" y="2411780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!!top">
            <a:extLst>
              <a:ext uri="{FF2B5EF4-FFF2-40B4-BE49-F238E27FC236}">
                <a16:creationId xmlns:a16="http://schemas.microsoft.com/office/drawing/2014/main" id="{373255DE-B96F-455C-E456-5744314888A5}"/>
              </a:ext>
            </a:extLst>
          </p:cNvPr>
          <p:cNvCxnSpPr>
            <a:cxnSpLocks/>
          </p:cNvCxnSpPr>
          <p:nvPr/>
        </p:nvCxnSpPr>
        <p:spPr>
          <a:xfrm>
            <a:off x="2190916" y="2433045"/>
            <a:ext cx="5964865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42B0541-58FE-9E4D-C6A3-4799278B8A0F}"/>
              </a:ext>
            </a:extLst>
          </p:cNvPr>
          <p:cNvCxnSpPr/>
          <p:nvPr/>
        </p:nvCxnSpPr>
        <p:spPr>
          <a:xfrm>
            <a:off x="3151391" y="2433045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1CE874B-6E44-03BC-F2B4-21F0FC2956DE}"/>
              </a:ext>
            </a:extLst>
          </p:cNvPr>
          <p:cNvCxnSpPr/>
          <p:nvPr/>
        </p:nvCxnSpPr>
        <p:spPr>
          <a:xfrm>
            <a:off x="4129586" y="2433045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9CD86F4-CF56-8CC8-366E-400D12A09BB1}"/>
              </a:ext>
            </a:extLst>
          </p:cNvPr>
          <p:cNvCxnSpPr/>
          <p:nvPr/>
        </p:nvCxnSpPr>
        <p:spPr>
          <a:xfrm>
            <a:off x="5086516" y="2433045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8D30BB4-D986-B304-6CFD-ECAA78B602C4}"/>
              </a:ext>
            </a:extLst>
          </p:cNvPr>
          <p:cNvCxnSpPr/>
          <p:nvPr/>
        </p:nvCxnSpPr>
        <p:spPr>
          <a:xfrm>
            <a:off x="6054079" y="2411780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C530555-6693-1D2C-71B0-BFF7E0AA6879}"/>
              </a:ext>
            </a:extLst>
          </p:cNvPr>
          <p:cNvCxnSpPr/>
          <p:nvPr/>
        </p:nvCxnSpPr>
        <p:spPr>
          <a:xfrm>
            <a:off x="7064172" y="2411780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814219-E347-F98F-959E-FCCE5F8B63C9}"/>
              </a:ext>
            </a:extLst>
          </p:cNvPr>
          <p:cNvCxnSpPr/>
          <p:nvPr/>
        </p:nvCxnSpPr>
        <p:spPr>
          <a:xfrm>
            <a:off x="8010469" y="2433045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A587612-C6EA-6051-6F9D-78411CEFED77}"/>
              </a:ext>
            </a:extLst>
          </p:cNvPr>
          <p:cNvSpPr/>
          <p:nvPr/>
        </p:nvSpPr>
        <p:spPr>
          <a:xfrm>
            <a:off x="2416194" y="5334149"/>
            <a:ext cx="586559" cy="486373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7" name="A0">
            <a:extLst>
              <a:ext uri="{FF2B5EF4-FFF2-40B4-BE49-F238E27FC236}">
                <a16:creationId xmlns:a16="http://schemas.microsoft.com/office/drawing/2014/main" id="{3E8C7B06-2D0A-6FA1-2058-6184D82DC0D1}"/>
              </a:ext>
            </a:extLst>
          </p:cNvPr>
          <p:cNvSpPr txBox="1"/>
          <p:nvPr/>
        </p:nvSpPr>
        <p:spPr>
          <a:xfrm>
            <a:off x="3395943" y="2624493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18" name="B1">
            <a:extLst>
              <a:ext uri="{FF2B5EF4-FFF2-40B4-BE49-F238E27FC236}">
                <a16:creationId xmlns:a16="http://schemas.microsoft.com/office/drawing/2014/main" id="{63FCE696-C4C6-509B-313C-42BB4DE800C0}"/>
              </a:ext>
            </a:extLst>
          </p:cNvPr>
          <p:cNvSpPr txBox="1"/>
          <p:nvPr/>
        </p:nvSpPr>
        <p:spPr>
          <a:xfrm>
            <a:off x="4342239" y="2624494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  <a:endParaRPr lang="en-US" dirty="0"/>
          </a:p>
        </p:txBody>
      </p:sp>
      <p:sp>
        <p:nvSpPr>
          <p:cNvPr id="19" name="C1">
            <a:extLst>
              <a:ext uri="{FF2B5EF4-FFF2-40B4-BE49-F238E27FC236}">
                <a16:creationId xmlns:a16="http://schemas.microsoft.com/office/drawing/2014/main" id="{9572609F-FF8B-C615-6BDD-D8456347011E}"/>
              </a:ext>
            </a:extLst>
          </p:cNvPr>
          <p:cNvSpPr txBox="1"/>
          <p:nvPr/>
        </p:nvSpPr>
        <p:spPr>
          <a:xfrm>
            <a:off x="5246006" y="2632008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20" name="A0">
            <a:extLst>
              <a:ext uri="{FF2B5EF4-FFF2-40B4-BE49-F238E27FC236}">
                <a16:creationId xmlns:a16="http://schemas.microsoft.com/office/drawing/2014/main" id="{78BE2AE8-0720-AB24-87A2-038046614A89}"/>
              </a:ext>
            </a:extLst>
          </p:cNvPr>
          <p:cNvSpPr txBox="1"/>
          <p:nvPr/>
        </p:nvSpPr>
        <p:spPr>
          <a:xfrm>
            <a:off x="2454962" y="2632008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  <a:endParaRPr lang="en-US" dirty="0"/>
          </a:p>
        </p:txBody>
      </p:sp>
      <p:sp>
        <p:nvSpPr>
          <p:cNvPr id="21" name="C1">
            <a:extLst>
              <a:ext uri="{FF2B5EF4-FFF2-40B4-BE49-F238E27FC236}">
                <a16:creationId xmlns:a16="http://schemas.microsoft.com/office/drawing/2014/main" id="{9DEAC5B2-B8DE-FB52-C0A1-5BC3BC61D898}"/>
              </a:ext>
            </a:extLst>
          </p:cNvPr>
          <p:cNvSpPr txBox="1"/>
          <p:nvPr/>
        </p:nvSpPr>
        <p:spPr>
          <a:xfrm>
            <a:off x="6339388" y="2624493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22" name="C1">
            <a:extLst>
              <a:ext uri="{FF2B5EF4-FFF2-40B4-BE49-F238E27FC236}">
                <a16:creationId xmlns:a16="http://schemas.microsoft.com/office/drawing/2014/main" id="{2B93CB8A-AE93-BF68-159F-30952186B72C}"/>
              </a:ext>
            </a:extLst>
          </p:cNvPr>
          <p:cNvSpPr txBox="1"/>
          <p:nvPr/>
        </p:nvSpPr>
        <p:spPr>
          <a:xfrm>
            <a:off x="7262870" y="2632008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232FC0D-441B-1B2F-9DAC-080920BB2E22}"/>
              </a:ext>
            </a:extLst>
          </p:cNvPr>
          <p:cNvCxnSpPr/>
          <p:nvPr/>
        </p:nvCxnSpPr>
        <p:spPr>
          <a:xfrm>
            <a:off x="2190916" y="3413312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C522B8-18CF-8794-D1EA-5E8B44DC254D}"/>
              </a:ext>
            </a:extLst>
          </p:cNvPr>
          <p:cNvCxnSpPr/>
          <p:nvPr/>
        </p:nvCxnSpPr>
        <p:spPr>
          <a:xfrm>
            <a:off x="3151391" y="3434577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BA576053-CFB6-A669-AF44-2B49A8615292}"/>
              </a:ext>
            </a:extLst>
          </p:cNvPr>
          <p:cNvCxnSpPr/>
          <p:nvPr/>
        </p:nvCxnSpPr>
        <p:spPr>
          <a:xfrm>
            <a:off x="4129586" y="3434577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BC26D9D-4D08-AED2-D41F-F2A7FD82ED7F}"/>
              </a:ext>
            </a:extLst>
          </p:cNvPr>
          <p:cNvCxnSpPr/>
          <p:nvPr/>
        </p:nvCxnSpPr>
        <p:spPr>
          <a:xfrm>
            <a:off x="5086516" y="3434577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8ADBB85-768C-3ADE-5B0A-9550C8894553}"/>
              </a:ext>
            </a:extLst>
          </p:cNvPr>
          <p:cNvCxnSpPr/>
          <p:nvPr/>
        </p:nvCxnSpPr>
        <p:spPr>
          <a:xfrm>
            <a:off x="6054079" y="3413312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A9DAAAD-A368-4080-054C-9E50BEAE2754}"/>
              </a:ext>
            </a:extLst>
          </p:cNvPr>
          <p:cNvCxnSpPr/>
          <p:nvPr/>
        </p:nvCxnSpPr>
        <p:spPr>
          <a:xfrm>
            <a:off x="7064172" y="3413312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2030BBB-01DF-7969-457B-546CBE454488}"/>
              </a:ext>
            </a:extLst>
          </p:cNvPr>
          <p:cNvCxnSpPr/>
          <p:nvPr/>
        </p:nvCxnSpPr>
        <p:spPr>
          <a:xfrm>
            <a:off x="8010469" y="3434577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0">
            <a:extLst>
              <a:ext uri="{FF2B5EF4-FFF2-40B4-BE49-F238E27FC236}">
                <a16:creationId xmlns:a16="http://schemas.microsoft.com/office/drawing/2014/main" id="{21FD47E0-D661-7DB6-3074-7BB07C046483}"/>
              </a:ext>
            </a:extLst>
          </p:cNvPr>
          <p:cNvSpPr txBox="1"/>
          <p:nvPr/>
        </p:nvSpPr>
        <p:spPr>
          <a:xfrm>
            <a:off x="3395943" y="362602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</a:t>
            </a:r>
            <a:endParaRPr lang="en-US" dirty="0"/>
          </a:p>
        </p:txBody>
      </p:sp>
      <p:sp>
        <p:nvSpPr>
          <p:cNvPr id="35" name="B1">
            <a:extLst>
              <a:ext uri="{FF2B5EF4-FFF2-40B4-BE49-F238E27FC236}">
                <a16:creationId xmlns:a16="http://schemas.microsoft.com/office/drawing/2014/main" id="{43329552-601D-2C7D-FFED-87C8F3304D4D}"/>
              </a:ext>
            </a:extLst>
          </p:cNvPr>
          <p:cNvSpPr txBox="1"/>
          <p:nvPr/>
        </p:nvSpPr>
        <p:spPr>
          <a:xfrm>
            <a:off x="4342239" y="3626026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$</a:t>
            </a:r>
            <a:endParaRPr lang="en-US" dirty="0"/>
          </a:p>
        </p:txBody>
      </p:sp>
      <p:sp>
        <p:nvSpPr>
          <p:cNvPr id="36" name="C1">
            <a:extLst>
              <a:ext uri="{FF2B5EF4-FFF2-40B4-BE49-F238E27FC236}">
                <a16:creationId xmlns:a16="http://schemas.microsoft.com/office/drawing/2014/main" id="{1E173664-D3E8-86D6-B4AC-43687A64BD8C}"/>
              </a:ext>
            </a:extLst>
          </p:cNvPr>
          <p:cNvSpPr txBox="1"/>
          <p:nvPr/>
        </p:nvSpPr>
        <p:spPr>
          <a:xfrm>
            <a:off x="5246006" y="363354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37" name="A0">
            <a:extLst>
              <a:ext uri="{FF2B5EF4-FFF2-40B4-BE49-F238E27FC236}">
                <a16:creationId xmlns:a16="http://schemas.microsoft.com/office/drawing/2014/main" id="{D3949A0F-829E-212D-5FCC-A04A8A771949}"/>
              </a:ext>
            </a:extLst>
          </p:cNvPr>
          <p:cNvSpPr txBox="1"/>
          <p:nvPr/>
        </p:nvSpPr>
        <p:spPr>
          <a:xfrm>
            <a:off x="2454962" y="363354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38" name="C1">
            <a:extLst>
              <a:ext uri="{FF2B5EF4-FFF2-40B4-BE49-F238E27FC236}">
                <a16:creationId xmlns:a16="http://schemas.microsoft.com/office/drawing/2014/main" id="{F428F86F-F153-59E1-E099-5746D78496C7}"/>
              </a:ext>
            </a:extLst>
          </p:cNvPr>
          <p:cNvSpPr txBox="1"/>
          <p:nvPr/>
        </p:nvSpPr>
        <p:spPr>
          <a:xfrm>
            <a:off x="6339388" y="3626025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0</a:t>
            </a:r>
            <a:endParaRPr lang="en-US" dirty="0"/>
          </a:p>
        </p:txBody>
      </p:sp>
      <p:sp>
        <p:nvSpPr>
          <p:cNvPr id="39" name="C1">
            <a:extLst>
              <a:ext uri="{FF2B5EF4-FFF2-40B4-BE49-F238E27FC236}">
                <a16:creationId xmlns:a16="http://schemas.microsoft.com/office/drawing/2014/main" id="{E11185DF-9F4D-C01A-1906-E70D242798FF}"/>
              </a:ext>
            </a:extLst>
          </p:cNvPr>
          <p:cNvSpPr txBox="1"/>
          <p:nvPr/>
        </p:nvSpPr>
        <p:spPr>
          <a:xfrm>
            <a:off x="7262870" y="3633540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D70C4C6-F8EE-FDE2-0662-CE373E56DD96}"/>
              </a:ext>
            </a:extLst>
          </p:cNvPr>
          <p:cNvCxnSpPr/>
          <p:nvPr/>
        </p:nvCxnSpPr>
        <p:spPr>
          <a:xfrm>
            <a:off x="2190916" y="438919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D66DC62-E1CA-54F5-A560-83103658C8E2}"/>
              </a:ext>
            </a:extLst>
          </p:cNvPr>
          <p:cNvCxnSpPr/>
          <p:nvPr/>
        </p:nvCxnSpPr>
        <p:spPr>
          <a:xfrm>
            <a:off x="3151391" y="441046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EB77D6F-91AA-2715-2B5E-8369E15EB38B}"/>
              </a:ext>
            </a:extLst>
          </p:cNvPr>
          <p:cNvCxnSpPr/>
          <p:nvPr/>
        </p:nvCxnSpPr>
        <p:spPr>
          <a:xfrm>
            <a:off x="4129586" y="441046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230049D-DE90-A911-1EEA-EF0CD7BECF1E}"/>
              </a:ext>
            </a:extLst>
          </p:cNvPr>
          <p:cNvCxnSpPr/>
          <p:nvPr/>
        </p:nvCxnSpPr>
        <p:spPr>
          <a:xfrm>
            <a:off x="5086516" y="441046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AE3BA67-FDFE-7F49-01F9-D4833A73E28B}"/>
              </a:ext>
            </a:extLst>
          </p:cNvPr>
          <p:cNvCxnSpPr/>
          <p:nvPr/>
        </p:nvCxnSpPr>
        <p:spPr>
          <a:xfrm>
            <a:off x="6054079" y="438919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1C0E51FB-0886-03AF-F844-B852A27C1372}"/>
              </a:ext>
            </a:extLst>
          </p:cNvPr>
          <p:cNvCxnSpPr/>
          <p:nvPr/>
        </p:nvCxnSpPr>
        <p:spPr>
          <a:xfrm>
            <a:off x="7064172" y="4389199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FD85F425-D240-8F48-14A3-F3FBE7394176}"/>
              </a:ext>
            </a:extLst>
          </p:cNvPr>
          <p:cNvCxnSpPr/>
          <p:nvPr/>
        </p:nvCxnSpPr>
        <p:spPr>
          <a:xfrm>
            <a:off x="8010469" y="4410464"/>
            <a:ext cx="0" cy="10102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0">
            <a:extLst>
              <a:ext uri="{FF2B5EF4-FFF2-40B4-BE49-F238E27FC236}">
                <a16:creationId xmlns:a16="http://schemas.microsoft.com/office/drawing/2014/main" id="{44300030-4D1A-8A9A-4456-6F132E9E0770}"/>
              </a:ext>
            </a:extLst>
          </p:cNvPr>
          <p:cNvSpPr txBox="1"/>
          <p:nvPr/>
        </p:nvSpPr>
        <p:spPr>
          <a:xfrm>
            <a:off x="3395943" y="4605032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52" name="B1">
            <a:extLst>
              <a:ext uri="{FF2B5EF4-FFF2-40B4-BE49-F238E27FC236}">
                <a16:creationId xmlns:a16="http://schemas.microsoft.com/office/drawing/2014/main" id="{374826C8-0D43-C201-F217-761AFA4FE380}"/>
              </a:ext>
            </a:extLst>
          </p:cNvPr>
          <p:cNvSpPr txBox="1"/>
          <p:nvPr/>
        </p:nvSpPr>
        <p:spPr>
          <a:xfrm>
            <a:off x="4342239" y="4605033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#</a:t>
            </a:r>
            <a:endParaRPr lang="en-US" dirty="0"/>
          </a:p>
        </p:txBody>
      </p:sp>
      <p:sp>
        <p:nvSpPr>
          <p:cNvPr id="54" name="A0">
            <a:extLst>
              <a:ext uri="{FF2B5EF4-FFF2-40B4-BE49-F238E27FC236}">
                <a16:creationId xmlns:a16="http://schemas.microsoft.com/office/drawing/2014/main" id="{AD603193-1827-7B0F-12A4-FF0C26029135}"/>
              </a:ext>
            </a:extLst>
          </p:cNvPr>
          <p:cNvSpPr txBox="1"/>
          <p:nvPr/>
        </p:nvSpPr>
        <p:spPr>
          <a:xfrm>
            <a:off x="2454962" y="4612547"/>
            <a:ext cx="531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1</a:t>
            </a:r>
            <a:endParaRPr lang="en-US" dirty="0"/>
          </a:p>
        </p:txBody>
      </p:sp>
      <p:sp>
        <p:nvSpPr>
          <p:cNvPr id="57" name="Isosceles Triangle 56">
            <a:extLst>
              <a:ext uri="{FF2B5EF4-FFF2-40B4-BE49-F238E27FC236}">
                <a16:creationId xmlns:a16="http://schemas.microsoft.com/office/drawing/2014/main" id="{BE21650D-93A1-229C-904F-E261C274C864}"/>
              </a:ext>
            </a:extLst>
          </p:cNvPr>
          <p:cNvSpPr/>
          <p:nvPr/>
        </p:nvSpPr>
        <p:spPr>
          <a:xfrm>
            <a:off x="6248014" y="5334148"/>
            <a:ext cx="586559" cy="486373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8" name="Isosceles Triangle 57">
            <a:extLst>
              <a:ext uri="{FF2B5EF4-FFF2-40B4-BE49-F238E27FC236}">
                <a16:creationId xmlns:a16="http://schemas.microsoft.com/office/drawing/2014/main" id="{87F75405-141F-B793-76DD-45DCB505601B}"/>
              </a:ext>
            </a:extLst>
          </p:cNvPr>
          <p:cNvSpPr/>
          <p:nvPr/>
        </p:nvSpPr>
        <p:spPr>
          <a:xfrm>
            <a:off x="4320088" y="5334148"/>
            <a:ext cx="586559" cy="486373"/>
          </a:xfrm>
          <a:prstGeom prst="triangle">
            <a:avLst/>
          </a:prstGeom>
          <a:solidFill>
            <a:srgbClr val="00FFFF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892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42C2E-F0FF-7F83-D1A5-7C4772D2B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TMs can simulate all “reasonable” machines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121CA-4418-F3C3-0B87-F0C827C9E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We could add various </a:t>
            </a:r>
            <a:r>
              <a:rPr lang="en-US" dirty="0">
                <a:solidFill>
                  <a:schemeClr val="accent1"/>
                </a:solidFill>
              </a:rPr>
              <a:t>other bells and whistles</a:t>
            </a:r>
            <a:r>
              <a:rPr lang="en-US" dirty="0"/>
              <a:t> to the basic TM model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The ability to jump to the beginning of the tape in a single step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Tape that extends infinitely in both directions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Two-dimensional tape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1"/>
                </a:solidFill>
              </a:rPr>
              <a:t>None of these changes has any effect </a:t>
            </a:r>
            <a:r>
              <a:rPr lang="en-US" dirty="0"/>
              <a:t>on the power of the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B60001-F443-F9B5-35E1-32F9518A0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703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DD05C-5A16-99A1-5DAF-A72C03A5D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Church-Turing Thesis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be a decision problem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the corresponding language: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9FCFB9-83A8-F76A-5BEC-D5248CDB59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125" y="1728280"/>
                <a:ext cx="10515600" cy="20796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95A252-0010-A905-0AA6-D5F6E7232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/>
              <p:nvPr/>
            </p:nvSpPr>
            <p:spPr>
              <a:xfrm>
                <a:off x="561975" y="3569272"/>
                <a:ext cx="8429625" cy="27051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Church-Turing Thesis: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 problem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can be “solved through computation”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if and only if</a:t>
                </a:r>
              </a:p>
              <a:p>
                <a:pPr algn="ctr">
                  <a:lnSpc>
                    <a:spcPct val="150000"/>
                  </a:lnSpc>
                </a:pPr>
                <a:r>
                  <a:rPr lang="en-US" sz="2800" dirty="0">
                    <a:solidFill>
                      <a:schemeClr val="tx1"/>
                    </a:solidFill>
                  </a:rPr>
                  <a:t>there is a Turing machine that decides the language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E989D65-8220-FD3C-2158-6676371B38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75" y="3569272"/>
                <a:ext cx="8429625" cy="2705100"/>
              </a:xfrm>
              <a:prstGeom prst="rect">
                <a:avLst/>
              </a:prstGeom>
              <a:blipFill>
                <a:blip r:embed="rId3"/>
                <a:stretch>
                  <a:fillRect b="-40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B06F6F07-05C8-CCF7-53CB-4034A1EF4F01}"/>
              </a:ext>
            </a:extLst>
          </p:cNvPr>
          <p:cNvSpPr txBox="1"/>
          <p:nvPr/>
        </p:nvSpPr>
        <p:spPr>
          <a:xfrm>
            <a:off x="9839325" y="4503817"/>
            <a:ext cx="1695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Intuitive notion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E931F-C719-2A95-BAAC-3141BF530534}"/>
              </a:ext>
            </a:extLst>
          </p:cNvPr>
          <p:cNvSpPr txBox="1"/>
          <p:nvPr/>
        </p:nvSpPr>
        <p:spPr>
          <a:xfrm>
            <a:off x="9877425" y="5628041"/>
            <a:ext cx="1695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Mathematically precise notion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EA8A4FB-3BE7-E27E-915B-23441D054363}"/>
              </a:ext>
            </a:extLst>
          </p:cNvPr>
          <p:cNvCxnSpPr/>
          <p:nvPr/>
        </p:nvCxnSpPr>
        <p:spPr>
          <a:xfrm flipH="1">
            <a:off x="9144000" y="4688483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4B4209-E739-F29E-0403-24BE7D03CCCB}"/>
              </a:ext>
            </a:extLst>
          </p:cNvPr>
          <p:cNvCxnSpPr/>
          <p:nvPr/>
        </p:nvCxnSpPr>
        <p:spPr>
          <a:xfrm flipH="1">
            <a:off x="9144000" y="5943864"/>
            <a:ext cx="6096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893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1EC99-E1B1-3F3A-AE24-1E4702DCF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079" y="343121"/>
            <a:ext cx="11353800" cy="1325563"/>
          </a:xfrm>
        </p:spPr>
        <p:txBody>
          <a:bodyPr/>
          <a:lstStyle/>
          <a:p>
            <a:r>
              <a:rPr lang="en-US" dirty="0"/>
              <a:t>What about models with a different “flavor?”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DA8C1-AC00-ADF2-A8A4-CDA092BF9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You might have intuition about computation from your </a:t>
            </a:r>
            <a:r>
              <a:rPr lang="en-US" dirty="0">
                <a:solidFill>
                  <a:schemeClr val="accent1"/>
                </a:solidFill>
              </a:rPr>
              <a:t>programming</a:t>
            </a:r>
            <a:r>
              <a:rPr lang="en-US" dirty="0"/>
              <a:t> experiences</a:t>
            </a:r>
          </a:p>
          <a:p>
            <a:pPr>
              <a:lnSpc>
                <a:spcPct val="150000"/>
              </a:lnSpc>
            </a:pPr>
            <a:r>
              <a:rPr lang="en-US" dirty="0"/>
              <a:t>Writing down the transition function of a Turing machine feels a bit different than writing a program in </a:t>
            </a:r>
            <a:r>
              <a:rPr lang="en-US" dirty="0">
                <a:solidFill>
                  <a:schemeClr val="accent1"/>
                </a:solidFill>
              </a:rPr>
              <a:t>Python / C / Java / etc.</a:t>
            </a:r>
          </a:p>
          <a:p>
            <a:pPr>
              <a:lnSpc>
                <a:spcPct val="150000"/>
              </a:lnSpc>
            </a:pPr>
            <a:r>
              <a:rPr lang="en-US" dirty="0"/>
              <a:t>Let’s (partially) bridge that gap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2CB78-9FDB-B2BB-6948-CC1650746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738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129976</TotalTime>
  <Words>2274</Words>
  <Application>Microsoft Office PowerPoint</Application>
  <PresentationFormat>Widescreen</PresentationFormat>
  <Paragraphs>368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Courier New</vt:lpstr>
      <vt:lpstr>Office Theme</vt:lpstr>
      <vt:lpstr>CMSC 28100  Introduction to Complexity Theory  Winter 2024 Instructor: William Hoza</vt:lpstr>
      <vt:lpstr>Church-Turing Thesis</vt:lpstr>
      <vt:lpstr>Are Turing machines powerful enough?</vt:lpstr>
      <vt:lpstr>Multi-Tape Turing Machines</vt:lpstr>
      <vt:lpstr>Simulating k tapes with one tape</vt:lpstr>
      <vt:lpstr>Simulating k tapes with one tape</vt:lpstr>
      <vt:lpstr>TMs can simulate all “reasonable” machines</vt:lpstr>
      <vt:lpstr>Church-Turing Thesis</vt:lpstr>
      <vt:lpstr>What about models with a different “flavor?”</vt:lpstr>
      <vt:lpstr>CMSC281: A primitive programming language</vt:lpstr>
      <vt:lpstr>CMSC281: A primitive programming language</vt:lpstr>
      <vt:lpstr>Instructions</vt:lpstr>
      <vt:lpstr>Behavior of the program</vt:lpstr>
      <vt:lpstr>CMSC281 programs are equivalent to TMs</vt:lpstr>
      <vt:lpstr>CMSC281 programs can simulate Turing machines</vt:lpstr>
      <vt:lpstr>CMSC281 programs can simulate Turing machines</vt:lpstr>
      <vt:lpstr>Simulating one step</vt:lpstr>
      <vt:lpstr>Simulating one step</vt:lpstr>
      <vt:lpstr>Halting</vt:lpstr>
      <vt:lpstr>Turing-complete</vt:lpstr>
      <vt:lpstr>Turing machines can simulate CMSC281 programs</vt:lpstr>
      <vt:lpstr>CMSC281+ programming language</vt:lpstr>
      <vt:lpstr>CMSC281+ can simulate CMSC281</vt:lpstr>
      <vt:lpstr>Turing machines can simulate CMSC281+</vt:lpstr>
      <vt:lpstr>Turing machines can simulate CMSC281+</vt:lpstr>
      <vt:lpstr>Implementing x_i←x_i x_j</vt:lpstr>
      <vt:lpstr>Implementing "GOTO " u</vt:lpstr>
      <vt:lpstr>Implementing "IF" x_i=b" GOTO" u</vt:lpstr>
      <vt:lpstr>Implementing x_i←f(x_j )</vt:lpstr>
      <vt:lpstr>Implementing x_i←f(x_i )</vt:lpstr>
      <vt:lpstr>Subroutines</vt:lpstr>
      <vt:lpstr>CMSC281++ programming language</vt:lpstr>
      <vt:lpstr>CMSC281++ programs are equivalent to TMs</vt:lpstr>
      <vt:lpstr>CMSC281+ can simulate CMSC281++</vt:lpstr>
      <vt:lpstr>Church-Turing Thesis</vt:lpstr>
      <vt:lpstr>Turing machines vs. computers</vt:lpstr>
      <vt:lpstr>Universal Turing machines</vt:lpstr>
      <vt:lpstr>Universal Turing machines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Pseudorandomness and Space Complexity</dc:title>
  <dc:creator>William Hoza</dc:creator>
  <cp:lastModifiedBy>William Hoza</cp:lastModifiedBy>
  <cp:revision>327</cp:revision>
  <dcterms:created xsi:type="dcterms:W3CDTF">2022-12-12T23:26:37Z</dcterms:created>
  <dcterms:modified xsi:type="dcterms:W3CDTF">2024-01-12T17:01:00Z</dcterms:modified>
</cp:coreProperties>
</file>